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4" r:id="rId6"/>
    <p:sldId id="397" r:id="rId7"/>
    <p:sldId id="401" r:id="rId8"/>
    <p:sldId id="406" r:id="rId9"/>
    <p:sldId id="362" r:id="rId10"/>
    <p:sldId id="325" r:id="rId11"/>
    <p:sldId id="404" r:id="rId12"/>
    <p:sldId id="403" r:id="rId13"/>
    <p:sldId id="405" r:id="rId14"/>
    <p:sldId id="407" r:id="rId15"/>
    <p:sldId id="408" r:id="rId16"/>
    <p:sldId id="395" r:id="rId17"/>
    <p:sldId id="3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A06"/>
    <a:srgbClr val="4F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5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ta Deadwyler" userId="57f7c924a8d28b31" providerId="LiveId" clId="{749EA2D3-0956-4FA9-80CA-66D025BB199F}"/>
    <pc:docChg chg="undo custSel addSld delSld modSld">
      <pc:chgData name="Lonnita Deadwyler" userId="57f7c924a8d28b31" providerId="LiveId" clId="{749EA2D3-0956-4FA9-80CA-66D025BB199F}" dt="2025-07-27T17:05:55.912" v="18" actId="6549"/>
      <pc:docMkLst>
        <pc:docMk/>
      </pc:docMkLst>
      <pc:sldChg chg="add del">
        <pc:chgData name="Lonnita Deadwyler" userId="57f7c924a8d28b31" providerId="LiveId" clId="{749EA2D3-0956-4FA9-80CA-66D025BB199F}" dt="2025-07-26T18:15:34.687" v="2" actId="47"/>
        <pc:sldMkLst>
          <pc:docMk/>
          <pc:sldMk cId="317370418" sldId="323"/>
        </pc:sldMkLst>
      </pc:sldChg>
      <pc:sldChg chg="del">
        <pc:chgData name="Lonnita Deadwyler" userId="57f7c924a8d28b31" providerId="LiveId" clId="{749EA2D3-0956-4FA9-80CA-66D025BB199F}" dt="2025-07-26T18:15:39.422" v="3" actId="47"/>
        <pc:sldMkLst>
          <pc:docMk/>
          <pc:sldMk cId="101878006" sldId="339"/>
        </pc:sldMkLst>
      </pc:sldChg>
      <pc:sldChg chg="del">
        <pc:chgData name="Lonnita Deadwyler" userId="57f7c924a8d28b31" providerId="LiveId" clId="{749EA2D3-0956-4FA9-80CA-66D025BB199F}" dt="2025-07-26T18:15:40.814" v="4" actId="47"/>
        <pc:sldMkLst>
          <pc:docMk/>
          <pc:sldMk cId="1886904590" sldId="340"/>
        </pc:sldMkLst>
      </pc:sldChg>
      <pc:sldChg chg="del">
        <pc:chgData name="Lonnita Deadwyler" userId="57f7c924a8d28b31" providerId="LiveId" clId="{749EA2D3-0956-4FA9-80CA-66D025BB199F}" dt="2025-07-26T18:19:26.952" v="9" actId="47"/>
        <pc:sldMkLst>
          <pc:docMk/>
          <pc:sldMk cId="2199292811" sldId="341"/>
        </pc:sldMkLst>
      </pc:sldChg>
      <pc:sldChg chg="del">
        <pc:chgData name="Lonnita Deadwyler" userId="57f7c924a8d28b31" providerId="LiveId" clId="{749EA2D3-0956-4FA9-80CA-66D025BB199F}" dt="2025-07-26T18:19:43.321" v="10" actId="47"/>
        <pc:sldMkLst>
          <pc:docMk/>
          <pc:sldMk cId="2921885128" sldId="347"/>
        </pc:sldMkLst>
      </pc:sldChg>
      <pc:sldChg chg="del">
        <pc:chgData name="Lonnita Deadwyler" userId="57f7c924a8d28b31" providerId="LiveId" clId="{749EA2D3-0956-4FA9-80CA-66D025BB199F}" dt="2025-07-26T18:16:07.601" v="5" actId="47"/>
        <pc:sldMkLst>
          <pc:docMk/>
          <pc:sldMk cId="3834612180" sldId="396"/>
        </pc:sldMkLst>
      </pc:sldChg>
      <pc:sldChg chg="del">
        <pc:chgData name="Lonnita Deadwyler" userId="57f7c924a8d28b31" providerId="LiveId" clId="{749EA2D3-0956-4FA9-80CA-66D025BB199F}" dt="2025-07-26T18:17:05.932" v="6" actId="47"/>
        <pc:sldMkLst>
          <pc:docMk/>
          <pc:sldMk cId="846193232" sldId="398"/>
        </pc:sldMkLst>
      </pc:sldChg>
      <pc:sldChg chg="del">
        <pc:chgData name="Lonnita Deadwyler" userId="57f7c924a8d28b31" providerId="LiveId" clId="{749EA2D3-0956-4FA9-80CA-66D025BB199F}" dt="2025-07-26T18:19:22.044" v="8" actId="47"/>
        <pc:sldMkLst>
          <pc:docMk/>
          <pc:sldMk cId="2611023839" sldId="399"/>
        </pc:sldMkLst>
      </pc:sldChg>
      <pc:sldChg chg="del">
        <pc:chgData name="Lonnita Deadwyler" userId="57f7c924a8d28b31" providerId="LiveId" clId="{749EA2D3-0956-4FA9-80CA-66D025BB199F}" dt="2025-07-26T18:18:28.595" v="7" actId="47"/>
        <pc:sldMkLst>
          <pc:docMk/>
          <pc:sldMk cId="1331607644" sldId="402"/>
        </pc:sldMkLst>
      </pc:sldChg>
      <pc:sldChg chg="modSp mod">
        <pc:chgData name="Lonnita Deadwyler" userId="57f7c924a8d28b31" providerId="LiveId" clId="{749EA2D3-0956-4FA9-80CA-66D025BB199F}" dt="2025-07-27T17:01:15.902" v="16" actId="20577"/>
        <pc:sldMkLst>
          <pc:docMk/>
          <pc:sldMk cId="51250800" sldId="406"/>
        </pc:sldMkLst>
        <pc:spChg chg="mod">
          <ac:chgData name="Lonnita Deadwyler" userId="57f7c924a8d28b31" providerId="LiveId" clId="{749EA2D3-0956-4FA9-80CA-66D025BB199F}" dt="2025-07-27T17:01:15.902" v="16" actId="20577"/>
          <ac:spMkLst>
            <pc:docMk/>
            <pc:sldMk cId="51250800" sldId="406"/>
            <ac:spMk id="4" creationId="{42288116-0CB5-5662-DDBA-1021E42AA08F}"/>
          </ac:spMkLst>
        </pc:spChg>
      </pc:sldChg>
      <pc:sldChg chg="modSp mod">
        <pc:chgData name="Lonnita Deadwyler" userId="57f7c924a8d28b31" providerId="LiveId" clId="{749EA2D3-0956-4FA9-80CA-66D025BB199F}" dt="2025-07-27T17:05:55.912" v="18" actId="6549"/>
        <pc:sldMkLst>
          <pc:docMk/>
          <pc:sldMk cId="1882456911" sldId="408"/>
        </pc:sldMkLst>
        <pc:spChg chg="mod">
          <ac:chgData name="Lonnita Deadwyler" userId="57f7c924a8d28b31" providerId="LiveId" clId="{749EA2D3-0956-4FA9-80CA-66D025BB199F}" dt="2025-07-27T17:05:55.912" v="18" actId="6549"/>
          <ac:spMkLst>
            <pc:docMk/>
            <pc:sldMk cId="1882456911" sldId="408"/>
            <ac:spMk id="3" creationId="{A1365E58-3552-B233-2BC1-7D53043D87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7/26/2025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7/26/2025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101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57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7290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80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6261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18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681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96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39947F3-C13D-7955-3394-08DB05EC2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0816" y="1828800"/>
            <a:ext cx="4901184" cy="502920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9FA83-EEF6-2B1F-09F4-BD25C5FFCA3A}"/>
              </a:ext>
            </a:extLst>
          </p:cNvPr>
          <p:cNvSpPr/>
          <p:nvPr userDrawn="1"/>
        </p:nvSpPr>
        <p:spPr>
          <a:xfrm>
            <a:off x="0" y="682386"/>
            <a:ext cx="6099048" cy="5493225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568" y="1362456"/>
            <a:ext cx="4690872" cy="233172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1362456"/>
            <a:ext cx="4690872" cy="4343400"/>
          </a:xfrm>
        </p:spPr>
        <p:txBody>
          <a:bodyPr anchor="t">
            <a:normAutofit/>
          </a:bodyPr>
          <a:lstStyle>
            <a:lvl1pPr marL="0" indent="0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latin typeface="+mn-lt"/>
              </a:defRPr>
            </a:lvl1pPr>
            <a:lvl2pPr marL="5943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2pPr>
            <a:lvl3pPr marL="86868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400">
                <a:latin typeface="+mn-lt"/>
              </a:defRPr>
            </a:lvl3pPr>
            <a:lvl4pPr marL="11887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4pPr>
            <a:lvl5pPr marL="14173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8/5/20XX</a:t>
            </a:r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E2501-4A37-26E3-1CCC-AE20E462C1C8}"/>
              </a:ext>
            </a:extLst>
          </p:cNvPr>
          <p:cNvCxnSpPr/>
          <p:nvPr userDrawn="1"/>
        </p:nvCxnSpPr>
        <p:spPr>
          <a:xfrm>
            <a:off x="0" y="682388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725FE-44E6-84A6-42F1-792B31AB206D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39947F3-C13D-7955-3394-08DB05EC2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79392"/>
            <a:ext cx="2514600" cy="2578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9FA83-EEF6-2B1F-09F4-BD25C5FFCA3A}"/>
              </a:ext>
            </a:extLst>
          </p:cNvPr>
          <p:cNvSpPr/>
          <p:nvPr userDrawn="1"/>
        </p:nvSpPr>
        <p:spPr>
          <a:xfrm>
            <a:off x="5529120" y="682386"/>
            <a:ext cx="6662880" cy="5493225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685800"/>
            <a:ext cx="4398264" cy="550468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192" y="978408"/>
            <a:ext cx="6083807" cy="4892040"/>
          </a:xfrm>
        </p:spPr>
        <p:txBody>
          <a:bodyPr anchor="ctr"/>
          <a:lstStyle>
            <a:lvl1pPr marL="27432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800">
                <a:latin typeface="+mn-lt"/>
              </a:defRPr>
            </a:lvl1pPr>
            <a:lvl2pPr marL="594360" indent="-274320">
              <a:lnSpc>
                <a:spcPct val="90000"/>
              </a:lnSpc>
              <a:spcBef>
                <a:spcPts val="14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2pPr>
            <a:lvl3pPr marL="86868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 marL="11887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 marL="14173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E2501-4A37-26E3-1CCC-AE20E462C1C8}"/>
              </a:ext>
            </a:extLst>
          </p:cNvPr>
          <p:cNvCxnSpPr/>
          <p:nvPr userDrawn="1"/>
        </p:nvCxnSpPr>
        <p:spPr>
          <a:xfrm>
            <a:off x="0" y="682388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725FE-44E6-84A6-42F1-792B31AB206D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CFA0B9-F601-7806-0E88-7EF077301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527977-A761-1ED9-833E-E20E106F3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4944"/>
            <a:ext cx="7251192" cy="5486400"/>
          </a:xfrm>
          <a:solidFill>
            <a:schemeClr val="accent1">
              <a:lumMod val="50000"/>
              <a:alpha val="80000"/>
            </a:schemeClr>
          </a:solidFill>
        </p:spPr>
        <p:txBody>
          <a:bodyPr lIns="950976" rIns="457200" bIns="1188720" anchor="ctr">
            <a:normAutofit/>
          </a:bodyPr>
          <a:lstStyle>
            <a:lvl1pPr algn="l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4946904"/>
            <a:ext cx="5852160" cy="11155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5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544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00077-2D15-208B-E225-7ADFD5B9F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1600200"/>
            <a:ext cx="10250424" cy="3666744"/>
          </a:xfrm>
          <a:solidFill>
            <a:schemeClr val="accent1">
              <a:lumMod val="50000"/>
              <a:alpha val="75000"/>
            </a:schemeClr>
          </a:solidFill>
        </p:spPr>
        <p:txBody>
          <a:bodyPr lIns="91440" rIns="91440" anchor="ctr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1600200"/>
          </a:xfrm>
          <a:solidFill>
            <a:schemeClr val="accent2">
              <a:lumMod val="40000"/>
              <a:lumOff val="60000"/>
              <a:alpha val="10000"/>
            </a:schemeClr>
          </a:solidFill>
        </p:spPr>
        <p:txBody>
          <a:bodyPr lIns="960120" tIns="274320" anchor="ctr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2139696"/>
            <a:ext cx="4754880" cy="2724912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2000">
                <a:latin typeface="+mn-lt"/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+mn-lt"/>
              </a:defRPr>
            </a:lvl2pPr>
            <a:lvl3pPr marL="8229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+mn-lt"/>
              </a:defRPr>
            </a:lvl3pPr>
            <a:lvl4pPr marL="109728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4pPr>
            <a:lvl5pPr marL="137160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F9C60D-865F-3F1B-9254-DDF02D9834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368" y="2139696"/>
            <a:ext cx="4754880" cy="2724912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2000">
                <a:latin typeface="+mn-lt"/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+mn-lt"/>
              </a:defRPr>
            </a:lvl2pPr>
            <a:lvl3pPr marL="8229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+mn-lt"/>
              </a:defRPr>
            </a:lvl3pPr>
            <a:lvl4pPr marL="109728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4pPr>
            <a:lvl5pPr marL="137160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E072FF-E3DE-5FA8-1AE6-1BCB86B69437}"/>
              </a:ext>
            </a:extLst>
          </p:cNvPr>
          <p:cNvCxnSpPr/>
          <p:nvPr userDrawn="1"/>
        </p:nvCxnSpPr>
        <p:spPr>
          <a:xfrm>
            <a:off x="0" y="1604169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BDD786-0BE3-3AF3-CF1B-DA5C1BE5B283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00077-2D15-208B-E225-7ADFD5B9F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685800"/>
            <a:ext cx="7251192" cy="5486400"/>
          </a:xfrm>
          <a:solidFill>
            <a:schemeClr val="accent1">
              <a:lumMod val="50000"/>
              <a:alpha val="80000"/>
            </a:schemeClr>
          </a:solidFill>
        </p:spPr>
        <p:txBody>
          <a:bodyPr lIns="1005840" rIns="457200" anchor="ctr">
            <a:normAutofit/>
          </a:bodyPr>
          <a:lstStyle>
            <a:lvl1pPr algn="l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71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19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0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947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08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87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67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693" r:id="rId21"/>
    <p:sldLayoutId id="214748364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4D04286-4043-7CC1-738A-81381DC4BA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967" b="10967"/>
          <a:stretch>
            <a:fillRect/>
          </a:stretch>
        </p:blipFill>
        <p:spPr>
          <a:xfrm>
            <a:off x="5462587" y="566738"/>
            <a:ext cx="5960155" cy="590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4C03DD3-3AF4-6974-656C-A56421C1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769257"/>
            <a:ext cx="4074585" cy="57045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5785 AV 1</a:t>
            </a:r>
          </a:p>
          <a:p>
            <a:pPr algn="ctr"/>
            <a:r>
              <a:rPr lang="en-US" sz="2400" b="1" i="1" dirty="0"/>
              <a:t>(AV = Comforter, Father) </a:t>
            </a:r>
          </a:p>
          <a:p>
            <a:pPr algn="ctr"/>
            <a:r>
              <a:rPr lang="en-US" sz="3200" b="1" i="1" dirty="0"/>
              <a:t>Amos 3.8</a:t>
            </a:r>
          </a:p>
          <a:p>
            <a:pPr algn="ctr"/>
            <a:r>
              <a:rPr lang="en-US" sz="2800" dirty="0"/>
              <a:t>Simeon - </a:t>
            </a:r>
            <a:r>
              <a:rPr lang="en-US" sz="2800" b="1" dirty="0"/>
              <a:t>“Hear”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 A Month </a:t>
            </a:r>
          </a:p>
          <a:p>
            <a:pPr algn="ctr"/>
            <a:r>
              <a:rPr lang="en-US" sz="3200" dirty="0"/>
              <a:t>Of</a:t>
            </a:r>
          </a:p>
          <a:p>
            <a:pPr algn="ctr">
              <a:spcBef>
                <a:spcPts val="0"/>
              </a:spcBef>
            </a:pPr>
            <a:r>
              <a:rPr lang="en-US" sz="3200" dirty="0"/>
              <a:t>Supernatural </a:t>
            </a:r>
          </a:p>
          <a:p>
            <a:pPr algn="ctr">
              <a:spcBef>
                <a:spcPts val="0"/>
              </a:spcBef>
            </a:pPr>
            <a:r>
              <a:rPr lang="en-US" sz="3200" dirty="0"/>
              <a:t>Grace and Favor</a:t>
            </a:r>
          </a:p>
          <a:p>
            <a:pPr algn="ctr">
              <a:spcBef>
                <a:spcPts val="0"/>
              </a:spcBef>
            </a:pPr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D43437C-19DB-977E-CD85-ACCE332B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9E5A-0154-8F04-2B5C-78083B21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649409" cy="856343"/>
          </a:xfrm>
        </p:spPr>
        <p:txBody>
          <a:bodyPr/>
          <a:lstStyle/>
          <a:p>
            <a:r>
              <a:rPr lang="en-US" dirty="0"/>
              <a:t>Root to unseat 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F3F2-D1B4-8F62-1763-C28CCBCAE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82057"/>
            <a:ext cx="4649409" cy="48244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Spiritual deception.  Unable to find carnal weakness to exploit, they resorted to the invention of a spiritual issue to separate the King and Daniel.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V.7 </a:t>
            </a:r>
            <a:r>
              <a:rPr lang="en-US" sz="2400" dirty="0"/>
              <a:t>Was there a consensus or a lie? After all Daniel wasn’t at the meeting.</a:t>
            </a:r>
          </a:p>
          <a:p>
            <a:r>
              <a:rPr lang="en-US" sz="2400" dirty="0"/>
              <a:t>Daniel’s reaction to the decree was to be constant in action and thought</a:t>
            </a:r>
            <a:r>
              <a:rPr lang="en-US" sz="2400" b="1" dirty="0">
                <a:solidFill>
                  <a:schemeClr val="accent2"/>
                </a:solidFill>
              </a:rPr>
              <a:t>. [1Thes 5.17- </a:t>
            </a:r>
            <a:r>
              <a:rPr lang="en-US" sz="2400" i="1" dirty="0">
                <a:solidFill>
                  <a:schemeClr val="tx1"/>
                </a:solidFill>
              </a:rPr>
              <a:t>pray regularly</a:t>
            </a:r>
            <a:r>
              <a:rPr lang="en-US" sz="2400" b="1" dirty="0">
                <a:solidFill>
                  <a:schemeClr val="accent2"/>
                </a:solidFill>
              </a:rPr>
              <a:t>]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F1E80-B60E-0A3D-8064-EB8B99310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893" y="1582056"/>
            <a:ext cx="4992915" cy="48244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Daniel is not engaged in a </a:t>
            </a:r>
            <a:r>
              <a:rPr lang="en-US" sz="2400" b="1" i="1" dirty="0"/>
              <a:t>“crisis prayer meeting”, </a:t>
            </a:r>
            <a:r>
              <a:rPr lang="en-US" sz="2400" dirty="0"/>
              <a:t>but he maintains what a lifestyle has produced.</a:t>
            </a:r>
          </a:p>
          <a:p>
            <a:r>
              <a:rPr lang="en-US" sz="2400" dirty="0"/>
              <a:t>The accusers did not simply tell the King that Daniel violated the decree, but stressed </a:t>
            </a:r>
            <a:r>
              <a:rPr lang="en-US" sz="2400" b="1" i="1" dirty="0">
                <a:solidFill>
                  <a:schemeClr val="accent2"/>
                </a:solidFill>
              </a:rPr>
              <a:t>“He respects neither you, your majesty nor your decree...he continues to pray three times a day” </a:t>
            </a:r>
            <a:r>
              <a:rPr lang="en-US" sz="2400" dirty="0"/>
              <a:t>Making certain there is a break in their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21984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B3EF-BAD6-236B-61C2-D03E6CE4D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770020"/>
            <a:ext cx="4184035" cy="540725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Note: </a:t>
            </a:r>
            <a:r>
              <a:rPr lang="en-US" sz="2400" dirty="0"/>
              <a:t>The accusers believed that Daniel’s faith could be compromised, yet the king believed his faith would be affirmed.</a:t>
            </a:r>
          </a:p>
          <a:p>
            <a:r>
              <a:rPr lang="en-US" sz="2400" dirty="0"/>
              <a:t>Yahweh saved Daniel out of the lion’s den, not from it.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Ps 146.1-6, Phil 1.20</a:t>
            </a:r>
          </a:p>
          <a:p>
            <a:r>
              <a:rPr lang="en-US" sz="2400" dirty="0"/>
              <a:t>Key thought in Daniel comes from </a:t>
            </a:r>
            <a:r>
              <a:rPr lang="en-US" sz="2400" b="1" dirty="0">
                <a:solidFill>
                  <a:schemeClr val="accent2"/>
                </a:solidFill>
              </a:rPr>
              <a:t>1 Peter 5.8-9 2 Timothy 4.17 &amp; v. </a:t>
            </a:r>
            <a:r>
              <a:rPr lang="en-US" sz="2400" b="1" i="1" dirty="0">
                <a:solidFill>
                  <a:schemeClr val="accent2"/>
                </a:solidFill>
              </a:rPr>
              <a:t>23 </a:t>
            </a:r>
            <a:r>
              <a:rPr lang="en-US" sz="2400" b="1" i="1" dirty="0">
                <a:solidFill>
                  <a:schemeClr val="tx1"/>
                </a:solidFill>
              </a:rPr>
              <a:t>“…because he trusted in his God.”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9B9B-E0CB-3478-1339-A22F9F6A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770021"/>
            <a:ext cx="5161470" cy="5271341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Darius &amp; Daniel position (i.e., World’s &amp; a Believer)</a:t>
            </a:r>
          </a:p>
          <a:p>
            <a:pPr marL="457200" indent="-457200">
              <a:buAutoNum type="arabicParenR"/>
            </a:pPr>
            <a:r>
              <a:rPr lang="en-US" sz="2400" dirty="0"/>
              <a:t>Darius had no peace vs. Daniel was at perfect peace</a:t>
            </a:r>
          </a:p>
          <a:p>
            <a:pPr marL="457200" indent="-457200">
              <a:buAutoNum type="arabicParenR"/>
            </a:pPr>
            <a:r>
              <a:rPr lang="en-US" sz="2400" dirty="0"/>
              <a:t>Darius in danger of his council vs Daniel by Yah’s protection held in safety</a:t>
            </a:r>
          </a:p>
          <a:p>
            <a:pPr marL="457200" indent="-457200">
              <a:buAutoNum type="arabicParenR"/>
            </a:pPr>
            <a:r>
              <a:rPr lang="en-US" sz="2400" dirty="0"/>
              <a:t>Darius struggled to save Daniel vs Daniel spoke to King of Glory</a:t>
            </a:r>
          </a:p>
          <a:p>
            <a:pPr marL="457200" indent="-457200">
              <a:buAutoNum type="arabicParenR"/>
            </a:pPr>
            <a:r>
              <a:rPr lang="en-US" sz="2400" dirty="0"/>
              <a:t>Darius was a slave vs. Daniel was a prince in Yah’s eyes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730BB-2B51-59EB-3F28-4B64270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FF10B8-67D0-C90E-13E5-F6FE031081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655" r="-2" b="2776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5E58-3552-B233-2BC1-7D53043D8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245" y="609601"/>
            <a:ext cx="4371235" cy="57968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Daniel lived his entire adult life in an idolatrous </a:t>
            </a:r>
            <a:r>
              <a:rPr lang="en-US" sz="2400"/>
              <a:t>and heathen </a:t>
            </a:r>
            <a:r>
              <a:rPr lang="en-US" sz="2400" dirty="0"/>
              <a:t>land. </a:t>
            </a:r>
            <a:r>
              <a:rPr lang="en-US" sz="2400" b="1" dirty="0">
                <a:solidFill>
                  <a:schemeClr val="accent2"/>
                </a:solidFill>
              </a:rPr>
              <a:t>[Jn 17.16] </a:t>
            </a:r>
            <a:r>
              <a:rPr lang="en-US" sz="2400" dirty="0"/>
              <a:t>carries with it a testimony of commitment &amp; faithfulness – of Yah &amp; Daniel.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Ps 18.17-24</a:t>
            </a:r>
          </a:p>
          <a:p>
            <a:r>
              <a:rPr lang="en-US" sz="2400" dirty="0"/>
              <a:t>The same unyielding, unchangeable law that dictated Daniel to be thrown in the den was the same for the punishment of the offenders.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C301C-A578-A70D-15D8-949FE5D1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F4C9F40-B079-4B71-A627-7266DFEA7F0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E90F6A-2740-6F5E-1AC1-14B7A2219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189" y="612842"/>
            <a:ext cx="2247091" cy="2049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LESSONS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3EE93-0F86-DBC4-327E-A95D4E83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190" y="2976879"/>
            <a:ext cx="2247090" cy="32196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r>
              <a:rPr lang="en-US" sz="3600" b="1" dirty="0"/>
              <a:t>Chapter 6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73EE93-0F86-DBC4-327E-A95D4E83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7730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557720" y="369003"/>
          <a:ext cx="8545640" cy="6118602"/>
        </p:xfrm>
        <a:graphic>
          <a:graphicData uri="http://schemas.openxmlformats.org/drawingml/2006/table">
            <a:tbl>
              <a:tblPr firstRow="1" bandRow="1">
                <a:noFill/>
                <a:tableStyleId>{B301B821-A1FF-4177-AEE7-76D212191A09}</a:tableStyleId>
              </a:tblPr>
              <a:tblGrid>
                <a:gridCol w="8545640">
                  <a:extLst>
                    <a:ext uri="{9D8B030D-6E8A-4147-A177-3AD203B41FA5}">
                      <a16:colId xmlns:a16="http://schemas.microsoft.com/office/drawing/2014/main" val="2468949200"/>
                    </a:ext>
                  </a:extLst>
                </a:gridCol>
              </a:tblGrid>
              <a:tr h="12670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A believer’s life should serve as a dual witness: To some a testimony that encourages a heart to embrace Messiah; to others it is a testimony of judgment.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29170"/>
                  </a:ext>
                </a:extLst>
              </a:tr>
              <a:tr h="12670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The only safe place is in the will of Yah.  Should we not rather die in obedience to Yah and His way instead of outside His will? </a:t>
                      </a:r>
                      <a:r>
                        <a:rPr lang="en-US" sz="2200" b="1" cap="none" spc="0" dirty="0">
                          <a:solidFill>
                            <a:schemeClr val="accent2"/>
                          </a:solidFill>
                        </a:rPr>
                        <a:t>[Rev 2.10]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16615"/>
                  </a:ext>
                </a:extLst>
              </a:tr>
              <a:tr h="93125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In these “end times” we cannot afford to wait and then engage in a “crisis prayer meeting”; be a house of prayer.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77025"/>
                  </a:ext>
                </a:extLst>
              </a:tr>
              <a:tr h="9636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Adversary will use men of the world to devour you, </a:t>
                      </a:r>
                      <a:r>
                        <a:rPr lang="en-US" sz="2200" b="1" dirty="0">
                          <a:solidFill>
                            <a:schemeClr val="accent2"/>
                          </a:solidFill>
                        </a:rPr>
                        <a:t>1 Pet 5.8-9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20555"/>
                  </a:ext>
                </a:extLst>
              </a:tr>
              <a:tr h="16028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>
                          <a:solidFill>
                            <a:schemeClr val="accent2"/>
                          </a:solidFill>
                        </a:rPr>
                        <a:t>Phil 1.20 “It all accords with my earnest expectation and hope that I will have nothing to be ashamed of; but rather, now, as always, the Messiah will be honored by my body, whether alive or dead.”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5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C3C57A-DC2A-04E9-EEC1-47353DED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472" y="302288"/>
            <a:ext cx="3854528" cy="66410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2030 AGENDA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40AB40-007B-9208-4E5E-5C5B1B979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874158"/>
              </p:ext>
            </p:extLst>
          </p:nvPr>
        </p:nvGraphicFramePr>
        <p:xfrm>
          <a:off x="667657" y="1343632"/>
          <a:ext cx="7923006" cy="5212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18461">
                  <a:extLst>
                    <a:ext uri="{9D8B030D-6E8A-4147-A177-3AD203B41FA5}">
                      <a16:colId xmlns:a16="http://schemas.microsoft.com/office/drawing/2014/main" val="1509786909"/>
                    </a:ext>
                  </a:extLst>
                </a:gridCol>
                <a:gridCol w="4404545">
                  <a:extLst>
                    <a:ext uri="{9D8B030D-6E8A-4147-A177-3AD203B41FA5}">
                      <a16:colId xmlns:a16="http://schemas.microsoft.com/office/drawing/2014/main" val="540516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1) No Poverty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2) Zero Hunger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3) Good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4) Quality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38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5) Gender Equality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6) Clean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56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7) Affordable &amp; Clean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8) Decent Work/ Eco. 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9) Industrial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10) Reduced Inequalities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14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11) Sustainable Cities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12) Responsible Consumption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4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13 Climate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14) Life Below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7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15) Life On 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16) Peace, Justice &amp; Strong Institutions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8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17) Partnership for the G.O.A.L.S.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84788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D7CF52-1A63-A073-0F0F-D83EE6C4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343632"/>
            <a:ext cx="2430780" cy="48793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Sustainable Goal </a:t>
            </a:r>
            <a:r>
              <a:rPr lang="en-US" sz="2800" b="1" i="1" dirty="0"/>
              <a:t>(SDG)</a:t>
            </a:r>
          </a:p>
          <a:p>
            <a:pPr>
              <a:lnSpc>
                <a:spcPct val="100000"/>
              </a:lnSpc>
            </a:pPr>
            <a:r>
              <a:rPr lang="en-US" sz="2800" b="1" i="1" dirty="0"/>
              <a:t> </a:t>
            </a:r>
            <a:r>
              <a:rPr lang="en-US" sz="2800" dirty="0"/>
              <a:t>&amp;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Global Digital Cooperation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37582-C5EB-8AD2-5C33-17609C7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ED583CB-0CE9-C08A-5B60-B7A021B4E1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8107" b="81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A041D5-05F9-61DF-9DC3-9FDA8AF1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  <a:alpha val="75000"/>
            </a:schemeClr>
          </a:solidFill>
        </p:spPr>
        <p:txBody>
          <a:bodyPr/>
          <a:lstStyle/>
          <a:p>
            <a:r>
              <a:rPr lang="en-US" dirty="0"/>
              <a:t>The Power of 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885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taking a picture of the sun&#10;&#10;AI-generated content may be incorrect.">
            <a:extLst>
              <a:ext uri="{FF2B5EF4-FFF2-40B4-BE49-F238E27FC236}">
                <a16:creationId xmlns:a16="http://schemas.microsoft.com/office/drawing/2014/main" id="{BF8B595E-9506-9402-194F-F247FAF71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420" b="15072"/>
          <a:stretch>
            <a:fillRect/>
          </a:stretch>
        </p:blipFill>
        <p:spPr>
          <a:xfrm>
            <a:off x="4797398" y="-1"/>
            <a:ext cx="739460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DB83EE-C09F-BE3F-307E-74D490D2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57" y="375014"/>
            <a:ext cx="3851123" cy="73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DCB162-D56C-651C-54A7-E11DEA021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209040"/>
            <a:ext cx="5382564" cy="53369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/>
              <a:t>During the song ‘</a:t>
            </a:r>
            <a:r>
              <a:rPr lang="en-US" sz="2500" b="1" dirty="0"/>
              <a:t>Let Praises Rise’</a:t>
            </a:r>
            <a:r>
              <a:rPr lang="en-US" sz="2500" dirty="0"/>
              <a:t>, everyone in the Sanctuary was on clouds and as we sang the song, the </a:t>
            </a:r>
            <a:r>
              <a:rPr lang="en-US" sz="2500" b="1" i="1" dirty="0"/>
              <a:t>sunlight rays </a:t>
            </a:r>
            <a:r>
              <a:rPr lang="en-US" sz="2500" i="1" dirty="0"/>
              <a:t>hit us, and the rays became brighter.</a:t>
            </a:r>
          </a:p>
          <a:p>
            <a:r>
              <a:rPr lang="en-US" sz="2500" i="1" dirty="0"/>
              <a:t>Could this be an answer to prayer? </a:t>
            </a:r>
            <a:r>
              <a:rPr lang="en-US" sz="2500" b="1" i="1" dirty="0">
                <a:solidFill>
                  <a:schemeClr val="accent1"/>
                </a:solidFill>
              </a:rPr>
              <a:t>[Num 6.25] </a:t>
            </a:r>
          </a:p>
          <a:p>
            <a:r>
              <a:rPr lang="en-US" sz="2500" i="1" dirty="0"/>
              <a:t>“To shine” reference to Hashem's presence, to make us light and bless us giving eternal life so others might be lit.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39277-16CA-06F1-C167-BE53B594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F4C9F40-B079-4B71-A627-7266DFEA7F0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CBBE1-1D7A-FBA0-A058-D6A6A1D456A1}"/>
              </a:ext>
            </a:extLst>
          </p:cNvPr>
          <p:cNvSpPr txBox="1"/>
          <p:nvPr/>
        </p:nvSpPr>
        <p:spPr>
          <a:xfrm>
            <a:off x="5848559" y="4329752"/>
            <a:ext cx="47635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Dan. 9.17 </a:t>
            </a:r>
            <a:r>
              <a:rPr lang="en-US" sz="2500" dirty="0"/>
              <a:t>Symbolizes the outpouring of Divine love and salvation </a:t>
            </a:r>
            <a:r>
              <a:rPr lang="en-US" sz="2500" b="1" dirty="0">
                <a:solidFill>
                  <a:schemeClr val="accent1"/>
                </a:solidFill>
              </a:rPr>
              <a:t>[Ps 67.1-2]</a:t>
            </a:r>
          </a:p>
        </p:txBody>
      </p:sp>
    </p:spTree>
    <p:extLst>
      <p:ext uri="{BB962C8B-B14F-4D97-AF65-F5344CB8AC3E}">
        <p14:creationId xmlns:p14="http://schemas.microsoft.com/office/powerpoint/2010/main" val="305935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B3AA-A4BE-FC81-474B-551A7EE6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7C7547-59CC-E9C1-C4DD-02713E7BD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88760">
            <a:off x="3223528" y="1518571"/>
            <a:ext cx="5278649" cy="44928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35D12B2-BAA7-6207-915C-1EA02860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4" cy="725714"/>
          </a:xfrm>
        </p:spPr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B4490F-9A49-55CF-A72E-6CF23B58F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488614"/>
            <a:ext cx="4591353" cy="5065160"/>
          </a:xfrm>
        </p:spPr>
        <p:txBody>
          <a:bodyPr>
            <a:normAutofit/>
          </a:bodyPr>
          <a:lstStyle/>
          <a:p>
            <a:r>
              <a:rPr lang="en-US" sz="2400" dirty="0"/>
              <a:t>During the song ‘</a:t>
            </a:r>
            <a:r>
              <a:rPr lang="en-US" sz="2400" b="1" dirty="0"/>
              <a:t>Let Praises Rise’</a:t>
            </a:r>
            <a:r>
              <a:rPr lang="en-US" sz="2400" dirty="0"/>
              <a:t>, I saw a large object that looked like a</a:t>
            </a:r>
            <a:r>
              <a:rPr lang="en-US" sz="2400" b="1" dirty="0"/>
              <a:t> sword </a:t>
            </a:r>
            <a:r>
              <a:rPr lang="en-US" sz="2400" dirty="0"/>
              <a:t>or a </a:t>
            </a:r>
            <a:r>
              <a:rPr lang="en-US" sz="2400" b="1" dirty="0"/>
              <a:t>plumb line </a:t>
            </a:r>
            <a:r>
              <a:rPr lang="en-US" sz="2400" dirty="0"/>
              <a:t>coming down from the sky.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Matthew 10.34-36: </a:t>
            </a:r>
            <a:r>
              <a:rPr lang="en-US" sz="2400" dirty="0"/>
              <a:t>Y’shua is saying that His coming will bring conflict and division, metaphorically represents a sword. </a:t>
            </a:r>
          </a:p>
          <a:p>
            <a:r>
              <a:rPr lang="en-US" sz="2400" dirty="0"/>
              <a:t>His sword exposes sin and invites repentance.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9B764E-FC9C-3AF1-DB44-5C558CBA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71" y="957943"/>
            <a:ext cx="4862286" cy="5448544"/>
          </a:xfrm>
        </p:spPr>
        <p:txBody>
          <a:bodyPr>
            <a:normAutofit/>
          </a:bodyPr>
          <a:lstStyle/>
          <a:p>
            <a:r>
              <a:rPr lang="en-US" sz="2400" dirty="0"/>
              <a:t>Note: This is not contrary to His message of love and reconciliation, nor an endorsement for violence.</a:t>
            </a:r>
          </a:p>
          <a:p>
            <a:r>
              <a:rPr lang="en-US" sz="2400" dirty="0"/>
              <a:t>This sword involves spiritual separation, transformation by the power of Yah’s Word. Our allegiance to Messiah can and will bring hostility.</a:t>
            </a:r>
          </a:p>
          <a:p>
            <a:r>
              <a:rPr lang="en-US" sz="2400" dirty="0"/>
              <a:t>Again, this sword will require separation in relationships, political and religious.</a:t>
            </a:r>
          </a:p>
        </p:txBody>
      </p:sp>
    </p:spTree>
    <p:extLst>
      <p:ext uri="{BB962C8B-B14F-4D97-AF65-F5344CB8AC3E}">
        <p14:creationId xmlns:p14="http://schemas.microsoft.com/office/powerpoint/2010/main" val="371340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A427-41F4-93FD-F740-FE6105ED1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705853"/>
            <a:ext cx="4721980" cy="53355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“Divine standard do not bend to human preferences </a:t>
            </a:r>
            <a:r>
              <a:rPr lang="en-US" sz="2400" b="1" dirty="0">
                <a:solidFill>
                  <a:schemeClr val="accent1"/>
                </a:solidFill>
              </a:rPr>
              <a:t>[Isa 38.17]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Isaiah 28.9-10: </a:t>
            </a:r>
            <a:r>
              <a:rPr lang="en-US" sz="2400" dirty="0"/>
              <a:t>Idea of teaching line upon line, precept upon precept because of spiritual dullness and trivializing or resisting Yah’s word.</a:t>
            </a:r>
          </a:p>
          <a:p>
            <a:r>
              <a:rPr lang="en-US" sz="2400" dirty="0"/>
              <a:t>Perfect moral standard comes from our Creator, ensuring each stone (teaching) is aligned properly, maintain His accuracy.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03093-58DE-38C0-D042-5056A46B1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9074" y="874476"/>
            <a:ext cx="2113189" cy="49982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8116-0CB5-5662-DDBA-1021E42A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018" y="885371"/>
            <a:ext cx="3844353" cy="516421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Rather a sword or plumb line, that comes from the sky is none other than the perfect, unassailable Y’shua HaMashiach, that is Yahweh’s only source of salvation and holiness.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9DDE0-05DA-60BF-5374-2CAF9CE1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17C-73E9-6F58-01C3-26710697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3" y="1301961"/>
            <a:ext cx="3628129" cy="399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</a:rPr>
              <a:t>HOMEWORK</a:t>
            </a:r>
            <a:r>
              <a:rPr lang="en-US" sz="4000" b="1" dirty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30117-1475-743F-5088-BD3B185F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520" y="891239"/>
            <a:ext cx="5178338" cy="4812875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/>
              <a:t>Now that you have learned that “Truth” (</a:t>
            </a:r>
            <a:r>
              <a:rPr lang="en-US" dirty="0" err="1"/>
              <a:t>emet</a:t>
            </a:r>
            <a:r>
              <a:rPr lang="en-US" dirty="0"/>
              <a:t>) and “Love” is the God-head, how will you now view the reality of your life?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033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person with a beard and a robe pointing&#10;&#10;AI-generated content may be incorrect.">
            <a:extLst>
              <a:ext uri="{FF2B5EF4-FFF2-40B4-BE49-F238E27FC236}">
                <a16:creationId xmlns:a16="http://schemas.microsoft.com/office/drawing/2014/main" id="{8899C916-FE54-1DD8-9547-DD56DF82F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813" t="839" r="17913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088834-21E3-08AA-506F-1457F572E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620" y="1320800"/>
            <a:ext cx="3953751" cy="330002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sz="4100" b="0" cap="all" spc="-100" dirty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US" sz="4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Book of Daniel</a:t>
            </a:r>
            <a:br>
              <a:rPr lang="en-US" sz="4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</a:br>
            <a:br>
              <a:rPr lang="en-US" sz="4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</a:br>
            <a:r>
              <a:rPr lang="en-US" sz="4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Chapter 6</a:t>
            </a:r>
            <a:br>
              <a:rPr lang="en-US" sz="41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</a:br>
            <a:endParaRPr lang="en-US" sz="4100" b="0" cap="all" spc="-1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02D0A5F-394C-5456-2360-987415673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16638"/>
            <a:ext cx="2839961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Chapter 6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“How to live in these End Times”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081E0-4100-FA8D-B2BE-EBDF86DAD338}"/>
              </a:ext>
            </a:extLst>
          </p:cNvPr>
          <p:cNvSpPr>
            <a:spLocks noGrp="1"/>
          </p:cNvSpPr>
          <p:nvPr>
            <p:ph type="body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510746" y="333829"/>
            <a:ext cx="7274854" cy="625354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accent2"/>
                </a:solidFill>
              </a:rPr>
              <a:t>Daniel is no longer being tested for his faith – He is simply found faithful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He is around eighty years old. Out of retirement and is found once again standing in the favor of Adonai.</a:t>
            </a:r>
          </a:p>
          <a:p>
            <a:pPr marL="0" indent="0" algn="ctr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accent2"/>
                </a:solidFill>
              </a:rPr>
              <a:t>What can we find in chapter 6?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Faithfulness of Daniel and how it leads to favor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Integrity- A foundation of truth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value of a habitual Prayer life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Demonstration of how Yahweh honor those who honor Him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Trials that lead to greater testimonies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Adonai’s sovereignty overrules the schemes of the Adversary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Adonai’s faithfulness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Adonai’s protection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Final lesson on how Adonai’s glory should be our goal</a:t>
            </a:r>
          </a:p>
          <a:p>
            <a:pPr marL="0" lvl="1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28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FC166D-7618-720E-A4AB-8FEAD1DC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256037" cy="769257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F56BB-C668-253B-44E4-2C17BF68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1712686"/>
            <a:ext cx="4688115" cy="4659085"/>
          </a:xfrm>
        </p:spPr>
        <p:txBody>
          <a:bodyPr>
            <a:normAutofit/>
          </a:bodyPr>
          <a:lstStyle/>
          <a:p>
            <a:r>
              <a:rPr lang="en-US" sz="2400" dirty="0"/>
              <a:t>King Darius divided the kingdom into 120 providences and appointed satraps over them.</a:t>
            </a:r>
          </a:p>
          <a:p>
            <a:r>
              <a:rPr lang="en-US" sz="2400" dirty="0"/>
              <a:t>Daniel is one of the three Prime Ministers who are to supervise and protect the King’s interest. </a:t>
            </a:r>
            <a:r>
              <a:rPr lang="en-US" sz="2400" i="1" dirty="0"/>
              <a:t>(v2 So the king would not suffer lost) </a:t>
            </a:r>
          </a:p>
          <a:p>
            <a:r>
              <a:rPr lang="en-US" sz="2400" dirty="0"/>
              <a:t>His way to deal with corruption by false accounts.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417EEC-5C43-1044-07EC-27F0CE9C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4457" y="609600"/>
            <a:ext cx="4980821" cy="5431762"/>
          </a:xfrm>
        </p:spPr>
        <p:txBody>
          <a:bodyPr>
            <a:normAutofit/>
          </a:bodyPr>
          <a:lstStyle/>
          <a:p>
            <a:r>
              <a:rPr lang="en-US" sz="2400" dirty="0"/>
              <a:t>Daniel proved himself more capable (integrity), so the King thought to set him over the whole realm.</a:t>
            </a:r>
          </a:p>
          <a:p>
            <a:pPr marL="0" indent="0">
              <a:buNone/>
            </a:pPr>
            <a:r>
              <a:rPr lang="en-US" sz="2400" dirty="0"/>
              <a:t>Why did the chiefs &amp; viceroys want to find fault with Daniel?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Could be jealousy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Halting corruption within the government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They can no longer improperly profit from their positions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7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D46D95-16CC-4C74-B934-FE7413723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F68E4A-77D7-4725-A898-DF25666C97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3302991-1269-4BB1-8B36-D5CD4F0298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6296</TotalTime>
  <Words>1171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Trebuchet MS</vt:lpstr>
      <vt:lpstr>Wingdings</vt:lpstr>
      <vt:lpstr>Wingdings 3</vt:lpstr>
      <vt:lpstr>Facet</vt:lpstr>
      <vt:lpstr>PowerPoint Presentation</vt:lpstr>
      <vt:lpstr>The Power of  Communication</vt:lpstr>
      <vt:lpstr>Communications</vt:lpstr>
      <vt:lpstr>Communications</vt:lpstr>
      <vt:lpstr>PowerPoint Presentation</vt:lpstr>
      <vt:lpstr>HOMEWORKK</vt:lpstr>
      <vt:lpstr> Book of Daniel  Chapter 6 </vt:lpstr>
      <vt:lpstr>Chapter 6  “How to live in these End Times”</vt:lpstr>
      <vt:lpstr>Chapter 6</vt:lpstr>
      <vt:lpstr>Root to unseat Daniel</vt:lpstr>
      <vt:lpstr>PowerPoint Presentation</vt:lpstr>
      <vt:lpstr>PowerPoint Presentation</vt:lpstr>
      <vt:lpstr>LESSONS </vt:lpstr>
      <vt:lpstr>2030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 Stone</dc:creator>
  <cp:lastModifiedBy>Lonnita Deadwyler</cp:lastModifiedBy>
  <cp:revision>33</cp:revision>
  <dcterms:created xsi:type="dcterms:W3CDTF">2025-06-23T14:24:51Z</dcterms:created>
  <dcterms:modified xsi:type="dcterms:W3CDTF">2025-07-27T17:06:04Z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