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4"/>
  </p:notesMasterIdLst>
  <p:sldIdLst>
    <p:sldId id="257" r:id="rId2"/>
    <p:sldId id="261" r:id="rId3"/>
    <p:sldId id="286" r:id="rId4"/>
    <p:sldId id="324" r:id="rId5"/>
    <p:sldId id="325" r:id="rId6"/>
    <p:sldId id="264" r:id="rId7"/>
    <p:sldId id="329" r:id="rId8"/>
    <p:sldId id="332" r:id="rId9"/>
    <p:sldId id="330" r:id="rId10"/>
    <p:sldId id="331" r:id="rId11"/>
    <p:sldId id="328" r:id="rId12"/>
    <p:sldId id="326" r:id="rId13"/>
    <p:sldId id="338" r:id="rId14"/>
    <p:sldId id="333" r:id="rId15"/>
    <p:sldId id="334" r:id="rId16"/>
    <p:sldId id="335" r:id="rId17"/>
    <p:sldId id="317" r:id="rId18"/>
    <p:sldId id="337" r:id="rId19"/>
    <p:sldId id="336" r:id="rId20"/>
    <p:sldId id="339" r:id="rId21"/>
    <p:sldId id="340" r:id="rId22"/>
    <p:sldId id="29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2EDDF-E16F-4553-AB06-724AE197A5F5}" v="2" dt="2025-10-26T22:53:48.054"/>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p:scale>
          <a:sx n="135" d="100"/>
          <a:sy n="135" d="100"/>
        </p:scale>
        <p:origin x="162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7162EDDF-E16F-4553-AB06-724AE197A5F5}"/>
    <pc:docChg chg="undo custSel modSld">
      <pc:chgData name="Lonnita Deadwyler" userId="57f7c924a8d28b31" providerId="LiveId" clId="{7162EDDF-E16F-4553-AB06-724AE197A5F5}" dt="2025-10-26T23:00:56.181" v="28" actId="207"/>
      <pc:docMkLst>
        <pc:docMk/>
      </pc:docMkLst>
      <pc:sldChg chg="delSp modSp mod">
        <pc:chgData name="Lonnita Deadwyler" userId="57f7c924a8d28b31" providerId="LiveId" clId="{7162EDDF-E16F-4553-AB06-724AE197A5F5}" dt="2025-10-26T23:00:26.300" v="22" actId="207"/>
        <pc:sldMkLst>
          <pc:docMk/>
          <pc:sldMk cId="1749399632" sldId="286"/>
        </pc:sldMkLst>
        <pc:spChg chg="mod">
          <ac:chgData name="Lonnita Deadwyler" userId="57f7c924a8d28b31" providerId="LiveId" clId="{7162EDDF-E16F-4553-AB06-724AE197A5F5}" dt="2025-10-26T23:00:04.388" v="17" actId="207"/>
          <ac:spMkLst>
            <pc:docMk/>
            <pc:sldMk cId="1749399632" sldId="286"/>
            <ac:spMk id="3" creationId="{A5C3D150-9209-F989-5844-EAD916AB927E}"/>
          </ac:spMkLst>
        </pc:spChg>
        <pc:spChg chg="mod">
          <ac:chgData name="Lonnita Deadwyler" userId="57f7c924a8d28b31" providerId="LiveId" clId="{7162EDDF-E16F-4553-AB06-724AE197A5F5}" dt="2025-10-26T23:00:08.796" v="18" actId="207"/>
          <ac:spMkLst>
            <pc:docMk/>
            <pc:sldMk cId="1749399632" sldId="286"/>
            <ac:spMk id="6" creationId="{1091BCF0-87FF-7515-4CF1-1C651438D3A2}"/>
          </ac:spMkLst>
        </pc:spChg>
        <pc:spChg chg="mod">
          <ac:chgData name="Lonnita Deadwyler" userId="57f7c924a8d28b31" providerId="LiveId" clId="{7162EDDF-E16F-4553-AB06-724AE197A5F5}" dt="2025-10-26T23:00:14.388" v="19" actId="207"/>
          <ac:spMkLst>
            <pc:docMk/>
            <pc:sldMk cId="1749399632" sldId="286"/>
            <ac:spMk id="7" creationId="{18B1C790-C83C-DDF6-4F88-3C3F0F6B6F50}"/>
          </ac:spMkLst>
        </pc:spChg>
        <pc:spChg chg="mod">
          <ac:chgData name="Lonnita Deadwyler" userId="57f7c924a8d28b31" providerId="LiveId" clId="{7162EDDF-E16F-4553-AB06-724AE197A5F5}" dt="2025-10-26T23:00:18.324" v="20" actId="207"/>
          <ac:spMkLst>
            <pc:docMk/>
            <pc:sldMk cId="1749399632" sldId="286"/>
            <ac:spMk id="8" creationId="{7C0ED009-8AC8-A552-A262-5F493BFCF66E}"/>
          </ac:spMkLst>
        </pc:spChg>
        <pc:spChg chg="mod">
          <ac:chgData name="Lonnita Deadwyler" userId="57f7c924a8d28b31" providerId="LiveId" clId="{7162EDDF-E16F-4553-AB06-724AE197A5F5}" dt="2025-10-26T23:00:22.149" v="21" actId="207"/>
          <ac:spMkLst>
            <pc:docMk/>
            <pc:sldMk cId="1749399632" sldId="286"/>
            <ac:spMk id="9" creationId="{BE08F541-D485-F0D7-CF10-7DC91CF44D2C}"/>
          </ac:spMkLst>
        </pc:spChg>
        <pc:spChg chg="mod">
          <ac:chgData name="Lonnita Deadwyler" userId="57f7c924a8d28b31" providerId="LiveId" clId="{7162EDDF-E16F-4553-AB06-724AE197A5F5}" dt="2025-10-26T23:00:26.300" v="22" actId="207"/>
          <ac:spMkLst>
            <pc:docMk/>
            <pc:sldMk cId="1749399632" sldId="286"/>
            <ac:spMk id="10" creationId="{083B5843-0775-46DA-86A3-CAF3C1B93C6B}"/>
          </ac:spMkLst>
        </pc:spChg>
        <pc:grpChg chg="mod">
          <ac:chgData name="Lonnita Deadwyler" userId="57f7c924a8d28b31" providerId="LiveId" clId="{7162EDDF-E16F-4553-AB06-724AE197A5F5}" dt="2025-10-26T22:53:29.655" v="7" actId="18245"/>
          <ac:grpSpMkLst>
            <pc:docMk/>
            <pc:sldMk cId="1749399632" sldId="286"/>
            <ac:grpSpMk id="2" creationId="{DDF93D4B-0AD7-4FDC-997B-2281DE430745}"/>
          </ac:grpSpMkLst>
        </pc:grpChg>
        <pc:graphicFrameChg chg="del">
          <ac:chgData name="Lonnita Deadwyler" userId="57f7c924a8d28b31" providerId="LiveId" clId="{7162EDDF-E16F-4553-AB06-724AE197A5F5}" dt="2025-10-26T22:53:29.655" v="7" actId="18245"/>
          <ac:graphicFrameMkLst>
            <pc:docMk/>
            <pc:sldMk cId="1749399632" sldId="286"/>
            <ac:graphicFrameMk id="11" creationId="{16AC671E-06B9-0494-D518-1E008C26B672}"/>
          </ac:graphicFrameMkLst>
        </pc:graphicFrameChg>
      </pc:sldChg>
      <pc:sldChg chg="modSp mod">
        <pc:chgData name="Lonnita Deadwyler" userId="57f7c924a8d28b31" providerId="LiveId" clId="{7162EDDF-E16F-4553-AB06-724AE197A5F5}" dt="2025-10-26T23:00:56.181" v="28" actId="207"/>
        <pc:sldMkLst>
          <pc:docMk/>
          <pc:sldMk cId="346698318" sldId="296"/>
        </pc:sldMkLst>
        <pc:graphicFrameChg chg="modGraphic">
          <ac:chgData name="Lonnita Deadwyler" userId="57f7c924a8d28b31" providerId="LiveId" clId="{7162EDDF-E16F-4553-AB06-724AE197A5F5}" dt="2025-10-26T23:00:56.181" v="28" actId="207"/>
          <ac:graphicFrameMkLst>
            <pc:docMk/>
            <pc:sldMk cId="346698318" sldId="296"/>
            <ac:graphicFrameMk id="5" creationId="{583C42F3-D86E-50E0-13B2-5EC5FDD568A4}"/>
          </ac:graphicFrameMkLst>
        </pc:graphicFrameChg>
      </pc:sldChg>
      <pc:sldChg chg="delSp modSp mod">
        <pc:chgData name="Lonnita Deadwyler" userId="57f7c924a8d28b31" providerId="LiveId" clId="{7162EDDF-E16F-4553-AB06-724AE197A5F5}" dt="2025-10-26T23:00:44.014" v="26" actId="207"/>
        <pc:sldMkLst>
          <pc:docMk/>
          <pc:sldMk cId="59370468" sldId="324"/>
        </pc:sldMkLst>
        <pc:spChg chg="mod">
          <ac:chgData name="Lonnita Deadwyler" userId="57f7c924a8d28b31" providerId="LiveId" clId="{7162EDDF-E16F-4553-AB06-724AE197A5F5}" dt="2025-10-26T23:00:40.678" v="25" actId="207"/>
          <ac:spMkLst>
            <pc:docMk/>
            <pc:sldMk cId="59370468" sldId="324"/>
            <ac:spMk id="3" creationId="{DB325000-B913-63F1-EBAD-D2AB89FDDEBA}"/>
          </ac:spMkLst>
        </pc:spChg>
        <pc:spChg chg="mod">
          <ac:chgData name="Lonnita Deadwyler" userId="57f7c924a8d28b31" providerId="LiveId" clId="{7162EDDF-E16F-4553-AB06-724AE197A5F5}" dt="2025-10-26T23:00:44.014" v="26" actId="207"/>
          <ac:spMkLst>
            <pc:docMk/>
            <pc:sldMk cId="59370468" sldId="324"/>
            <ac:spMk id="6" creationId="{E38FEA6E-8A98-8200-B8F7-06B41E91C651}"/>
          </ac:spMkLst>
        </pc:spChg>
        <pc:grpChg chg="mod">
          <ac:chgData name="Lonnita Deadwyler" userId="57f7c924a8d28b31" providerId="LiveId" clId="{7162EDDF-E16F-4553-AB06-724AE197A5F5}" dt="2025-10-26T23:00:35.706" v="24" actId="1076"/>
          <ac:grpSpMkLst>
            <pc:docMk/>
            <pc:sldMk cId="59370468" sldId="324"/>
            <ac:grpSpMk id="2" creationId="{87F7A4A0-8EB4-0E09-B504-047A85966746}"/>
          </ac:grpSpMkLst>
        </pc:grpChg>
        <pc:graphicFrameChg chg="del">
          <ac:chgData name="Lonnita Deadwyler" userId="57f7c924a8d28b31" providerId="LiveId" clId="{7162EDDF-E16F-4553-AB06-724AE197A5F5}" dt="2025-10-26T22:53:48.054" v="8" actId="18245"/>
          <ac:graphicFrameMkLst>
            <pc:docMk/>
            <pc:sldMk cId="59370468" sldId="324"/>
            <ac:graphicFrameMk id="11" creationId="{145C1668-0122-C8C0-2991-7A7FFACC260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6715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00030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26674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A2BF2F4-B41B-4568-BB50-3D856E42E79E}" type="datetimeFigureOut">
              <a:rPr lang="en-US" smtClean="0"/>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0711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7736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91992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160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6232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3186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8192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1568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35954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0365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0790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A2BF2F4-B41B-4568-BB50-3D856E42E79E}" type="datetimeFigureOut">
              <a:rPr lang="en-US" smtClean="0"/>
              <a:t>10/26/2025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48015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A2BF2F4-B41B-4568-BB50-3D856E42E79E}" type="datetimeFigureOut">
              <a:rPr lang="en-US" smtClean="0"/>
              <a:t>10/26/2025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691571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810000" y="447188"/>
            <a:ext cx="5933700" cy="970450"/>
          </a:xfrm>
        </p:spPr>
        <p:txBody>
          <a:bodyPr vert="horz" lIns="91440" tIns="45720" rIns="91440" bIns="45720" rtlCol="0" anchor="b">
            <a:normAutofit/>
          </a:bodyPr>
          <a:lstStyle/>
          <a:p>
            <a:r>
              <a:rPr lang="en-US" spc="-50" baseline="0" dirty="0"/>
              <a:t>5786, 3 Cheshvan</a:t>
            </a:r>
          </a:p>
        </p:txBody>
      </p:sp>
      <p:sp>
        <p:nvSpPr>
          <p:cNvPr id="9" name="Content Placeholder 8">
            <a:extLst>
              <a:ext uri="{FF2B5EF4-FFF2-40B4-BE49-F238E27FC236}">
                <a16:creationId xmlns:a16="http://schemas.microsoft.com/office/drawing/2014/main" id="{1128ED82-3F88-33B2-B1E1-5791A62B7487}"/>
              </a:ext>
            </a:extLst>
          </p:cNvPr>
          <p:cNvSpPr>
            <a:spLocks noGrp="1"/>
          </p:cNvSpPr>
          <p:nvPr>
            <p:ph sz="half" idx="2"/>
          </p:nvPr>
        </p:nvSpPr>
        <p:spPr>
          <a:xfrm>
            <a:off x="818712" y="2222287"/>
            <a:ext cx="5924988" cy="3636511"/>
          </a:xfrm>
        </p:spPr>
        <p:txBody>
          <a:bodyPr vert="horz" lIns="91440" tIns="45720" rIns="91440" bIns="45720" rtlCol="0" anchor="ctr">
            <a:normAutofit/>
          </a:bodyPr>
          <a:lstStyle/>
          <a:p>
            <a:r>
              <a:rPr lang="en-US" sz="2400" b="1" dirty="0"/>
              <a:t>1Kings 6.38 </a:t>
            </a:r>
            <a:r>
              <a:rPr lang="en-US" sz="2400" dirty="0"/>
              <a:t>“Bul”</a:t>
            </a:r>
          </a:p>
          <a:p>
            <a:r>
              <a:rPr lang="en-US" sz="2400" dirty="0"/>
              <a:t>8</a:t>
            </a:r>
            <a:r>
              <a:rPr lang="en-US" sz="2400" baseline="30000" dirty="0"/>
              <a:t>th</a:t>
            </a:r>
            <a:r>
              <a:rPr lang="en-US" sz="2400" dirty="0"/>
              <a:t> Month (Judgment, hardship &amp; new beginnings)</a:t>
            </a:r>
          </a:p>
          <a:p>
            <a:r>
              <a:rPr lang="en-US" sz="2400" dirty="0"/>
              <a:t>Tribe of Menasheh (Manasseh)</a:t>
            </a:r>
          </a:p>
          <a:p>
            <a:r>
              <a:rPr lang="en-US" sz="2400" b="1" dirty="0"/>
              <a:t>HEBREW LETTER: </a:t>
            </a:r>
            <a:r>
              <a:rPr lang="en-US" sz="2400" dirty="0"/>
              <a:t>Nun (50) </a:t>
            </a:r>
          </a:p>
          <a:p>
            <a:r>
              <a:rPr lang="en-US" sz="2400" b="1" dirty="0"/>
              <a:t>SYMBOL:</a:t>
            </a:r>
            <a:r>
              <a:rPr lang="en-US" sz="2400" dirty="0"/>
              <a:t> Palm tree </a:t>
            </a:r>
            <a:r>
              <a:rPr lang="en-US" sz="2400" b="1" dirty="0"/>
              <a:t>[Ps 92.12]</a:t>
            </a:r>
          </a:p>
          <a:p>
            <a:r>
              <a:rPr lang="en-US" sz="2400" b="1" dirty="0"/>
              <a:t>STONE: </a:t>
            </a:r>
            <a:r>
              <a:rPr lang="en-US" sz="2400" dirty="0"/>
              <a:t>Onyx</a:t>
            </a:r>
          </a:p>
        </p:txBody>
      </p:sp>
      <p:sp>
        <p:nvSpPr>
          <p:cNvPr id="26" name="Rectangle 25">
            <a:extLst>
              <a:ext uri="{FF2B5EF4-FFF2-40B4-BE49-F238E27FC236}">
                <a16:creationId xmlns:a16="http://schemas.microsoft.com/office/drawing/2014/main" id="{E2DA8D37-1E70-450D-9D70-95873ABDC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7">
            <a:extLst>
              <a:ext uri="{FF2B5EF4-FFF2-40B4-BE49-F238E27FC236}">
                <a16:creationId xmlns:a16="http://schemas.microsoft.com/office/drawing/2014/main" id="{D2E1CE80-9123-4F46-924D-C14DF534A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oster of a religious ritual&#10;&#10;AI-generated content may be incorrect.">
            <a:extLst>
              <a:ext uri="{FF2B5EF4-FFF2-40B4-BE49-F238E27FC236}">
                <a16:creationId xmlns:a16="http://schemas.microsoft.com/office/drawing/2014/main" id="{8554F7FA-127B-4E56-BFD8-B3408E9CFAF9}"/>
              </a:ext>
            </a:extLst>
          </p:cNvPr>
          <p:cNvPicPr>
            <a:picLocks noGrp="1" noChangeAspect="1"/>
          </p:cNvPicPr>
          <p:nvPr>
            <p:ph sz="half" idx="1"/>
          </p:nvPr>
        </p:nvPicPr>
        <p:blipFill>
          <a:blip r:embed="rId2"/>
          <a:srcRect l="3372" r="8531" b="-2"/>
          <a:stretch>
            <a:fillRect/>
          </a:stretch>
        </p:blipFill>
        <p:spPr>
          <a:xfrm>
            <a:off x="8507487" y="1258529"/>
            <a:ext cx="2735071" cy="4330205"/>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8719138-A22E-FFD5-6AD4-7F2FE18B296A}"/>
            </a:ext>
          </a:extLst>
        </p:cNvPr>
        <p:cNvGrpSpPr/>
        <p:nvPr/>
      </p:nvGrpSpPr>
      <p:grpSpPr>
        <a:xfrm>
          <a:off x="0" y="0"/>
          <a:ext cx="0" cy="0"/>
          <a:chOff x="0" y="0"/>
          <a:chExt cx="0" cy="0"/>
        </a:xfrm>
      </p:grpSpPr>
      <p:sp>
        <p:nvSpPr>
          <p:cNvPr id="12"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F6F495-C581-5A2C-6D39-7D94DEDF0E80}"/>
              </a:ext>
            </a:extLst>
          </p:cNvPr>
          <p:cNvPicPr>
            <a:picLocks noChangeAspect="1"/>
          </p:cNvPicPr>
          <p:nvPr/>
        </p:nvPicPr>
        <p:blipFill>
          <a:blip r:embed="rId2">
            <a:alphaModFix/>
          </a:blip>
          <a:stretch>
            <a:fillRect/>
          </a:stretch>
        </p:blipFill>
        <p:spPr>
          <a:xfrm>
            <a:off x="172720" y="286239"/>
            <a:ext cx="11643360" cy="6285521"/>
          </a:xfrm>
          <a:prstGeom prst="rect">
            <a:avLst/>
          </a:prstGeom>
        </p:spPr>
      </p:pic>
      <p:sp>
        <p:nvSpPr>
          <p:cNvPr id="7" name="Content Placeholder 6">
            <a:extLst>
              <a:ext uri="{FF2B5EF4-FFF2-40B4-BE49-F238E27FC236}">
                <a16:creationId xmlns:a16="http://schemas.microsoft.com/office/drawing/2014/main" id="{CE3F76A1-9FB1-71B9-CC4A-0165C8A7B3D9}"/>
              </a:ext>
            </a:extLst>
          </p:cNvPr>
          <p:cNvSpPr>
            <a:spLocks noGrp="1"/>
          </p:cNvSpPr>
          <p:nvPr>
            <p:ph idx="4294967295"/>
          </p:nvPr>
        </p:nvSpPr>
        <p:spPr>
          <a:xfrm>
            <a:off x="518159" y="425670"/>
            <a:ext cx="11006433" cy="6056410"/>
          </a:xfrm>
          <a:effectLst/>
        </p:spPr>
        <p:txBody>
          <a:bodyPr vert="horz" lIns="91440" tIns="45720" rIns="91440" bIns="45720" rtlCol="0" anchor="t">
            <a:normAutofit/>
          </a:bodyPr>
          <a:lstStyle/>
          <a:p>
            <a:pPr>
              <a:buFont typeface="Wingdings" panose="05000000000000000000" pitchFamily="2" charset="2"/>
              <a:buChar char="§"/>
            </a:pPr>
            <a:r>
              <a:rPr lang="en-US" sz="2400" b="1" dirty="0"/>
              <a:t>Melchizedek priesthood provides</a:t>
            </a:r>
            <a:r>
              <a:rPr lang="en-US" sz="2400" b="1" i="1" dirty="0"/>
              <a:t> one </a:t>
            </a:r>
            <a:r>
              <a:rPr lang="en-US" sz="2400" b="1" dirty="0"/>
              <a:t>all sufficient priest. But, the Levitical priest, because of death, had to be many and were never sufficient.</a:t>
            </a:r>
          </a:p>
          <a:p>
            <a:pPr>
              <a:buFont typeface="Wingdings" panose="05000000000000000000" pitchFamily="2" charset="2"/>
              <a:buChar char="§"/>
            </a:pPr>
            <a:endParaRPr lang="en-US" sz="2400" b="1" dirty="0"/>
          </a:p>
          <a:p>
            <a:pPr>
              <a:buFont typeface="Wingdings" panose="05000000000000000000" pitchFamily="2" charset="2"/>
              <a:buChar char="§"/>
            </a:pPr>
            <a:r>
              <a:rPr lang="en-US" sz="2400" b="1" dirty="0"/>
              <a:t>Melchizedek, through his priesthood, in the person of Yeshua can save completely and forever. The Levitical priests are unable to save.</a:t>
            </a:r>
          </a:p>
          <a:p>
            <a:pPr>
              <a:buFont typeface="Wingdings" panose="05000000000000000000" pitchFamily="2" charset="2"/>
              <a:buChar char="§"/>
            </a:pPr>
            <a:endParaRPr lang="en-US" sz="2400" b="1" dirty="0"/>
          </a:p>
          <a:p>
            <a:pPr>
              <a:buFont typeface="Wingdings" panose="05000000000000000000" pitchFamily="2" charset="2"/>
              <a:buChar char="§"/>
            </a:pPr>
            <a:r>
              <a:rPr lang="en-US" sz="2400" b="1" dirty="0"/>
              <a:t>Yeshua as the priest after the order of Melchizedek did not need to offer sacrifice for His own sins. He had none. But the Levitical priests needed to sacrifice first for their own sins.</a:t>
            </a:r>
          </a:p>
          <a:p>
            <a:pPr>
              <a:buFont typeface="Wingdings" panose="05000000000000000000" pitchFamily="2" charset="2"/>
              <a:buChar char="§"/>
            </a:pPr>
            <a:endParaRPr lang="en-US" sz="2400" b="1" dirty="0"/>
          </a:p>
          <a:p>
            <a:pPr>
              <a:buFont typeface="Wingdings" panose="05000000000000000000" pitchFamily="2" charset="2"/>
              <a:buChar char="§"/>
            </a:pPr>
            <a:r>
              <a:rPr lang="en-US" sz="2400" b="1" dirty="0"/>
              <a:t>Melchizedek’s priesthood provides as a priest Yah’s perfect Son. The Levitical priesthood provides only men with human frailty.</a:t>
            </a:r>
          </a:p>
          <a:p>
            <a:pPr marL="0" indent="0">
              <a:lnSpc>
                <a:spcPct val="90000"/>
              </a:lnSpc>
              <a:buNone/>
            </a:pPr>
            <a:endParaRPr lang="en-US" sz="2000" dirty="0"/>
          </a:p>
        </p:txBody>
      </p:sp>
    </p:spTree>
    <p:extLst>
      <p:ext uri="{BB962C8B-B14F-4D97-AF65-F5344CB8AC3E}">
        <p14:creationId xmlns:p14="http://schemas.microsoft.com/office/powerpoint/2010/main" val="106343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8366-F7EC-2A91-D893-6EA30701DD04}"/>
              </a:ext>
            </a:extLst>
          </p:cNvPr>
          <p:cNvSpPr>
            <a:spLocks noGrp="1"/>
          </p:cNvSpPr>
          <p:nvPr>
            <p:ph type="title"/>
          </p:nvPr>
        </p:nvSpPr>
        <p:spPr/>
        <p:txBody>
          <a:bodyPr/>
          <a:lstStyle/>
          <a:p>
            <a:r>
              <a:rPr lang="en-US" dirty="0"/>
              <a:t>Proverbs 2.1-5 			“Keeping our Focus”</a:t>
            </a:r>
          </a:p>
        </p:txBody>
      </p:sp>
      <p:sp>
        <p:nvSpPr>
          <p:cNvPr id="3" name="Content Placeholder 2">
            <a:extLst>
              <a:ext uri="{FF2B5EF4-FFF2-40B4-BE49-F238E27FC236}">
                <a16:creationId xmlns:a16="http://schemas.microsoft.com/office/drawing/2014/main" id="{8778DB73-09EF-1A46-2313-3D73B8ED319E}"/>
              </a:ext>
            </a:extLst>
          </p:cNvPr>
          <p:cNvSpPr>
            <a:spLocks noGrp="1"/>
          </p:cNvSpPr>
          <p:nvPr>
            <p:ph sz="half" idx="1"/>
          </p:nvPr>
        </p:nvSpPr>
        <p:spPr>
          <a:xfrm>
            <a:off x="818712" y="2222287"/>
            <a:ext cx="5185873" cy="3904193"/>
          </a:xfrm>
        </p:spPr>
        <p:txBody>
          <a:bodyPr>
            <a:normAutofit/>
          </a:bodyPr>
          <a:lstStyle/>
          <a:p>
            <a:r>
              <a:rPr lang="en-US" sz="2400" dirty="0"/>
              <a:t>“Son”, He's addressing a born-again believer. Receive &amp; treasure Adonai’s word and commands </a:t>
            </a:r>
            <a:r>
              <a:rPr lang="en-US" sz="2400" b="1" dirty="0">
                <a:solidFill>
                  <a:schemeClr val="accent1"/>
                </a:solidFill>
              </a:rPr>
              <a:t>1Jn 5.3</a:t>
            </a:r>
          </a:p>
          <a:p>
            <a:r>
              <a:rPr lang="en-US" sz="2400" dirty="0"/>
              <a:t>Attentive to wisdom </a:t>
            </a:r>
            <a:r>
              <a:rPr lang="en-US" sz="2400" b="1" dirty="0">
                <a:solidFill>
                  <a:schemeClr val="accent1"/>
                </a:solidFill>
              </a:rPr>
              <a:t>[Jam 1.5; Pro. 5.1&amp;2] </a:t>
            </a:r>
            <a:r>
              <a:rPr lang="en-US" sz="2400" dirty="0"/>
              <a:t>Humility and being willing to be taught.</a:t>
            </a:r>
          </a:p>
          <a:p>
            <a:r>
              <a:rPr lang="en-US" sz="2400" dirty="0"/>
              <a:t>Raise your voice…Impromptu or importune prayer</a:t>
            </a:r>
          </a:p>
        </p:txBody>
      </p:sp>
      <p:sp>
        <p:nvSpPr>
          <p:cNvPr id="4" name="Content Placeholder 3">
            <a:extLst>
              <a:ext uri="{FF2B5EF4-FFF2-40B4-BE49-F238E27FC236}">
                <a16:creationId xmlns:a16="http://schemas.microsoft.com/office/drawing/2014/main" id="{BBAE29F4-D267-3E17-0886-94A5ADF0CCB0}"/>
              </a:ext>
            </a:extLst>
          </p:cNvPr>
          <p:cNvSpPr>
            <a:spLocks noGrp="1"/>
          </p:cNvSpPr>
          <p:nvPr>
            <p:ph sz="half" idx="2"/>
          </p:nvPr>
        </p:nvSpPr>
        <p:spPr>
          <a:xfrm>
            <a:off x="6187415" y="2222287"/>
            <a:ext cx="5194583" cy="3904192"/>
          </a:xfrm>
        </p:spPr>
        <p:txBody>
          <a:bodyPr>
            <a:normAutofit/>
          </a:bodyPr>
          <a:lstStyle/>
          <a:p>
            <a:r>
              <a:rPr lang="en-US" sz="2400" dirty="0"/>
              <a:t>Seek as silver: Hidden from carnal eyes. </a:t>
            </a:r>
            <a:r>
              <a:rPr lang="en-US" sz="2400" b="1" dirty="0">
                <a:solidFill>
                  <a:schemeClr val="accent1"/>
                </a:solidFill>
              </a:rPr>
              <a:t>[Mt. 13.44-46]</a:t>
            </a:r>
          </a:p>
          <a:p>
            <a:r>
              <a:rPr lang="en-US" sz="2400" dirty="0"/>
              <a:t>Fear of Yah gains knowledge: Fear is key to knowledge.  The secret of Adonai is with those who fear Him- </a:t>
            </a:r>
            <a:r>
              <a:rPr lang="en-US" sz="2400" b="1" dirty="0"/>
              <a:t>who will </a:t>
            </a:r>
            <a:r>
              <a:rPr lang="en-US" sz="2400" b="1" i="1" dirty="0"/>
              <a:t>receive eternal reward.</a:t>
            </a:r>
          </a:p>
        </p:txBody>
      </p:sp>
    </p:spTree>
    <p:extLst>
      <p:ext uri="{BB962C8B-B14F-4D97-AF65-F5344CB8AC3E}">
        <p14:creationId xmlns:p14="http://schemas.microsoft.com/office/powerpoint/2010/main" val="367964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4C48C7-9D0E-8836-2A15-8E417CA97D1D}"/>
              </a:ext>
            </a:extLst>
          </p:cNvPr>
          <p:cNvSpPr>
            <a:spLocks noGrp="1"/>
          </p:cNvSpPr>
          <p:nvPr>
            <p:ph type="title"/>
          </p:nvPr>
        </p:nvSpPr>
        <p:spPr/>
        <p:txBody>
          <a:bodyPr/>
          <a:lstStyle/>
          <a:p>
            <a:r>
              <a:rPr lang="en-US" sz="3600" i="1" dirty="0"/>
              <a:t>“He does sit at the right hand of Greatness”</a:t>
            </a:r>
          </a:p>
        </p:txBody>
      </p:sp>
      <p:sp>
        <p:nvSpPr>
          <p:cNvPr id="6" name="Content Placeholder 5">
            <a:extLst>
              <a:ext uri="{FF2B5EF4-FFF2-40B4-BE49-F238E27FC236}">
                <a16:creationId xmlns:a16="http://schemas.microsoft.com/office/drawing/2014/main" id="{53D6F329-C6A3-1DD9-5E40-7E4B14EE1664}"/>
              </a:ext>
            </a:extLst>
          </p:cNvPr>
          <p:cNvSpPr>
            <a:spLocks noGrp="1"/>
          </p:cNvSpPr>
          <p:nvPr>
            <p:ph sz="half" idx="1"/>
          </p:nvPr>
        </p:nvSpPr>
        <p:spPr>
          <a:xfrm>
            <a:off x="447040" y="2222287"/>
            <a:ext cx="5557545" cy="3985473"/>
          </a:xfrm>
        </p:spPr>
        <p:txBody>
          <a:bodyPr>
            <a:normAutofit/>
          </a:bodyPr>
          <a:lstStyle/>
          <a:p>
            <a:r>
              <a:rPr lang="en-US" sz="2400" b="1" dirty="0"/>
              <a:t>“Sit” </a:t>
            </a:r>
            <a:r>
              <a:rPr lang="en-US" sz="2400" dirty="0"/>
              <a:t>represents the finished redemption work that satisfied the Father, never needing to repeat His sacrifice. </a:t>
            </a:r>
            <a:r>
              <a:rPr lang="en-US" sz="2400" i="1" dirty="0"/>
              <a:t>(There were no seats in the Tabernacle-their work was never complete)</a:t>
            </a:r>
          </a:p>
          <a:p>
            <a:r>
              <a:rPr lang="en-US" sz="2400" b="1" i="1" dirty="0"/>
              <a:t>“In Heaven” </a:t>
            </a:r>
            <a:r>
              <a:rPr lang="en-US" sz="2400" i="1" dirty="0"/>
              <a:t>His ministry is real; its sphere of operation is the real world; not earth bound.</a:t>
            </a:r>
          </a:p>
        </p:txBody>
      </p:sp>
      <p:sp>
        <p:nvSpPr>
          <p:cNvPr id="7" name="Content Placeholder 6">
            <a:extLst>
              <a:ext uri="{FF2B5EF4-FFF2-40B4-BE49-F238E27FC236}">
                <a16:creationId xmlns:a16="http://schemas.microsoft.com/office/drawing/2014/main" id="{250DEB1A-CDE4-8BD1-68EC-10DD20AC5B20}"/>
              </a:ext>
            </a:extLst>
          </p:cNvPr>
          <p:cNvSpPr>
            <a:spLocks noGrp="1"/>
          </p:cNvSpPr>
          <p:nvPr>
            <p:ph sz="half" idx="2"/>
          </p:nvPr>
        </p:nvSpPr>
        <p:spPr>
          <a:xfrm>
            <a:off x="6187415" y="2222287"/>
            <a:ext cx="5557545" cy="3638764"/>
          </a:xfrm>
        </p:spPr>
        <p:txBody>
          <a:bodyPr>
            <a:normAutofit/>
          </a:bodyPr>
          <a:lstStyle/>
          <a:p>
            <a:r>
              <a:rPr lang="en-US" sz="2400" dirty="0"/>
              <a:t>Yeshua serves in the </a:t>
            </a:r>
            <a:r>
              <a:rPr lang="en-US" sz="2400" b="1" i="1" dirty="0"/>
              <a:t>“True Tent of Meeting”</a:t>
            </a:r>
            <a:r>
              <a:rPr lang="en-US" sz="2400" dirty="0"/>
              <a:t>. There was no place for Yeshua in the earthly sanctuary by virtue of His descent from Judah.  </a:t>
            </a:r>
          </a:p>
          <a:p>
            <a:r>
              <a:rPr lang="en-US" sz="2400" b="1" dirty="0">
                <a:solidFill>
                  <a:schemeClr val="accent1">
                    <a:lumMod val="60000"/>
                    <a:lumOff val="40000"/>
                  </a:schemeClr>
                </a:solidFill>
              </a:rPr>
              <a:t>Ex 25.8-9 </a:t>
            </a:r>
            <a:r>
              <a:rPr lang="en-US" sz="2400" dirty="0"/>
              <a:t>Exact replica: True reality begins in the spiritual; not what our limited vision believes.</a:t>
            </a:r>
            <a:endParaRPr lang="en-US" dirty="0"/>
          </a:p>
        </p:txBody>
      </p:sp>
    </p:spTree>
    <p:extLst>
      <p:ext uri="{BB962C8B-B14F-4D97-AF65-F5344CB8AC3E}">
        <p14:creationId xmlns:p14="http://schemas.microsoft.com/office/powerpoint/2010/main" val="347415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CA46-5183-CA13-CDE3-CBF81F16CED9}"/>
              </a:ext>
            </a:extLst>
          </p:cNvPr>
          <p:cNvSpPr>
            <a:spLocks noGrp="1"/>
          </p:cNvSpPr>
          <p:nvPr>
            <p:ph type="title"/>
          </p:nvPr>
        </p:nvSpPr>
        <p:spPr/>
        <p:txBody>
          <a:bodyPr/>
          <a:lstStyle/>
          <a:p>
            <a:r>
              <a:rPr lang="en-US" dirty="0"/>
              <a:t>Shamayim &amp; Aretz</a:t>
            </a:r>
          </a:p>
        </p:txBody>
      </p:sp>
      <p:sp>
        <p:nvSpPr>
          <p:cNvPr id="3" name="Content Placeholder 2">
            <a:extLst>
              <a:ext uri="{FF2B5EF4-FFF2-40B4-BE49-F238E27FC236}">
                <a16:creationId xmlns:a16="http://schemas.microsoft.com/office/drawing/2014/main" id="{D9B27A8B-85E9-E259-784A-E7F7F96C65E7}"/>
              </a:ext>
            </a:extLst>
          </p:cNvPr>
          <p:cNvSpPr>
            <a:spLocks noGrp="1"/>
          </p:cNvSpPr>
          <p:nvPr>
            <p:ph sz="half" idx="1"/>
          </p:nvPr>
        </p:nvSpPr>
        <p:spPr/>
        <p:txBody>
          <a:bodyPr>
            <a:normAutofit/>
          </a:bodyPr>
          <a:lstStyle/>
          <a:p>
            <a:r>
              <a:rPr lang="en-US" sz="2400" dirty="0"/>
              <a:t>Shamayim, heaven is plural, but Aretz, meaning earth is not.</a:t>
            </a:r>
          </a:p>
          <a:p>
            <a:r>
              <a:rPr lang="en-US" sz="2400" dirty="0"/>
              <a:t>The earth is singular.  Now that which belongs to the physical realm is finite, limited  or limitations.</a:t>
            </a:r>
          </a:p>
          <a:p>
            <a:r>
              <a:rPr lang="en-US" sz="2400" dirty="0"/>
              <a:t>Only that which is spiritual is unlimited.</a:t>
            </a:r>
          </a:p>
        </p:txBody>
      </p:sp>
      <p:pic>
        <p:nvPicPr>
          <p:cNvPr id="5" name="Content Placeholder 4">
            <a:extLst>
              <a:ext uri="{FF2B5EF4-FFF2-40B4-BE49-F238E27FC236}">
                <a16:creationId xmlns:a16="http://schemas.microsoft.com/office/drawing/2014/main" id="{CBA909ED-9770-AB47-ED1B-EFA880391DF9}"/>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88075" y="2558153"/>
            <a:ext cx="5194300" cy="2967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858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3D51-B834-54A2-E7CD-EB7A8C1F0FC3}"/>
              </a:ext>
            </a:extLst>
          </p:cNvPr>
          <p:cNvSpPr>
            <a:spLocks noGrp="1"/>
          </p:cNvSpPr>
          <p:nvPr>
            <p:ph type="title"/>
          </p:nvPr>
        </p:nvSpPr>
        <p:spPr/>
        <p:txBody>
          <a:bodyPr/>
          <a:lstStyle/>
          <a:p>
            <a:r>
              <a:rPr lang="en-US" dirty="0"/>
              <a:t>8.6 Work of Yeshua is superior (covenant)</a:t>
            </a:r>
          </a:p>
        </p:txBody>
      </p:sp>
      <p:sp>
        <p:nvSpPr>
          <p:cNvPr id="3" name="Content Placeholder 2">
            <a:extLst>
              <a:ext uri="{FF2B5EF4-FFF2-40B4-BE49-F238E27FC236}">
                <a16:creationId xmlns:a16="http://schemas.microsoft.com/office/drawing/2014/main" id="{0AB81AF0-8035-9E03-CD74-0FDACFCB481B}"/>
              </a:ext>
            </a:extLst>
          </p:cNvPr>
          <p:cNvSpPr>
            <a:spLocks noGrp="1"/>
          </p:cNvSpPr>
          <p:nvPr>
            <p:ph sz="half" idx="1"/>
          </p:nvPr>
        </p:nvSpPr>
        <p:spPr/>
        <p:txBody>
          <a:bodyPr>
            <a:normAutofit fontScale="92500"/>
          </a:bodyPr>
          <a:lstStyle/>
          <a:p>
            <a:r>
              <a:rPr lang="en-US" sz="2400" dirty="0"/>
              <a:t>The covenant between Adonai and man is not between two parties, rather Yah is the sole initiator.  He invites men to join with Him </a:t>
            </a:r>
            <a:r>
              <a:rPr lang="en-US" sz="2400" b="1" dirty="0">
                <a:solidFill>
                  <a:schemeClr val="accent1">
                    <a:lumMod val="60000"/>
                    <a:lumOff val="40000"/>
                  </a:schemeClr>
                </a:solidFill>
              </a:rPr>
              <a:t>[Dt. 4.13] </a:t>
            </a:r>
          </a:p>
          <a:p>
            <a:r>
              <a:rPr lang="en-US" sz="2400" dirty="0"/>
              <a:t>Yah recognized that to err is human </a:t>
            </a:r>
            <a:r>
              <a:rPr lang="en-US" sz="2400" b="1" dirty="0">
                <a:solidFill>
                  <a:schemeClr val="accent1">
                    <a:lumMod val="60000"/>
                    <a:lumOff val="40000"/>
                  </a:schemeClr>
                </a:solidFill>
              </a:rPr>
              <a:t>[Heb 5.2] </a:t>
            </a:r>
            <a:r>
              <a:rPr lang="en-US" sz="2400" dirty="0"/>
              <a:t>therefore, He provided through the sacrificial system. But there was no sacrifice for willful rebellion/sin.</a:t>
            </a:r>
          </a:p>
        </p:txBody>
      </p:sp>
      <p:sp>
        <p:nvSpPr>
          <p:cNvPr id="4" name="Content Placeholder 3">
            <a:extLst>
              <a:ext uri="{FF2B5EF4-FFF2-40B4-BE49-F238E27FC236}">
                <a16:creationId xmlns:a16="http://schemas.microsoft.com/office/drawing/2014/main" id="{500002F3-B782-936A-610E-773521A67743}"/>
              </a:ext>
            </a:extLst>
          </p:cNvPr>
          <p:cNvSpPr>
            <a:spLocks noGrp="1"/>
          </p:cNvSpPr>
          <p:nvPr>
            <p:ph sz="half" idx="2"/>
          </p:nvPr>
        </p:nvSpPr>
        <p:spPr>
          <a:xfrm>
            <a:off x="6187415" y="2222286"/>
            <a:ext cx="5194583" cy="3995633"/>
          </a:xfrm>
        </p:spPr>
        <p:txBody>
          <a:bodyPr>
            <a:normAutofit fontScale="92500"/>
          </a:bodyPr>
          <a:lstStyle/>
          <a:p>
            <a:r>
              <a:rPr lang="en-US" sz="2500" dirty="0"/>
              <a:t>There is a complete forgiveness of sin in Yeshua Messiah. A promise before time </a:t>
            </a:r>
            <a:r>
              <a:rPr lang="en-US" sz="2500" b="1" dirty="0">
                <a:solidFill>
                  <a:schemeClr val="accent1">
                    <a:lumMod val="60000"/>
                    <a:lumOff val="40000"/>
                  </a:schemeClr>
                </a:solidFill>
              </a:rPr>
              <a:t>[Titus 1.1-3]</a:t>
            </a:r>
          </a:p>
          <a:p>
            <a:r>
              <a:rPr lang="en-US" sz="2500" dirty="0"/>
              <a:t>We are able to draw near Yahweh who has written His word on our hearts so our will conforms to the will of God by a direct personal communication and influence (Ruah) </a:t>
            </a:r>
            <a:r>
              <a:rPr lang="en-US" sz="2500" b="1" dirty="0">
                <a:solidFill>
                  <a:schemeClr val="accent1">
                    <a:lumMod val="60000"/>
                    <a:lumOff val="40000"/>
                  </a:schemeClr>
                </a:solidFill>
              </a:rPr>
              <a:t>[Ro 7.22; 8.4]</a:t>
            </a:r>
          </a:p>
        </p:txBody>
      </p:sp>
    </p:spTree>
    <p:extLst>
      <p:ext uri="{BB962C8B-B14F-4D97-AF65-F5344CB8AC3E}">
        <p14:creationId xmlns:p14="http://schemas.microsoft.com/office/powerpoint/2010/main" val="247055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E16D-62B7-B8FF-85AC-63A69C2D63BB}"/>
              </a:ext>
            </a:extLst>
          </p:cNvPr>
          <p:cNvSpPr>
            <a:spLocks noGrp="1"/>
          </p:cNvSpPr>
          <p:nvPr>
            <p:ph type="title"/>
          </p:nvPr>
        </p:nvSpPr>
        <p:spPr>
          <a:xfrm>
            <a:off x="640081" y="447188"/>
            <a:ext cx="10741917" cy="970450"/>
          </a:xfrm>
        </p:spPr>
        <p:txBody>
          <a:bodyPr/>
          <a:lstStyle/>
          <a:p>
            <a:r>
              <a:rPr lang="en-US" sz="3400" dirty="0"/>
              <a:t>V13 Road to Apostasy &amp; Replacement Theology</a:t>
            </a:r>
          </a:p>
        </p:txBody>
      </p:sp>
      <p:sp>
        <p:nvSpPr>
          <p:cNvPr id="3" name="Content Placeholder 2">
            <a:extLst>
              <a:ext uri="{FF2B5EF4-FFF2-40B4-BE49-F238E27FC236}">
                <a16:creationId xmlns:a16="http://schemas.microsoft.com/office/drawing/2014/main" id="{AD0523FC-11AA-441A-D366-77A32AB1608F}"/>
              </a:ext>
            </a:extLst>
          </p:cNvPr>
          <p:cNvSpPr>
            <a:spLocks noGrp="1"/>
          </p:cNvSpPr>
          <p:nvPr>
            <p:ph sz="half" idx="1"/>
          </p:nvPr>
        </p:nvSpPr>
        <p:spPr>
          <a:xfrm>
            <a:off x="640081" y="2222287"/>
            <a:ext cx="4978400" cy="4188525"/>
          </a:xfrm>
        </p:spPr>
        <p:txBody>
          <a:bodyPr>
            <a:normAutofit lnSpcReduction="10000"/>
          </a:bodyPr>
          <a:lstStyle/>
          <a:p>
            <a:r>
              <a:rPr lang="en-US" sz="2400" dirty="0"/>
              <a:t>Written by Marcion the heretic who believe that the God of the old testament was different than the God of New Testament</a:t>
            </a:r>
          </a:p>
          <a:p>
            <a:r>
              <a:rPr lang="en-US" sz="2400" dirty="0"/>
              <a:t> He also</a:t>
            </a:r>
            <a:r>
              <a:rPr lang="en-US" dirty="0"/>
              <a:t> </a:t>
            </a:r>
            <a:r>
              <a:rPr lang="en-US" sz="2400" dirty="0"/>
              <a:t>claimed, was a lesser being—a jealous, materialistic, vengeful, evil god whose created world was an inherently flawed place of misery and death.</a:t>
            </a:r>
          </a:p>
        </p:txBody>
      </p:sp>
      <p:sp>
        <p:nvSpPr>
          <p:cNvPr id="4" name="Content Placeholder 3">
            <a:extLst>
              <a:ext uri="{FF2B5EF4-FFF2-40B4-BE49-F238E27FC236}">
                <a16:creationId xmlns:a16="http://schemas.microsoft.com/office/drawing/2014/main" id="{0ECF57F6-AB30-E4ED-C324-47F706740545}"/>
              </a:ext>
            </a:extLst>
          </p:cNvPr>
          <p:cNvSpPr>
            <a:spLocks noGrp="1"/>
          </p:cNvSpPr>
          <p:nvPr>
            <p:ph sz="half" idx="2"/>
          </p:nvPr>
        </p:nvSpPr>
        <p:spPr>
          <a:xfrm>
            <a:off x="5760720" y="2222286"/>
            <a:ext cx="5892799" cy="4188525"/>
          </a:xfrm>
        </p:spPr>
        <p:txBody>
          <a:bodyPr>
            <a:normAutofit lnSpcReduction="10000"/>
          </a:bodyPr>
          <a:lstStyle/>
          <a:p>
            <a:r>
              <a:rPr lang="en-US" sz="2400" dirty="0"/>
              <a:t>Claimed Jesus was the messenger of a new god, the real god of Christianity. This God, was merciful, and forgiving. According to Marcion, Jesus's only task was to convince weak minded to abandon that faith and embrace the more powerful God of the New Testament.</a:t>
            </a:r>
          </a:p>
          <a:p>
            <a:r>
              <a:rPr lang="en-US" sz="2400" dirty="0"/>
              <a:t>Marcionism in the twenty-first century is foundation for Gnosticism</a:t>
            </a:r>
          </a:p>
          <a:p>
            <a:endParaRPr lang="en-US" dirty="0"/>
          </a:p>
        </p:txBody>
      </p:sp>
    </p:spTree>
    <p:extLst>
      <p:ext uri="{BB962C8B-B14F-4D97-AF65-F5344CB8AC3E}">
        <p14:creationId xmlns:p14="http://schemas.microsoft.com/office/powerpoint/2010/main" val="285716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66D8-9CAB-BC8C-A47F-41674211FE64}"/>
              </a:ext>
            </a:extLst>
          </p:cNvPr>
          <p:cNvSpPr>
            <a:spLocks noGrp="1"/>
          </p:cNvSpPr>
          <p:nvPr>
            <p:ph type="title"/>
          </p:nvPr>
        </p:nvSpPr>
        <p:spPr/>
        <p:txBody>
          <a:bodyPr/>
          <a:lstStyle/>
          <a:p>
            <a:r>
              <a:rPr lang="en-US" dirty="0"/>
              <a:t>Chapter 9 “A Tent”</a:t>
            </a:r>
          </a:p>
        </p:txBody>
      </p:sp>
      <p:sp>
        <p:nvSpPr>
          <p:cNvPr id="3" name="Content Placeholder 2">
            <a:extLst>
              <a:ext uri="{FF2B5EF4-FFF2-40B4-BE49-F238E27FC236}">
                <a16:creationId xmlns:a16="http://schemas.microsoft.com/office/drawing/2014/main" id="{B0F874AF-2DF8-F9CF-AB3C-55EC0CD15205}"/>
              </a:ext>
            </a:extLst>
          </p:cNvPr>
          <p:cNvSpPr>
            <a:spLocks noGrp="1"/>
          </p:cNvSpPr>
          <p:nvPr>
            <p:ph sz="half" idx="1"/>
          </p:nvPr>
        </p:nvSpPr>
        <p:spPr/>
        <p:txBody>
          <a:bodyPr>
            <a:normAutofit/>
          </a:bodyPr>
          <a:lstStyle/>
          <a:p>
            <a:r>
              <a:rPr lang="en-US" sz="2400" dirty="0"/>
              <a:t>The Tent of Testimony attest to Scripture, the Spirit of Prophecy. Everything clearly depicts the Pattern Son, Messiah.</a:t>
            </a:r>
          </a:p>
          <a:p>
            <a:r>
              <a:rPr lang="en-US" sz="2400" dirty="0"/>
              <a:t>The placing of the altar of incense-behind the curtain only on Yom-Kippur.</a:t>
            </a:r>
          </a:p>
        </p:txBody>
      </p:sp>
      <p:sp>
        <p:nvSpPr>
          <p:cNvPr id="4" name="Content Placeholder 3">
            <a:extLst>
              <a:ext uri="{FF2B5EF4-FFF2-40B4-BE49-F238E27FC236}">
                <a16:creationId xmlns:a16="http://schemas.microsoft.com/office/drawing/2014/main" id="{AA43367F-C233-1594-DB3A-E2FED4C385B1}"/>
              </a:ext>
            </a:extLst>
          </p:cNvPr>
          <p:cNvSpPr>
            <a:spLocks noGrp="1"/>
          </p:cNvSpPr>
          <p:nvPr>
            <p:ph sz="half" idx="2"/>
          </p:nvPr>
        </p:nvSpPr>
        <p:spPr>
          <a:xfrm>
            <a:off x="6187415" y="2222287"/>
            <a:ext cx="5194583" cy="4093672"/>
          </a:xfrm>
        </p:spPr>
        <p:txBody>
          <a:bodyPr>
            <a:normAutofit/>
          </a:bodyPr>
          <a:lstStyle/>
          <a:p>
            <a:r>
              <a:rPr lang="en-US" sz="2400" dirty="0"/>
              <a:t>Except for the High Priest (one day) everyone was kept at a distance; the gifts offered were not sufficient for a clear conscience –until the time of a new order.</a:t>
            </a:r>
          </a:p>
        </p:txBody>
      </p:sp>
    </p:spTree>
    <p:extLst>
      <p:ext uri="{BB962C8B-B14F-4D97-AF65-F5344CB8AC3E}">
        <p14:creationId xmlns:p14="http://schemas.microsoft.com/office/powerpoint/2010/main" val="280364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583A-C370-208A-943C-E02D7FA8B663}"/>
              </a:ext>
            </a:extLst>
          </p:cNvPr>
          <p:cNvSpPr>
            <a:spLocks noGrp="1"/>
          </p:cNvSpPr>
          <p:nvPr>
            <p:ph type="title"/>
          </p:nvPr>
        </p:nvSpPr>
        <p:spPr/>
        <p:txBody>
          <a:bodyPr vert="horz" lIns="91440" tIns="45720" rIns="91440" bIns="45720" rtlCol="0" anchor="b">
            <a:normAutofit/>
          </a:bodyPr>
          <a:lstStyle/>
          <a:p>
            <a:r>
              <a:rPr lang="en-US" dirty="0">
                <a:solidFill>
                  <a:schemeClr val="tx1"/>
                </a:solidFill>
              </a:rPr>
              <a:t>HOMEWORK</a:t>
            </a:r>
            <a:endParaRPr lang="en-US" kern="1200" spc="-50" baseline="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DDD9F387-A570-87C5-9D71-D6B8A81291CF}"/>
              </a:ext>
            </a:extLst>
          </p:cNvPr>
          <p:cNvSpPr>
            <a:spLocks noGrp="1"/>
          </p:cNvSpPr>
          <p:nvPr>
            <p:ph type="body" idx="1"/>
          </p:nvPr>
        </p:nvSpPr>
        <p:spPr>
          <a:xfrm>
            <a:off x="853190" y="4443680"/>
            <a:ext cx="5891636" cy="1936800"/>
          </a:xfrm>
        </p:spPr>
        <p:txBody>
          <a:bodyPr/>
          <a:lstStyle/>
          <a:p>
            <a:r>
              <a:rPr lang="en-US" sz="2800" b="1" dirty="0"/>
              <a:t>What does it mean that the Tent/Tabernacle was a copy or shadow of the Tent in Heaven?</a:t>
            </a:r>
          </a:p>
        </p:txBody>
      </p:sp>
      <p:pic>
        <p:nvPicPr>
          <p:cNvPr id="8" name="Picture 7">
            <a:extLst>
              <a:ext uri="{FF2B5EF4-FFF2-40B4-BE49-F238E27FC236}">
                <a16:creationId xmlns:a16="http://schemas.microsoft.com/office/drawing/2014/main" id="{E6C36E0D-382E-1EEF-2FD4-5CF260A00F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7574642" y="1671831"/>
            <a:ext cx="3810001" cy="3205178"/>
          </a:xfrm>
          <a:prstGeom prst="rect">
            <a:avLst/>
          </a:prstGeom>
        </p:spPr>
      </p:pic>
    </p:spTree>
    <p:extLst>
      <p:ext uri="{BB962C8B-B14F-4D97-AF65-F5344CB8AC3E}">
        <p14:creationId xmlns:p14="http://schemas.microsoft.com/office/powerpoint/2010/main" val="250359576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3C87B-8F20-D06A-B0B3-446AA2173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14FB2-E155-A00E-A698-349AFA5E4899}"/>
              </a:ext>
            </a:extLst>
          </p:cNvPr>
          <p:cNvSpPr>
            <a:spLocks noGrp="1"/>
          </p:cNvSpPr>
          <p:nvPr>
            <p:ph type="title"/>
          </p:nvPr>
        </p:nvSpPr>
        <p:spPr/>
        <p:txBody>
          <a:bodyPr/>
          <a:lstStyle/>
          <a:p>
            <a:r>
              <a:rPr lang="en-US" dirty="0"/>
              <a:t>Chapter 9 “Ark”</a:t>
            </a:r>
          </a:p>
        </p:txBody>
      </p:sp>
      <p:sp>
        <p:nvSpPr>
          <p:cNvPr id="3" name="Content Placeholder 2">
            <a:extLst>
              <a:ext uri="{FF2B5EF4-FFF2-40B4-BE49-F238E27FC236}">
                <a16:creationId xmlns:a16="http://schemas.microsoft.com/office/drawing/2014/main" id="{DB6D972D-4394-DF3E-2574-0A78BF17E460}"/>
              </a:ext>
            </a:extLst>
          </p:cNvPr>
          <p:cNvSpPr>
            <a:spLocks noGrp="1"/>
          </p:cNvSpPr>
          <p:nvPr>
            <p:ph sz="half" idx="1"/>
          </p:nvPr>
        </p:nvSpPr>
        <p:spPr/>
        <p:txBody>
          <a:bodyPr>
            <a:normAutofit lnSpcReduction="10000"/>
          </a:bodyPr>
          <a:lstStyle/>
          <a:p>
            <a:r>
              <a:rPr lang="en-US" sz="2400" dirty="0"/>
              <a:t>(Cherubim) Interjected between Yah and the people’s sin was the place of atonement.</a:t>
            </a:r>
          </a:p>
          <a:p>
            <a:r>
              <a:rPr lang="en-US" sz="2400" dirty="0"/>
              <a:t>Inside and next to the Ark, elements of Yeshua.  Commandment (Plumb line)</a:t>
            </a:r>
            <a:r>
              <a:rPr lang="en-US" sz="2400" b="1" dirty="0">
                <a:solidFill>
                  <a:schemeClr val="accent1">
                    <a:lumMod val="60000"/>
                    <a:lumOff val="40000"/>
                  </a:schemeClr>
                </a:solidFill>
              </a:rPr>
              <a:t>Amos 7.7-8, </a:t>
            </a:r>
            <a:r>
              <a:rPr lang="en-US" sz="2400" dirty="0"/>
              <a:t>Aaron’s staff (Chosen Son) Manna </a:t>
            </a:r>
            <a:r>
              <a:rPr lang="en-US" sz="2400" b="1" dirty="0">
                <a:solidFill>
                  <a:schemeClr val="accent1">
                    <a:lumMod val="60000"/>
                    <a:lumOff val="40000"/>
                  </a:schemeClr>
                </a:solidFill>
              </a:rPr>
              <a:t>[Jn 6.56-58]</a:t>
            </a:r>
          </a:p>
        </p:txBody>
      </p:sp>
      <p:pic>
        <p:nvPicPr>
          <p:cNvPr id="5" name="Content Placeholder 4">
            <a:extLst>
              <a:ext uri="{FF2B5EF4-FFF2-40B4-BE49-F238E27FC236}">
                <a16:creationId xmlns:a16="http://schemas.microsoft.com/office/drawing/2014/main" id="{8067EB83-6F72-4221-4A02-379CD62CEE1A}"/>
              </a:ext>
            </a:extLst>
          </p:cNvPr>
          <p:cNvPicPr>
            <a:picLocks noGrp="1" noChangeAspect="1"/>
          </p:cNvPicPr>
          <p:nvPr>
            <p:ph sz="half" idx="2"/>
          </p:nvPr>
        </p:nvPicPr>
        <p:blipFill>
          <a:blip r:embed="rId2"/>
          <a:srcRect l="16081" t="6926" r="8604" b="-1409"/>
          <a:stretch>
            <a:fillRect/>
          </a:stretch>
        </p:blipFill>
        <p:spPr>
          <a:xfrm>
            <a:off x="7022969" y="2498103"/>
            <a:ext cx="3912124" cy="3762626"/>
          </a:xfrm>
          <a:prstGeom prst="rect">
            <a:avLst/>
          </a:prstGeom>
        </p:spPr>
      </p:pic>
    </p:spTree>
    <p:extLst>
      <p:ext uri="{BB962C8B-B14F-4D97-AF65-F5344CB8AC3E}">
        <p14:creationId xmlns:p14="http://schemas.microsoft.com/office/powerpoint/2010/main" val="169832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4B5C-4D1E-387B-7DF4-433C5B42907E}"/>
              </a:ext>
            </a:extLst>
          </p:cNvPr>
          <p:cNvSpPr>
            <a:spLocks noGrp="1"/>
          </p:cNvSpPr>
          <p:nvPr>
            <p:ph type="title"/>
          </p:nvPr>
        </p:nvSpPr>
        <p:spPr/>
        <p:txBody>
          <a:bodyPr/>
          <a:lstStyle/>
          <a:p>
            <a:r>
              <a:rPr lang="en-US" dirty="0"/>
              <a:t>Clear Conscience</a:t>
            </a:r>
          </a:p>
        </p:txBody>
      </p:sp>
      <p:sp>
        <p:nvSpPr>
          <p:cNvPr id="3" name="Content Placeholder 2">
            <a:extLst>
              <a:ext uri="{FF2B5EF4-FFF2-40B4-BE49-F238E27FC236}">
                <a16:creationId xmlns:a16="http://schemas.microsoft.com/office/drawing/2014/main" id="{A220BB62-07E0-B4F5-FD47-6CA5931DB54A}"/>
              </a:ext>
            </a:extLst>
          </p:cNvPr>
          <p:cNvSpPr>
            <a:spLocks noGrp="1"/>
          </p:cNvSpPr>
          <p:nvPr>
            <p:ph sz="half" idx="1"/>
          </p:nvPr>
        </p:nvSpPr>
        <p:spPr>
          <a:xfrm>
            <a:off x="818712" y="2222287"/>
            <a:ext cx="5185873" cy="4018257"/>
          </a:xfrm>
        </p:spPr>
        <p:txBody>
          <a:bodyPr>
            <a:normAutofit/>
          </a:bodyPr>
          <a:lstStyle/>
          <a:p>
            <a:r>
              <a:rPr lang="en-US" sz="2400" dirty="0"/>
              <a:t>Rooted in consistent alignment with Yah’s moral standard </a:t>
            </a:r>
            <a:r>
              <a:rPr lang="en-US" sz="2400" b="1" dirty="0">
                <a:solidFill>
                  <a:schemeClr val="accent1">
                    <a:lumMod val="60000"/>
                    <a:lumOff val="40000"/>
                  </a:schemeClr>
                </a:solidFill>
              </a:rPr>
              <a:t>[Acts 24.14-16, 1Tim 1.4-5, 1Pe 3.16]</a:t>
            </a:r>
          </a:p>
          <a:p>
            <a:r>
              <a:rPr lang="en-US" sz="2400" b="1" dirty="0">
                <a:solidFill>
                  <a:schemeClr val="accent1">
                    <a:lumMod val="60000"/>
                    <a:lumOff val="40000"/>
                  </a:schemeClr>
                </a:solidFill>
              </a:rPr>
              <a:t>1Tim 4.1-2 </a:t>
            </a:r>
            <a:r>
              <a:rPr lang="en-US" sz="2400" dirty="0"/>
              <a:t>Cauterize (burn, stop the bleeding).</a:t>
            </a:r>
          </a:p>
          <a:p>
            <a:r>
              <a:rPr lang="en-US" sz="2400" b="1" dirty="0">
                <a:solidFill>
                  <a:schemeClr val="accent1">
                    <a:lumMod val="60000"/>
                    <a:lumOff val="40000"/>
                  </a:schemeClr>
                </a:solidFill>
              </a:rPr>
              <a:t>Eph 4.18-24 </a:t>
            </a:r>
            <a:r>
              <a:rPr lang="en-US" sz="2400" dirty="0"/>
              <a:t>One has lost all sensitivity-do wrong without raising any objection.</a:t>
            </a:r>
          </a:p>
          <a:p>
            <a:endParaRPr lang="en-US" sz="2400" dirty="0"/>
          </a:p>
        </p:txBody>
      </p:sp>
      <p:sp>
        <p:nvSpPr>
          <p:cNvPr id="4" name="Content Placeholder 3">
            <a:extLst>
              <a:ext uri="{FF2B5EF4-FFF2-40B4-BE49-F238E27FC236}">
                <a16:creationId xmlns:a16="http://schemas.microsoft.com/office/drawing/2014/main" id="{B1DE06BC-ACF6-AD7B-350A-E39CE151A1AE}"/>
              </a:ext>
            </a:extLst>
          </p:cNvPr>
          <p:cNvSpPr>
            <a:spLocks noGrp="1"/>
          </p:cNvSpPr>
          <p:nvPr>
            <p:ph sz="half" idx="2"/>
          </p:nvPr>
        </p:nvSpPr>
        <p:spPr>
          <a:xfrm>
            <a:off x="6187415" y="2222286"/>
            <a:ext cx="5194583" cy="4188525"/>
          </a:xfrm>
        </p:spPr>
        <p:txBody>
          <a:bodyPr>
            <a:normAutofit/>
          </a:bodyPr>
          <a:lstStyle/>
          <a:p>
            <a:r>
              <a:rPr lang="en-US" sz="2400" dirty="0"/>
              <a:t>A good conscience is powered by Ruach </a:t>
            </a:r>
            <a:r>
              <a:rPr lang="en-US" sz="2400" b="1" dirty="0">
                <a:solidFill>
                  <a:schemeClr val="accent1">
                    <a:lumMod val="60000"/>
                    <a:lumOff val="40000"/>
                  </a:schemeClr>
                </a:solidFill>
              </a:rPr>
              <a:t>[Jn16.8]</a:t>
            </a:r>
          </a:p>
          <a:p>
            <a:r>
              <a:rPr lang="en-US" sz="2400" dirty="0"/>
              <a:t>Set by the word of Yah and cleansed by blood of Messiah </a:t>
            </a:r>
            <a:r>
              <a:rPr lang="en-US" sz="2400" dirty="0">
                <a:solidFill>
                  <a:schemeClr val="accent1">
                    <a:lumMod val="60000"/>
                    <a:lumOff val="40000"/>
                  </a:schemeClr>
                </a:solidFill>
              </a:rPr>
              <a:t>[Heb 9.14]</a:t>
            </a:r>
          </a:p>
          <a:p>
            <a:r>
              <a:rPr lang="en-US" sz="2400" dirty="0"/>
              <a:t>The effectiveness of the Blood of Messiah is seen in its ability to purify the conscience leading to the ability to serve the living God.</a:t>
            </a:r>
          </a:p>
        </p:txBody>
      </p:sp>
    </p:spTree>
    <p:extLst>
      <p:ext uri="{BB962C8B-B14F-4D97-AF65-F5344CB8AC3E}">
        <p14:creationId xmlns:p14="http://schemas.microsoft.com/office/powerpoint/2010/main" val="180940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sz="4000"/>
              <a:t>SING MY NAME</a:t>
            </a:r>
          </a:p>
        </p:txBody>
      </p:sp>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963338" y="2185988"/>
            <a:ext cx="4705942" cy="4224824"/>
          </a:xfrm>
        </p:spPr>
        <p:txBody>
          <a:bodyPr vert="horz" lIns="91440" tIns="45720" rIns="91440" bIns="45720" rtlCol="0" anchor="ctr">
            <a:noAutofit/>
          </a:bodyPr>
          <a:lstStyle/>
          <a:p>
            <a:r>
              <a:rPr lang="en-US" sz="2400" b="1" dirty="0"/>
              <a:t>Isaiah 44.5</a:t>
            </a:r>
          </a:p>
          <a:p>
            <a:r>
              <a:rPr lang="en-US" sz="2400" dirty="0"/>
              <a:t>“</a:t>
            </a:r>
            <a:r>
              <a:rPr lang="en-US" sz="2400" i="1" dirty="0"/>
              <a:t>One will say, I belong to Adonai, another will be called by the name of Ya’akov, yet another will write that he belongs to Adonai and adopt the surname Isra’el”</a:t>
            </a:r>
          </a:p>
          <a:p>
            <a:r>
              <a:rPr lang="en-US" sz="2400" b="1" i="1" dirty="0"/>
              <a:t>(Ps 29; 1Ch 16.28-34)</a:t>
            </a:r>
          </a:p>
        </p:txBody>
      </p:sp>
      <p:pic>
        <p:nvPicPr>
          <p:cNvPr id="5" name="Content Placeholder 4">
            <a:extLst>
              <a:ext uri="{FF2B5EF4-FFF2-40B4-BE49-F238E27FC236}">
                <a16:creationId xmlns:a16="http://schemas.microsoft.com/office/drawing/2014/main" id="{C29B8A3B-3751-E42F-B2BA-4C26E9E9DA41}"/>
              </a:ext>
            </a:extLst>
          </p:cNvPr>
          <p:cNvPicPr>
            <a:picLocks noGrp="1" noChangeAspect="1"/>
          </p:cNvPicPr>
          <p:nvPr>
            <p:ph idx="1"/>
          </p:nvPr>
        </p:nvPicPr>
        <p:blipFill>
          <a:blip r:embed="rId2"/>
          <a:stretch>
            <a:fillRect/>
          </a:stretch>
        </p:blipFill>
        <p:spPr>
          <a:xfrm>
            <a:off x="6299200" y="2413000"/>
            <a:ext cx="4929462"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1125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0459-EEDF-CB36-95DE-831EC37CAED2}"/>
              </a:ext>
            </a:extLst>
          </p:cNvPr>
          <p:cNvSpPr>
            <a:spLocks noGrp="1"/>
          </p:cNvSpPr>
          <p:nvPr>
            <p:ph type="title"/>
          </p:nvPr>
        </p:nvSpPr>
        <p:spPr/>
        <p:txBody>
          <a:bodyPr/>
          <a:lstStyle/>
          <a:p>
            <a:r>
              <a:rPr lang="en-US" dirty="0"/>
              <a:t>Vs. 12-15 Altar &amp; Holy of Holies</a:t>
            </a:r>
          </a:p>
        </p:txBody>
      </p:sp>
      <p:sp>
        <p:nvSpPr>
          <p:cNvPr id="3" name="Content Placeholder 2">
            <a:extLst>
              <a:ext uri="{FF2B5EF4-FFF2-40B4-BE49-F238E27FC236}">
                <a16:creationId xmlns:a16="http://schemas.microsoft.com/office/drawing/2014/main" id="{EFEF8637-D1F8-41C7-8F58-78794AA2C391}"/>
              </a:ext>
            </a:extLst>
          </p:cNvPr>
          <p:cNvSpPr>
            <a:spLocks noGrp="1"/>
          </p:cNvSpPr>
          <p:nvPr>
            <p:ph sz="half" idx="1"/>
          </p:nvPr>
        </p:nvSpPr>
        <p:spPr/>
        <p:txBody>
          <a:bodyPr>
            <a:normAutofit/>
          </a:bodyPr>
          <a:lstStyle/>
          <a:p>
            <a:r>
              <a:rPr lang="en-US" sz="2400" dirty="0"/>
              <a:t>Messiah enters by virtue of one final sacrifice as mediator of a renewed will.</a:t>
            </a:r>
          </a:p>
          <a:p>
            <a:r>
              <a:rPr lang="en-US" sz="2400" dirty="0"/>
              <a:t>Messiah’s altar was the cross. The Ultimate and cosmic altar was not the end, but the beginning.</a:t>
            </a:r>
          </a:p>
        </p:txBody>
      </p:sp>
      <p:sp>
        <p:nvSpPr>
          <p:cNvPr id="4" name="Content Placeholder 3">
            <a:extLst>
              <a:ext uri="{FF2B5EF4-FFF2-40B4-BE49-F238E27FC236}">
                <a16:creationId xmlns:a16="http://schemas.microsoft.com/office/drawing/2014/main" id="{CFE61BA2-3B8B-E996-ED96-D81664022623}"/>
              </a:ext>
            </a:extLst>
          </p:cNvPr>
          <p:cNvSpPr>
            <a:spLocks noGrp="1"/>
          </p:cNvSpPr>
          <p:nvPr>
            <p:ph sz="half" idx="2"/>
          </p:nvPr>
        </p:nvSpPr>
        <p:spPr/>
        <p:txBody>
          <a:bodyPr>
            <a:normAutofit/>
          </a:bodyPr>
          <a:lstStyle/>
          <a:p>
            <a:r>
              <a:rPr lang="en-US" sz="2400" dirty="0"/>
              <a:t>The Messiah’s sacrifice gives a believer access to go where one never could go before, to open doors, to enter the realm of the holy and in the Spirit to stand &amp; dwell in heavenly places.</a:t>
            </a:r>
          </a:p>
          <a:p>
            <a:r>
              <a:rPr lang="en-US" sz="2400" dirty="0"/>
              <a:t>This is the better sacrifice </a:t>
            </a:r>
            <a:r>
              <a:rPr lang="en-US" sz="2400" b="1" dirty="0">
                <a:solidFill>
                  <a:schemeClr val="accent1">
                    <a:lumMod val="60000"/>
                    <a:lumOff val="40000"/>
                  </a:schemeClr>
                </a:solidFill>
              </a:rPr>
              <a:t>[Psalm 40.7(6)-9(8)</a:t>
            </a:r>
          </a:p>
        </p:txBody>
      </p:sp>
    </p:spTree>
    <p:extLst>
      <p:ext uri="{BB962C8B-B14F-4D97-AF65-F5344CB8AC3E}">
        <p14:creationId xmlns:p14="http://schemas.microsoft.com/office/powerpoint/2010/main" val="5344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A05142-659E-E21A-7A68-87E21F9A7EB6}"/>
              </a:ext>
            </a:extLst>
          </p:cNvPr>
          <p:cNvSpPr>
            <a:spLocks noGrp="1"/>
          </p:cNvSpPr>
          <p:nvPr>
            <p:ph type="title"/>
          </p:nvPr>
        </p:nvSpPr>
        <p:spPr/>
        <p:txBody>
          <a:bodyPr/>
          <a:lstStyle/>
          <a:p>
            <a:r>
              <a:rPr lang="en-US" dirty="0"/>
              <a:t>It is Finished!</a:t>
            </a:r>
          </a:p>
        </p:txBody>
      </p:sp>
      <p:sp>
        <p:nvSpPr>
          <p:cNvPr id="9" name="Text Placeholder 8">
            <a:extLst>
              <a:ext uri="{FF2B5EF4-FFF2-40B4-BE49-F238E27FC236}">
                <a16:creationId xmlns:a16="http://schemas.microsoft.com/office/drawing/2014/main" id="{D80625E5-24AF-2AA8-52FA-CF5DC4550F51}"/>
              </a:ext>
            </a:extLst>
          </p:cNvPr>
          <p:cNvSpPr>
            <a:spLocks noGrp="1"/>
          </p:cNvSpPr>
          <p:nvPr>
            <p:ph sz="half" idx="1"/>
          </p:nvPr>
        </p:nvSpPr>
        <p:spPr>
          <a:xfrm>
            <a:off x="818712" y="2222287"/>
            <a:ext cx="5185873" cy="4027684"/>
          </a:xfrm>
        </p:spPr>
        <p:txBody>
          <a:bodyPr>
            <a:normAutofit/>
          </a:bodyPr>
          <a:lstStyle/>
          <a:p>
            <a:r>
              <a:rPr lang="en-US" sz="2400" dirty="0"/>
              <a:t>Messiah has cleared the conscience of the believer from their sense of guilt and has brought him as a worshipper into the very presence of Yah. </a:t>
            </a:r>
          </a:p>
        </p:txBody>
      </p:sp>
      <p:sp>
        <p:nvSpPr>
          <p:cNvPr id="10" name="Text Placeholder 9">
            <a:extLst>
              <a:ext uri="{FF2B5EF4-FFF2-40B4-BE49-F238E27FC236}">
                <a16:creationId xmlns:a16="http://schemas.microsoft.com/office/drawing/2014/main" id="{5046336F-E796-969E-5419-EE896765350C}"/>
              </a:ext>
            </a:extLst>
          </p:cNvPr>
          <p:cNvSpPr>
            <a:spLocks noGrp="1"/>
          </p:cNvSpPr>
          <p:nvPr>
            <p:ph sz="half" idx="2"/>
          </p:nvPr>
        </p:nvSpPr>
        <p:spPr>
          <a:xfrm>
            <a:off x="6187415" y="2222286"/>
            <a:ext cx="5539529" cy="4188525"/>
          </a:xfrm>
        </p:spPr>
        <p:txBody>
          <a:bodyPr>
            <a:normAutofit/>
          </a:bodyPr>
          <a:lstStyle/>
          <a:p>
            <a:r>
              <a:rPr lang="en-US" sz="2400" b="1" dirty="0">
                <a:solidFill>
                  <a:schemeClr val="accent1">
                    <a:lumMod val="60000"/>
                    <a:lumOff val="40000"/>
                  </a:schemeClr>
                </a:solidFill>
              </a:rPr>
              <a:t>Revelation 15.5-8</a:t>
            </a:r>
          </a:p>
          <a:p>
            <a:r>
              <a:rPr lang="en-US" sz="2400" dirty="0"/>
              <a:t>We can see that heavens activity is centered around the temple. </a:t>
            </a:r>
          </a:p>
          <a:p>
            <a:r>
              <a:rPr lang="en-US" sz="2400" dirty="0"/>
              <a:t>The temple centered around the tabernacle and the tabernacle centered around the ark of the covenant. In a certain sense, all Yah’s dealings in eternity and time centers around His covenant.</a:t>
            </a:r>
          </a:p>
        </p:txBody>
      </p:sp>
    </p:spTree>
    <p:extLst>
      <p:ext uri="{BB962C8B-B14F-4D97-AF65-F5344CB8AC3E}">
        <p14:creationId xmlns:p14="http://schemas.microsoft.com/office/powerpoint/2010/main" val="3337590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6C055-CA15-281F-3DBD-128DD8BBE68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65246"/>
            <a:ext cx="6705600" cy="6334316"/>
          </a:xfrm>
          <a:prstGeom prst="rect">
            <a:avLst/>
          </a:prstGeom>
          <a:ln>
            <a:noFill/>
          </a:ln>
          <a:effectLst>
            <a:softEdge rad="112500"/>
          </a:effectLst>
        </p:spPr>
      </p:pic>
      <p:sp>
        <p:nvSpPr>
          <p:cNvPr id="2" name="Title 1">
            <a:extLst>
              <a:ext uri="{FF2B5EF4-FFF2-40B4-BE49-F238E27FC236}">
                <a16:creationId xmlns:a16="http://schemas.microsoft.com/office/drawing/2014/main" id="{D007543C-3E59-11DF-7586-EBC3841E9E69}"/>
              </a:ext>
            </a:extLst>
          </p:cNvPr>
          <p:cNvSpPr>
            <a:spLocks noGrp="1"/>
          </p:cNvSpPr>
          <p:nvPr>
            <p:ph type="title"/>
          </p:nvPr>
        </p:nvSpPr>
        <p:spPr>
          <a:xfrm>
            <a:off x="301359" y="457201"/>
            <a:ext cx="4768481" cy="2349627"/>
          </a:xfrm>
        </p:spPr>
        <p:txBody>
          <a:bodyPr vert="horz" lIns="91440" tIns="45720" rIns="91440" bIns="45720" rtlCol="0" anchor="b">
            <a:normAutofit fontScale="90000"/>
          </a:bodyPr>
          <a:lstStyle/>
          <a:p>
            <a:r>
              <a:rPr lang="en-US" sz="5600" dirty="0">
                <a:solidFill>
                  <a:schemeClr val="bg1"/>
                </a:solidFill>
                <a:latin typeface="Amasis MT Pro Black" panose="02040A04050005020304" pitchFamily="18" charset="0"/>
              </a:rPr>
              <a:t>Bless &amp; Encourage Your Brother</a:t>
            </a:r>
          </a:p>
        </p:txBody>
      </p:sp>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219020538"/>
              </p:ext>
              <p:ext uri="{E7BDC344-281C-4309-B0C6-D0EE65EED2A8}">
                <p202:designPr xmlns:p202="http://schemas.microsoft.com/office/powerpoint/2020/02/main">
                  <p202:designTagLst>
                    <p202:designTag name="ARCH:1:CLS" val="StackedSequentialContentTable"/>
                  </p202:designTagLst>
                </p202:designPr>
              </p:ext>
            </p:extLst>
          </p:nvPr>
        </p:nvGraphicFramePr>
        <p:xfrm>
          <a:off x="7033120" y="558802"/>
          <a:ext cx="4857521" cy="5565010"/>
        </p:xfrm>
        <a:graphic>
          <a:graphicData uri="http://schemas.openxmlformats.org/drawingml/2006/table">
            <a:tbl>
              <a:tblPr bandRow="1">
                <a:noFill/>
                <a:tableStyleId>{5C22544A-7EE6-4342-B048-85BDC9FD1C3A}</a:tableStyleId>
              </a:tblPr>
              <a:tblGrid>
                <a:gridCol w="690753">
                  <a:extLst>
                    <a:ext uri="{9D8B030D-6E8A-4147-A177-3AD203B41FA5}">
                      <a16:colId xmlns:a16="http://schemas.microsoft.com/office/drawing/2014/main" val="3094831194"/>
                    </a:ext>
                  </a:extLst>
                </a:gridCol>
                <a:gridCol w="4166768">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bg1"/>
                          </a:solidFill>
                          <a:effectLst/>
                          <a:latin typeface="Amasis MT Pro Black" panose="02040A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bg1"/>
                          </a:solidFill>
                          <a:effectLst/>
                          <a:latin typeface="Amasis MT Pro Black" panose="02040A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dirty="0">
                          <a:solidFill>
                            <a:schemeClr val="bg1"/>
                          </a:solidFill>
                          <a:effectLst/>
                          <a:latin typeface="Amasis MT Pro Black" panose="02040A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dirty="0">
                          <a:solidFill>
                            <a:schemeClr val="bg1"/>
                          </a:solidFill>
                          <a:effectLst/>
                          <a:latin typeface="Amasis MT Pro Black" panose="02040A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dirty="0">
                          <a:solidFill>
                            <a:schemeClr val="bg1"/>
                          </a:solidFill>
                          <a:effectLst/>
                          <a:latin typeface="Amasis MT Pro Black" panose="02040A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spTree>
    <p:extLst>
      <p:ext uri="{BB962C8B-B14F-4D97-AF65-F5344CB8AC3E}">
        <p14:creationId xmlns:p14="http://schemas.microsoft.com/office/powerpoint/2010/main" val="3466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6A9B2-FCD0-421B-70A0-7CEDE06FD3AE}"/>
              </a:ext>
            </a:extLst>
          </p:cNvPr>
          <p:cNvSpPr>
            <a:spLocks noGrp="1"/>
          </p:cNvSpPr>
          <p:nvPr>
            <p:ph type="title"/>
          </p:nvPr>
        </p:nvSpPr>
        <p:spPr/>
        <p:txBody>
          <a:bodyPr/>
          <a:lstStyle/>
          <a:p>
            <a:r>
              <a:rPr lang="en-US"/>
              <a:t>Intercession &amp; Supplication</a:t>
            </a:r>
            <a:endParaRPr lang="en-US" dirty="0"/>
          </a:p>
        </p:txBody>
      </p:sp>
      <p:grpSp>
        <p:nvGrpSpPr>
          <p:cNvPr id="2" name="Group 1">
            <a:extLst>
              <a:ext uri="{FF2B5EF4-FFF2-40B4-BE49-F238E27FC236}">
                <a16:creationId xmlns:a16="http://schemas.microsoft.com/office/drawing/2014/main" id="{DDF93D4B-0AD7-4FDC-997B-2281DE430745}"/>
              </a:ext>
            </a:extLst>
          </p:cNvPr>
          <p:cNvGrpSpPr/>
          <p:nvPr/>
        </p:nvGrpSpPr>
        <p:grpSpPr>
          <a:xfrm>
            <a:off x="416560" y="2433172"/>
            <a:ext cx="7873038" cy="3977640"/>
            <a:chOff x="416560" y="2433172"/>
            <a:chExt cx="7873038" cy="3977640"/>
          </a:xfrm>
        </p:grpSpPr>
        <p:sp>
          <p:nvSpPr>
            <p:cNvPr id="3" name="Freeform: Shape 2">
              <a:extLst>
                <a:ext uri="{FF2B5EF4-FFF2-40B4-BE49-F238E27FC236}">
                  <a16:creationId xmlns:a16="http://schemas.microsoft.com/office/drawing/2014/main" id="{A5C3D150-9209-F989-5844-EAD916AB927E}"/>
                </a:ext>
              </a:extLst>
            </p:cNvPr>
            <p:cNvSpPr/>
            <p:nvPr/>
          </p:nvSpPr>
          <p:spPr>
            <a:xfrm>
              <a:off x="416560" y="2433172"/>
              <a:ext cx="2499072" cy="3977640"/>
            </a:xfrm>
            <a:custGeom>
              <a:avLst/>
              <a:gdLst>
                <a:gd name="connsiteX0" fmla="*/ 0 w 2499072"/>
                <a:gd name="connsiteY0" fmla="*/ 249907 h 3977640"/>
                <a:gd name="connsiteX1" fmla="*/ 249907 w 2499072"/>
                <a:gd name="connsiteY1" fmla="*/ 0 h 3977640"/>
                <a:gd name="connsiteX2" fmla="*/ 2249165 w 2499072"/>
                <a:gd name="connsiteY2" fmla="*/ 0 h 3977640"/>
                <a:gd name="connsiteX3" fmla="*/ 2499072 w 2499072"/>
                <a:gd name="connsiteY3" fmla="*/ 249907 h 3977640"/>
                <a:gd name="connsiteX4" fmla="*/ 2499072 w 2499072"/>
                <a:gd name="connsiteY4" fmla="*/ 3727733 h 3977640"/>
                <a:gd name="connsiteX5" fmla="*/ 2249165 w 2499072"/>
                <a:gd name="connsiteY5" fmla="*/ 3977640 h 3977640"/>
                <a:gd name="connsiteX6" fmla="*/ 249907 w 2499072"/>
                <a:gd name="connsiteY6" fmla="*/ 3977640 h 3977640"/>
                <a:gd name="connsiteX7" fmla="*/ 0 w 2499072"/>
                <a:gd name="connsiteY7" fmla="*/ 3727733 h 3977640"/>
                <a:gd name="connsiteX8" fmla="*/ 0 w 2499072"/>
                <a:gd name="connsiteY8" fmla="*/ 249907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072" h="3977640">
                  <a:moveTo>
                    <a:pt x="0" y="249907"/>
                  </a:moveTo>
                  <a:cubicBezTo>
                    <a:pt x="0" y="111887"/>
                    <a:pt x="111887" y="0"/>
                    <a:pt x="249907" y="0"/>
                  </a:cubicBezTo>
                  <a:lnTo>
                    <a:pt x="2249165" y="0"/>
                  </a:lnTo>
                  <a:cubicBezTo>
                    <a:pt x="2387185" y="0"/>
                    <a:pt x="2499072" y="111887"/>
                    <a:pt x="2499072" y="249907"/>
                  </a:cubicBezTo>
                  <a:lnTo>
                    <a:pt x="2499072" y="3727733"/>
                  </a:lnTo>
                  <a:cubicBezTo>
                    <a:pt x="2499072" y="3865753"/>
                    <a:pt x="2387185" y="3977640"/>
                    <a:pt x="2249165" y="3977640"/>
                  </a:cubicBezTo>
                  <a:lnTo>
                    <a:pt x="249907" y="3977640"/>
                  </a:lnTo>
                  <a:cubicBezTo>
                    <a:pt x="111887" y="3977640"/>
                    <a:pt x="0" y="3865753"/>
                    <a:pt x="0" y="3727733"/>
                  </a:cubicBezTo>
                  <a:lnTo>
                    <a:pt x="0" y="249907"/>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solidFill>
                    <a:schemeClr val="bg1"/>
                  </a:solidFill>
                </a:rPr>
                <a:t>NIGERIA</a:t>
              </a:r>
            </a:p>
            <a:p>
              <a:pPr marL="0" lvl="0" indent="0" algn="ctr" defTabSz="1066800">
                <a:lnSpc>
                  <a:spcPct val="90000"/>
                </a:lnSpc>
                <a:spcBef>
                  <a:spcPct val="0"/>
                </a:spcBef>
                <a:spcAft>
                  <a:spcPct val="35000"/>
                </a:spcAft>
                <a:buNone/>
              </a:pPr>
              <a:endParaRPr lang="en-US" sz="1800" b="1" kern="1200" dirty="0"/>
            </a:p>
          </p:txBody>
        </p:sp>
        <p:sp>
          <p:nvSpPr>
            <p:cNvPr id="6" name="Freeform: Shape 5">
              <a:extLst>
                <a:ext uri="{FF2B5EF4-FFF2-40B4-BE49-F238E27FC236}">
                  <a16:creationId xmlns:a16="http://schemas.microsoft.com/office/drawing/2014/main" id="{1091BCF0-87FF-7515-4CF1-1C651438D3A2}"/>
                </a:ext>
              </a:extLst>
            </p:cNvPr>
            <p:cNvSpPr/>
            <p:nvPr/>
          </p:nvSpPr>
          <p:spPr>
            <a:xfrm>
              <a:off x="667428" y="3626464"/>
              <a:ext cx="1999257" cy="2585466"/>
            </a:xfrm>
            <a:custGeom>
              <a:avLst/>
              <a:gdLst>
                <a:gd name="connsiteX0" fmla="*/ 0 w 1999257"/>
                <a:gd name="connsiteY0" fmla="*/ 199926 h 2585466"/>
                <a:gd name="connsiteX1" fmla="*/ 199926 w 1999257"/>
                <a:gd name="connsiteY1" fmla="*/ 0 h 2585466"/>
                <a:gd name="connsiteX2" fmla="*/ 1799331 w 1999257"/>
                <a:gd name="connsiteY2" fmla="*/ 0 h 2585466"/>
                <a:gd name="connsiteX3" fmla="*/ 1999257 w 1999257"/>
                <a:gd name="connsiteY3" fmla="*/ 199926 h 2585466"/>
                <a:gd name="connsiteX4" fmla="*/ 1999257 w 1999257"/>
                <a:gd name="connsiteY4" fmla="*/ 2385540 h 2585466"/>
                <a:gd name="connsiteX5" fmla="*/ 1799331 w 1999257"/>
                <a:gd name="connsiteY5" fmla="*/ 2585466 h 2585466"/>
                <a:gd name="connsiteX6" fmla="*/ 199926 w 1999257"/>
                <a:gd name="connsiteY6" fmla="*/ 2585466 h 2585466"/>
                <a:gd name="connsiteX7" fmla="*/ 0 w 1999257"/>
                <a:gd name="connsiteY7" fmla="*/ 2385540 h 2585466"/>
                <a:gd name="connsiteX8" fmla="*/ 0 w 1999257"/>
                <a:gd name="connsiteY8" fmla="*/ 199926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9257" h="2585466">
                  <a:moveTo>
                    <a:pt x="0" y="199926"/>
                  </a:moveTo>
                  <a:cubicBezTo>
                    <a:pt x="0" y="89510"/>
                    <a:pt x="89510" y="0"/>
                    <a:pt x="199926" y="0"/>
                  </a:cubicBezTo>
                  <a:lnTo>
                    <a:pt x="1799331" y="0"/>
                  </a:lnTo>
                  <a:cubicBezTo>
                    <a:pt x="1909747" y="0"/>
                    <a:pt x="1999257" y="89510"/>
                    <a:pt x="1999257" y="199926"/>
                  </a:cubicBezTo>
                  <a:lnTo>
                    <a:pt x="1999257" y="2385540"/>
                  </a:lnTo>
                  <a:cubicBezTo>
                    <a:pt x="1999257" y="2495956"/>
                    <a:pt x="1909747" y="2585466"/>
                    <a:pt x="1799331" y="2585466"/>
                  </a:cubicBezTo>
                  <a:lnTo>
                    <a:pt x="199926" y="2585466"/>
                  </a:lnTo>
                  <a:cubicBezTo>
                    <a:pt x="89510" y="2585466"/>
                    <a:pt x="0" y="2495956"/>
                    <a:pt x="0" y="2385540"/>
                  </a:cubicBezTo>
                  <a:lnTo>
                    <a:pt x="0" y="19992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16976" tIns="102371" rIns="116976" bIns="102371" numCol="1" spcCol="1270" anchor="ctr" anchorCtr="0">
              <a:noAutofit/>
            </a:bodyPr>
            <a:lstStyle/>
            <a:p>
              <a:pPr marL="0" lvl="0" indent="0" algn="ctr" defTabSz="1022350">
                <a:lnSpc>
                  <a:spcPct val="90000"/>
                </a:lnSpc>
                <a:spcBef>
                  <a:spcPct val="0"/>
                </a:spcBef>
                <a:spcAft>
                  <a:spcPct val="35000"/>
                </a:spcAft>
                <a:buFontTx/>
                <a:buNone/>
              </a:pPr>
              <a:r>
                <a:rPr lang="en-US" sz="2300" i="1" kern="1200" dirty="0"/>
                <a:t> </a:t>
              </a:r>
              <a:r>
                <a:rPr lang="en-US" sz="2300" b="1" i="1" kern="1200" dirty="0">
                  <a:solidFill>
                    <a:schemeClr val="bg1"/>
                  </a:solidFill>
                </a:rPr>
                <a:t>Christians being slaughtered</a:t>
              </a:r>
              <a:endParaRPr lang="en-US" sz="2400" b="1" i="1" kern="1200" dirty="0">
                <a:solidFill>
                  <a:schemeClr val="bg1"/>
                </a:solidFill>
              </a:endParaRPr>
            </a:p>
          </p:txBody>
        </p:sp>
        <p:sp>
          <p:nvSpPr>
            <p:cNvPr id="7" name="Freeform: Shape 6">
              <a:extLst>
                <a:ext uri="{FF2B5EF4-FFF2-40B4-BE49-F238E27FC236}">
                  <a16:creationId xmlns:a16="http://schemas.microsoft.com/office/drawing/2014/main" id="{18B1C790-C83C-DDF6-4F88-3C3F0F6B6F50}"/>
                </a:ext>
              </a:extLst>
            </p:cNvPr>
            <p:cNvSpPr/>
            <p:nvPr/>
          </p:nvSpPr>
          <p:spPr>
            <a:xfrm>
              <a:off x="3104023" y="2433172"/>
              <a:ext cx="2499072" cy="3977640"/>
            </a:xfrm>
            <a:custGeom>
              <a:avLst/>
              <a:gdLst>
                <a:gd name="connsiteX0" fmla="*/ 0 w 2499072"/>
                <a:gd name="connsiteY0" fmla="*/ 249907 h 3977640"/>
                <a:gd name="connsiteX1" fmla="*/ 249907 w 2499072"/>
                <a:gd name="connsiteY1" fmla="*/ 0 h 3977640"/>
                <a:gd name="connsiteX2" fmla="*/ 2249165 w 2499072"/>
                <a:gd name="connsiteY2" fmla="*/ 0 h 3977640"/>
                <a:gd name="connsiteX3" fmla="*/ 2499072 w 2499072"/>
                <a:gd name="connsiteY3" fmla="*/ 249907 h 3977640"/>
                <a:gd name="connsiteX4" fmla="*/ 2499072 w 2499072"/>
                <a:gd name="connsiteY4" fmla="*/ 3727733 h 3977640"/>
                <a:gd name="connsiteX5" fmla="*/ 2249165 w 2499072"/>
                <a:gd name="connsiteY5" fmla="*/ 3977640 h 3977640"/>
                <a:gd name="connsiteX6" fmla="*/ 249907 w 2499072"/>
                <a:gd name="connsiteY6" fmla="*/ 3977640 h 3977640"/>
                <a:gd name="connsiteX7" fmla="*/ 0 w 2499072"/>
                <a:gd name="connsiteY7" fmla="*/ 3727733 h 3977640"/>
                <a:gd name="connsiteX8" fmla="*/ 0 w 2499072"/>
                <a:gd name="connsiteY8" fmla="*/ 249907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072" h="3977640">
                  <a:moveTo>
                    <a:pt x="0" y="249907"/>
                  </a:moveTo>
                  <a:cubicBezTo>
                    <a:pt x="0" y="111887"/>
                    <a:pt x="111887" y="0"/>
                    <a:pt x="249907" y="0"/>
                  </a:cubicBezTo>
                  <a:lnTo>
                    <a:pt x="2249165" y="0"/>
                  </a:lnTo>
                  <a:cubicBezTo>
                    <a:pt x="2387185" y="0"/>
                    <a:pt x="2499072" y="111887"/>
                    <a:pt x="2499072" y="249907"/>
                  </a:cubicBezTo>
                  <a:lnTo>
                    <a:pt x="2499072" y="3727733"/>
                  </a:lnTo>
                  <a:cubicBezTo>
                    <a:pt x="2499072" y="3865753"/>
                    <a:pt x="2387185" y="3977640"/>
                    <a:pt x="2249165" y="3977640"/>
                  </a:cubicBezTo>
                  <a:lnTo>
                    <a:pt x="249907" y="3977640"/>
                  </a:lnTo>
                  <a:cubicBezTo>
                    <a:pt x="111887" y="3977640"/>
                    <a:pt x="0" y="3865753"/>
                    <a:pt x="0" y="3727733"/>
                  </a:cubicBezTo>
                  <a:lnTo>
                    <a:pt x="0" y="249907"/>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JERUSALEM</a:t>
              </a:r>
            </a:p>
          </p:txBody>
        </p:sp>
        <p:sp>
          <p:nvSpPr>
            <p:cNvPr id="8" name="Freeform: Shape 7">
              <a:extLst>
                <a:ext uri="{FF2B5EF4-FFF2-40B4-BE49-F238E27FC236}">
                  <a16:creationId xmlns:a16="http://schemas.microsoft.com/office/drawing/2014/main" id="{7C0ED009-8AC8-A552-A262-5F493BFCF66E}"/>
                </a:ext>
              </a:extLst>
            </p:cNvPr>
            <p:cNvSpPr/>
            <p:nvPr/>
          </p:nvSpPr>
          <p:spPr>
            <a:xfrm>
              <a:off x="3353931" y="3626464"/>
              <a:ext cx="1999257" cy="2585466"/>
            </a:xfrm>
            <a:custGeom>
              <a:avLst/>
              <a:gdLst>
                <a:gd name="connsiteX0" fmla="*/ 0 w 1999257"/>
                <a:gd name="connsiteY0" fmla="*/ 199926 h 2585466"/>
                <a:gd name="connsiteX1" fmla="*/ 199926 w 1999257"/>
                <a:gd name="connsiteY1" fmla="*/ 0 h 2585466"/>
                <a:gd name="connsiteX2" fmla="*/ 1799331 w 1999257"/>
                <a:gd name="connsiteY2" fmla="*/ 0 h 2585466"/>
                <a:gd name="connsiteX3" fmla="*/ 1999257 w 1999257"/>
                <a:gd name="connsiteY3" fmla="*/ 199926 h 2585466"/>
                <a:gd name="connsiteX4" fmla="*/ 1999257 w 1999257"/>
                <a:gd name="connsiteY4" fmla="*/ 2385540 h 2585466"/>
                <a:gd name="connsiteX5" fmla="*/ 1799331 w 1999257"/>
                <a:gd name="connsiteY5" fmla="*/ 2585466 h 2585466"/>
                <a:gd name="connsiteX6" fmla="*/ 199926 w 1999257"/>
                <a:gd name="connsiteY6" fmla="*/ 2585466 h 2585466"/>
                <a:gd name="connsiteX7" fmla="*/ 0 w 1999257"/>
                <a:gd name="connsiteY7" fmla="*/ 2385540 h 2585466"/>
                <a:gd name="connsiteX8" fmla="*/ 0 w 1999257"/>
                <a:gd name="connsiteY8" fmla="*/ 199926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9257" h="2585466">
                  <a:moveTo>
                    <a:pt x="0" y="199926"/>
                  </a:moveTo>
                  <a:cubicBezTo>
                    <a:pt x="0" y="89510"/>
                    <a:pt x="89510" y="0"/>
                    <a:pt x="199926" y="0"/>
                  </a:cubicBezTo>
                  <a:lnTo>
                    <a:pt x="1799331" y="0"/>
                  </a:lnTo>
                  <a:cubicBezTo>
                    <a:pt x="1909747" y="0"/>
                    <a:pt x="1999257" y="89510"/>
                    <a:pt x="1999257" y="199926"/>
                  </a:cubicBezTo>
                  <a:lnTo>
                    <a:pt x="1999257" y="2385540"/>
                  </a:lnTo>
                  <a:cubicBezTo>
                    <a:pt x="1999257" y="2495956"/>
                    <a:pt x="1909747" y="2585466"/>
                    <a:pt x="1799331" y="2585466"/>
                  </a:cubicBezTo>
                  <a:lnTo>
                    <a:pt x="199926" y="2585466"/>
                  </a:lnTo>
                  <a:cubicBezTo>
                    <a:pt x="89510" y="2585466"/>
                    <a:pt x="0" y="2495956"/>
                    <a:pt x="0" y="2385540"/>
                  </a:cubicBezTo>
                  <a:lnTo>
                    <a:pt x="0" y="19992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0000"/>
              </a:schemeClr>
            </a:fillRef>
            <a:effectRef idx="2">
              <a:schemeClr val="accent1">
                <a:alpha val="90000"/>
                <a:hueOff val="0"/>
                <a:satOff val="0"/>
                <a:lumOff val="0"/>
                <a:alphaOff val="-20000"/>
              </a:schemeClr>
            </a:effectRef>
            <a:fontRef idx="minor">
              <a:schemeClr val="lt1"/>
            </a:fontRef>
          </p:style>
          <p:txBody>
            <a:bodyPr spcFirstLastPara="0" vert="horz" wrap="square" lIns="116976" tIns="102371" rIns="116976" bIns="102371" numCol="1" spcCol="1270" anchor="ctr" anchorCtr="0">
              <a:noAutofit/>
            </a:bodyPr>
            <a:lstStyle/>
            <a:p>
              <a:pPr marL="0" lvl="0" indent="0" algn="ctr" defTabSz="1022350">
                <a:lnSpc>
                  <a:spcPct val="90000"/>
                </a:lnSpc>
                <a:spcBef>
                  <a:spcPct val="0"/>
                </a:spcBef>
                <a:spcAft>
                  <a:spcPct val="35000"/>
                </a:spcAft>
                <a:buFontTx/>
                <a:buNone/>
              </a:pPr>
              <a:r>
                <a:rPr lang="en-US" sz="2300" b="1" i="1" kern="1200" dirty="0">
                  <a:solidFill>
                    <a:schemeClr val="bg1"/>
                  </a:solidFill>
                </a:rPr>
                <a:t>Anti-Semitism</a:t>
              </a:r>
            </a:p>
          </p:txBody>
        </p:sp>
        <p:sp>
          <p:nvSpPr>
            <p:cNvPr id="9" name="Freeform: Shape 8">
              <a:extLst>
                <a:ext uri="{FF2B5EF4-FFF2-40B4-BE49-F238E27FC236}">
                  <a16:creationId xmlns:a16="http://schemas.microsoft.com/office/drawing/2014/main" id="{BE08F541-D485-F0D7-CF10-7DC91CF44D2C}"/>
                </a:ext>
              </a:extLst>
            </p:cNvPr>
            <p:cNvSpPr/>
            <p:nvPr/>
          </p:nvSpPr>
          <p:spPr>
            <a:xfrm>
              <a:off x="5790526" y="2433172"/>
              <a:ext cx="2499072" cy="3977640"/>
            </a:xfrm>
            <a:custGeom>
              <a:avLst/>
              <a:gdLst>
                <a:gd name="connsiteX0" fmla="*/ 0 w 2499072"/>
                <a:gd name="connsiteY0" fmla="*/ 249907 h 3977640"/>
                <a:gd name="connsiteX1" fmla="*/ 249907 w 2499072"/>
                <a:gd name="connsiteY1" fmla="*/ 0 h 3977640"/>
                <a:gd name="connsiteX2" fmla="*/ 2249165 w 2499072"/>
                <a:gd name="connsiteY2" fmla="*/ 0 h 3977640"/>
                <a:gd name="connsiteX3" fmla="*/ 2499072 w 2499072"/>
                <a:gd name="connsiteY3" fmla="*/ 249907 h 3977640"/>
                <a:gd name="connsiteX4" fmla="*/ 2499072 w 2499072"/>
                <a:gd name="connsiteY4" fmla="*/ 3727733 h 3977640"/>
                <a:gd name="connsiteX5" fmla="*/ 2249165 w 2499072"/>
                <a:gd name="connsiteY5" fmla="*/ 3977640 h 3977640"/>
                <a:gd name="connsiteX6" fmla="*/ 249907 w 2499072"/>
                <a:gd name="connsiteY6" fmla="*/ 3977640 h 3977640"/>
                <a:gd name="connsiteX7" fmla="*/ 0 w 2499072"/>
                <a:gd name="connsiteY7" fmla="*/ 3727733 h 3977640"/>
                <a:gd name="connsiteX8" fmla="*/ 0 w 2499072"/>
                <a:gd name="connsiteY8" fmla="*/ 249907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072" h="3977640">
                  <a:moveTo>
                    <a:pt x="0" y="249907"/>
                  </a:moveTo>
                  <a:cubicBezTo>
                    <a:pt x="0" y="111887"/>
                    <a:pt x="111887" y="0"/>
                    <a:pt x="249907" y="0"/>
                  </a:cubicBezTo>
                  <a:lnTo>
                    <a:pt x="2249165" y="0"/>
                  </a:lnTo>
                  <a:cubicBezTo>
                    <a:pt x="2387185" y="0"/>
                    <a:pt x="2499072" y="111887"/>
                    <a:pt x="2499072" y="249907"/>
                  </a:cubicBezTo>
                  <a:lnTo>
                    <a:pt x="2499072" y="3727733"/>
                  </a:lnTo>
                  <a:cubicBezTo>
                    <a:pt x="2499072" y="3865753"/>
                    <a:pt x="2387185" y="3977640"/>
                    <a:pt x="2249165" y="3977640"/>
                  </a:cubicBezTo>
                  <a:lnTo>
                    <a:pt x="249907" y="3977640"/>
                  </a:lnTo>
                  <a:cubicBezTo>
                    <a:pt x="111887" y="3977640"/>
                    <a:pt x="0" y="3865753"/>
                    <a:pt x="0" y="3727733"/>
                  </a:cubicBezTo>
                  <a:lnTo>
                    <a:pt x="0" y="249907"/>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DETROIT</a:t>
              </a:r>
            </a:p>
          </p:txBody>
        </p:sp>
        <p:sp>
          <p:nvSpPr>
            <p:cNvPr id="10" name="Freeform: Shape 9">
              <a:extLst>
                <a:ext uri="{FF2B5EF4-FFF2-40B4-BE49-F238E27FC236}">
                  <a16:creationId xmlns:a16="http://schemas.microsoft.com/office/drawing/2014/main" id="{083B5843-0775-46DA-86A3-CAF3C1B93C6B}"/>
                </a:ext>
              </a:extLst>
            </p:cNvPr>
            <p:cNvSpPr/>
            <p:nvPr/>
          </p:nvSpPr>
          <p:spPr>
            <a:xfrm>
              <a:off x="6040433" y="3626464"/>
              <a:ext cx="1999257" cy="2585466"/>
            </a:xfrm>
            <a:custGeom>
              <a:avLst/>
              <a:gdLst>
                <a:gd name="connsiteX0" fmla="*/ 0 w 1999257"/>
                <a:gd name="connsiteY0" fmla="*/ 199926 h 2585466"/>
                <a:gd name="connsiteX1" fmla="*/ 199926 w 1999257"/>
                <a:gd name="connsiteY1" fmla="*/ 0 h 2585466"/>
                <a:gd name="connsiteX2" fmla="*/ 1799331 w 1999257"/>
                <a:gd name="connsiteY2" fmla="*/ 0 h 2585466"/>
                <a:gd name="connsiteX3" fmla="*/ 1999257 w 1999257"/>
                <a:gd name="connsiteY3" fmla="*/ 199926 h 2585466"/>
                <a:gd name="connsiteX4" fmla="*/ 1999257 w 1999257"/>
                <a:gd name="connsiteY4" fmla="*/ 2385540 h 2585466"/>
                <a:gd name="connsiteX5" fmla="*/ 1799331 w 1999257"/>
                <a:gd name="connsiteY5" fmla="*/ 2585466 h 2585466"/>
                <a:gd name="connsiteX6" fmla="*/ 199926 w 1999257"/>
                <a:gd name="connsiteY6" fmla="*/ 2585466 h 2585466"/>
                <a:gd name="connsiteX7" fmla="*/ 0 w 1999257"/>
                <a:gd name="connsiteY7" fmla="*/ 2385540 h 2585466"/>
                <a:gd name="connsiteX8" fmla="*/ 0 w 1999257"/>
                <a:gd name="connsiteY8" fmla="*/ 199926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9257" h="2585466">
                  <a:moveTo>
                    <a:pt x="0" y="199926"/>
                  </a:moveTo>
                  <a:cubicBezTo>
                    <a:pt x="0" y="89510"/>
                    <a:pt x="89510" y="0"/>
                    <a:pt x="199926" y="0"/>
                  </a:cubicBezTo>
                  <a:lnTo>
                    <a:pt x="1799331" y="0"/>
                  </a:lnTo>
                  <a:cubicBezTo>
                    <a:pt x="1909747" y="0"/>
                    <a:pt x="1999257" y="89510"/>
                    <a:pt x="1999257" y="199926"/>
                  </a:cubicBezTo>
                  <a:lnTo>
                    <a:pt x="1999257" y="2385540"/>
                  </a:lnTo>
                  <a:cubicBezTo>
                    <a:pt x="1999257" y="2495956"/>
                    <a:pt x="1909747" y="2585466"/>
                    <a:pt x="1799331" y="2585466"/>
                  </a:cubicBezTo>
                  <a:lnTo>
                    <a:pt x="199926" y="2585466"/>
                  </a:lnTo>
                  <a:cubicBezTo>
                    <a:pt x="89510" y="2585466"/>
                    <a:pt x="0" y="2495956"/>
                    <a:pt x="0" y="2385540"/>
                  </a:cubicBezTo>
                  <a:lnTo>
                    <a:pt x="0" y="19992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spcFirstLastPara="0" vert="horz" wrap="square" lIns="116976" tIns="102371" rIns="116976" bIns="102371" numCol="1" spcCol="1270" anchor="ctr" anchorCtr="0">
              <a:noAutofit/>
            </a:bodyPr>
            <a:lstStyle/>
            <a:p>
              <a:pPr marL="0" lvl="0" indent="0" algn="ctr" defTabSz="1022350">
                <a:lnSpc>
                  <a:spcPct val="90000"/>
                </a:lnSpc>
                <a:spcBef>
                  <a:spcPct val="0"/>
                </a:spcBef>
                <a:spcAft>
                  <a:spcPct val="35000"/>
                </a:spcAft>
                <a:buFontTx/>
                <a:buNone/>
              </a:pPr>
              <a:r>
                <a:rPr lang="en-US" sz="2300" b="1" i="1" kern="1200" dirty="0">
                  <a:solidFill>
                    <a:schemeClr val="bg1"/>
                  </a:solidFill>
                </a:rPr>
                <a:t>Sharia Law Overthrow</a:t>
              </a:r>
            </a:p>
          </p:txBody>
        </p:sp>
      </p:grpSp>
      <p:pic>
        <p:nvPicPr>
          <p:cNvPr id="4" name="Content Placeholder 3">
            <a:extLst>
              <a:ext uri="{FF2B5EF4-FFF2-40B4-BE49-F238E27FC236}">
                <a16:creationId xmlns:a16="http://schemas.microsoft.com/office/drawing/2014/main" id="{10E8A153-5919-E823-8CFE-32694BA501B7}"/>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Layer>
                </a14:imgProps>
              </a:ext>
            </a:extLst>
          </a:blip>
          <a:stretch>
            <a:fillRect/>
          </a:stretch>
        </p:blipFill>
        <p:spPr>
          <a:xfrm>
            <a:off x="8646160" y="822960"/>
            <a:ext cx="3047999" cy="3232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939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0C45-B777-0095-ED48-EE4083A90C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3AFFF4-54F3-D05E-4754-C7FC8C26A85E}"/>
              </a:ext>
            </a:extLst>
          </p:cNvPr>
          <p:cNvSpPr>
            <a:spLocks noGrp="1"/>
          </p:cNvSpPr>
          <p:nvPr>
            <p:ph type="title"/>
          </p:nvPr>
        </p:nvSpPr>
        <p:spPr/>
        <p:txBody>
          <a:bodyPr/>
          <a:lstStyle/>
          <a:p>
            <a:r>
              <a:rPr lang="en-US"/>
              <a:t>Intercession &amp; Supplication</a:t>
            </a:r>
            <a:endParaRPr lang="en-US" dirty="0"/>
          </a:p>
        </p:txBody>
      </p:sp>
      <p:grpSp>
        <p:nvGrpSpPr>
          <p:cNvPr id="2" name="Group 1">
            <a:extLst>
              <a:ext uri="{FF2B5EF4-FFF2-40B4-BE49-F238E27FC236}">
                <a16:creationId xmlns:a16="http://schemas.microsoft.com/office/drawing/2014/main" id="{87F7A4A0-8EB4-0E09-B504-047A85966746}"/>
              </a:ext>
            </a:extLst>
          </p:cNvPr>
          <p:cNvGrpSpPr/>
          <p:nvPr/>
        </p:nvGrpSpPr>
        <p:grpSpPr>
          <a:xfrm>
            <a:off x="416560" y="2433172"/>
            <a:ext cx="4283332" cy="3977640"/>
            <a:chOff x="416560" y="2433172"/>
            <a:chExt cx="4283332" cy="3977640"/>
          </a:xfrm>
        </p:grpSpPr>
        <p:sp>
          <p:nvSpPr>
            <p:cNvPr id="3" name="Freeform: Shape 2">
              <a:extLst>
                <a:ext uri="{FF2B5EF4-FFF2-40B4-BE49-F238E27FC236}">
                  <a16:creationId xmlns:a16="http://schemas.microsoft.com/office/drawing/2014/main" id="{DB325000-B913-63F1-EBAD-D2AB89FDDEBA}"/>
                </a:ext>
              </a:extLst>
            </p:cNvPr>
            <p:cNvSpPr/>
            <p:nvPr/>
          </p:nvSpPr>
          <p:spPr>
            <a:xfrm>
              <a:off x="416560" y="2433172"/>
              <a:ext cx="4283332" cy="3977640"/>
            </a:xfrm>
            <a:custGeom>
              <a:avLst/>
              <a:gdLst>
                <a:gd name="connsiteX0" fmla="*/ 0 w 4283332"/>
                <a:gd name="connsiteY0" fmla="*/ 397764 h 3977640"/>
                <a:gd name="connsiteX1" fmla="*/ 397764 w 4283332"/>
                <a:gd name="connsiteY1" fmla="*/ 0 h 3977640"/>
                <a:gd name="connsiteX2" fmla="*/ 3885568 w 4283332"/>
                <a:gd name="connsiteY2" fmla="*/ 0 h 3977640"/>
                <a:gd name="connsiteX3" fmla="*/ 4283332 w 4283332"/>
                <a:gd name="connsiteY3" fmla="*/ 397764 h 3977640"/>
                <a:gd name="connsiteX4" fmla="*/ 4283332 w 4283332"/>
                <a:gd name="connsiteY4" fmla="*/ 3579876 h 3977640"/>
                <a:gd name="connsiteX5" fmla="*/ 3885568 w 4283332"/>
                <a:gd name="connsiteY5" fmla="*/ 3977640 h 3977640"/>
                <a:gd name="connsiteX6" fmla="*/ 397764 w 4283332"/>
                <a:gd name="connsiteY6" fmla="*/ 3977640 h 3977640"/>
                <a:gd name="connsiteX7" fmla="*/ 0 w 4283332"/>
                <a:gd name="connsiteY7" fmla="*/ 3579876 h 3977640"/>
                <a:gd name="connsiteX8" fmla="*/ 0 w 4283332"/>
                <a:gd name="connsiteY8" fmla="*/ 397764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3332" h="3977640">
                  <a:moveTo>
                    <a:pt x="0" y="397764"/>
                  </a:moveTo>
                  <a:cubicBezTo>
                    <a:pt x="0" y="178085"/>
                    <a:pt x="178085" y="0"/>
                    <a:pt x="397764" y="0"/>
                  </a:cubicBezTo>
                  <a:lnTo>
                    <a:pt x="3885568" y="0"/>
                  </a:lnTo>
                  <a:cubicBezTo>
                    <a:pt x="4105247" y="0"/>
                    <a:pt x="4283332" y="178085"/>
                    <a:pt x="4283332" y="397764"/>
                  </a:cubicBezTo>
                  <a:lnTo>
                    <a:pt x="4283332" y="3579876"/>
                  </a:lnTo>
                  <a:cubicBezTo>
                    <a:pt x="4283332" y="3799555"/>
                    <a:pt x="4105247" y="3977640"/>
                    <a:pt x="3885568" y="3977640"/>
                  </a:cubicBezTo>
                  <a:lnTo>
                    <a:pt x="397764" y="3977640"/>
                  </a:lnTo>
                  <a:cubicBezTo>
                    <a:pt x="178085" y="3977640"/>
                    <a:pt x="0" y="3799555"/>
                    <a:pt x="0" y="3579876"/>
                  </a:cubicBezTo>
                  <a:lnTo>
                    <a:pt x="0" y="397764"/>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3200" b="1" kern="1200" dirty="0">
                  <a:solidFill>
                    <a:schemeClr val="bg1"/>
                  </a:solidFill>
                </a:rPr>
                <a:t>Witchcraft</a:t>
              </a:r>
            </a:p>
            <a:p>
              <a:pPr marL="0" lvl="0" indent="0" algn="ctr" defTabSz="1066800">
                <a:lnSpc>
                  <a:spcPct val="90000"/>
                </a:lnSpc>
                <a:spcBef>
                  <a:spcPct val="0"/>
                </a:spcBef>
                <a:spcAft>
                  <a:spcPct val="35000"/>
                </a:spcAft>
                <a:buNone/>
              </a:pPr>
              <a:endParaRPr lang="en-US" sz="1800" b="1" kern="1200" dirty="0"/>
            </a:p>
          </p:txBody>
        </p:sp>
        <p:sp>
          <p:nvSpPr>
            <p:cNvPr id="6" name="Freeform: Shape 5">
              <a:extLst>
                <a:ext uri="{FF2B5EF4-FFF2-40B4-BE49-F238E27FC236}">
                  <a16:creationId xmlns:a16="http://schemas.microsoft.com/office/drawing/2014/main" id="{E38FEA6E-8A98-8200-B8F7-06B41E91C651}"/>
                </a:ext>
              </a:extLst>
            </p:cNvPr>
            <p:cNvSpPr/>
            <p:nvPr/>
          </p:nvSpPr>
          <p:spPr>
            <a:xfrm>
              <a:off x="846986" y="3626464"/>
              <a:ext cx="3426666" cy="2585466"/>
            </a:xfrm>
            <a:custGeom>
              <a:avLst/>
              <a:gdLst>
                <a:gd name="connsiteX0" fmla="*/ 0 w 3426666"/>
                <a:gd name="connsiteY0" fmla="*/ 258547 h 2585466"/>
                <a:gd name="connsiteX1" fmla="*/ 258547 w 3426666"/>
                <a:gd name="connsiteY1" fmla="*/ 0 h 2585466"/>
                <a:gd name="connsiteX2" fmla="*/ 3168119 w 3426666"/>
                <a:gd name="connsiteY2" fmla="*/ 0 h 2585466"/>
                <a:gd name="connsiteX3" fmla="*/ 3426666 w 3426666"/>
                <a:gd name="connsiteY3" fmla="*/ 258547 h 2585466"/>
                <a:gd name="connsiteX4" fmla="*/ 3426666 w 3426666"/>
                <a:gd name="connsiteY4" fmla="*/ 2326919 h 2585466"/>
                <a:gd name="connsiteX5" fmla="*/ 3168119 w 3426666"/>
                <a:gd name="connsiteY5" fmla="*/ 2585466 h 2585466"/>
                <a:gd name="connsiteX6" fmla="*/ 258547 w 3426666"/>
                <a:gd name="connsiteY6" fmla="*/ 2585466 h 2585466"/>
                <a:gd name="connsiteX7" fmla="*/ 0 w 3426666"/>
                <a:gd name="connsiteY7" fmla="*/ 2326919 h 2585466"/>
                <a:gd name="connsiteX8" fmla="*/ 0 w 3426666"/>
                <a:gd name="connsiteY8" fmla="*/ 258547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6666" h="2585466">
                  <a:moveTo>
                    <a:pt x="0" y="258547"/>
                  </a:moveTo>
                  <a:cubicBezTo>
                    <a:pt x="0" y="115755"/>
                    <a:pt x="115755" y="0"/>
                    <a:pt x="258547" y="0"/>
                  </a:cubicBezTo>
                  <a:lnTo>
                    <a:pt x="3168119" y="0"/>
                  </a:lnTo>
                  <a:cubicBezTo>
                    <a:pt x="3310911" y="0"/>
                    <a:pt x="3426666" y="115755"/>
                    <a:pt x="3426666" y="258547"/>
                  </a:cubicBezTo>
                  <a:lnTo>
                    <a:pt x="3426666" y="2326919"/>
                  </a:lnTo>
                  <a:cubicBezTo>
                    <a:pt x="3426666" y="2469711"/>
                    <a:pt x="3310911" y="2585466"/>
                    <a:pt x="3168119" y="2585466"/>
                  </a:cubicBezTo>
                  <a:lnTo>
                    <a:pt x="258547" y="2585466"/>
                  </a:lnTo>
                  <a:cubicBezTo>
                    <a:pt x="115755" y="2585466"/>
                    <a:pt x="0" y="2469711"/>
                    <a:pt x="0" y="2326919"/>
                  </a:cubicBezTo>
                  <a:lnTo>
                    <a:pt x="0" y="2585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67166" tIns="144306" rIns="167166" bIns="144306" numCol="1" spcCol="1270" anchor="ctr" anchorCtr="0">
              <a:noAutofit/>
            </a:bodyPr>
            <a:lstStyle/>
            <a:p>
              <a:pPr marL="0" lvl="0" indent="0" algn="ctr" defTabSz="1600200">
                <a:lnSpc>
                  <a:spcPct val="90000"/>
                </a:lnSpc>
                <a:spcBef>
                  <a:spcPct val="0"/>
                </a:spcBef>
                <a:spcAft>
                  <a:spcPct val="35000"/>
                </a:spcAft>
                <a:buFontTx/>
                <a:buNone/>
              </a:pPr>
              <a:r>
                <a:rPr lang="en-US" sz="3600" b="1" i="1" kern="1200" dirty="0">
                  <a:solidFill>
                    <a:schemeClr val="bg1"/>
                  </a:solidFill>
                </a:rPr>
                <a:t> Dark day Halloween</a:t>
              </a:r>
            </a:p>
          </p:txBody>
        </p:sp>
      </p:grpSp>
      <p:pic>
        <p:nvPicPr>
          <p:cNvPr id="4" name="Content Placeholder 3">
            <a:extLst>
              <a:ext uri="{FF2B5EF4-FFF2-40B4-BE49-F238E27FC236}">
                <a16:creationId xmlns:a16="http://schemas.microsoft.com/office/drawing/2014/main" id="{7D46DEDB-F925-6001-A5EB-5AE3DC062764}"/>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Layer>
                </a14:imgProps>
              </a:ext>
            </a:extLst>
          </a:blip>
          <a:stretch>
            <a:fillRect/>
          </a:stretch>
        </p:blipFill>
        <p:spPr>
          <a:xfrm>
            <a:off x="6095999" y="2805673"/>
            <a:ext cx="3047999" cy="3232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37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33A420-2D1D-BBD6-99AB-9F14E979B94F}"/>
              </a:ext>
            </a:extLst>
          </p:cNvPr>
          <p:cNvSpPr>
            <a:spLocks noGrp="1"/>
          </p:cNvSpPr>
          <p:nvPr>
            <p:ph type="title"/>
          </p:nvPr>
        </p:nvSpPr>
        <p:spPr>
          <a:xfrm>
            <a:off x="451514" y="673589"/>
            <a:ext cx="3444211" cy="5367772"/>
          </a:xfrm>
        </p:spPr>
        <p:txBody>
          <a:bodyPr vert="horz" lIns="91440" tIns="45720" rIns="91440" bIns="45720" rtlCol="0" anchor="t">
            <a:normAutofit/>
          </a:bodyPr>
          <a:lstStyle/>
          <a:p>
            <a:r>
              <a:rPr lang="en-US" sz="3600" dirty="0"/>
              <a:t>Difference between </a:t>
            </a:r>
            <a:br>
              <a:rPr lang="en-US" sz="3600" dirty="0"/>
            </a:br>
            <a:br>
              <a:rPr lang="en-US" sz="3600" dirty="0"/>
            </a:br>
            <a:r>
              <a:rPr lang="en-US" sz="3600" dirty="0"/>
              <a:t>Authority</a:t>
            </a:r>
            <a:br>
              <a:rPr lang="en-US" sz="3600" dirty="0"/>
            </a:br>
            <a:r>
              <a:rPr lang="en-US" sz="2800" i="1" dirty="0"/>
              <a:t>(Exousia G1849)</a:t>
            </a:r>
            <a:br>
              <a:rPr lang="en-US" sz="3600" dirty="0"/>
            </a:br>
            <a:r>
              <a:rPr lang="en-US" sz="3600" dirty="0"/>
              <a:t>&amp; </a:t>
            </a:r>
            <a:br>
              <a:rPr lang="en-US" sz="3600" dirty="0"/>
            </a:br>
            <a:r>
              <a:rPr lang="en-US" sz="3600" dirty="0"/>
              <a:t>Power</a:t>
            </a:r>
            <a:br>
              <a:rPr lang="en-US" sz="3600" dirty="0"/>
            </a:br>
            <a:r>
              <a:rPr lang="en-US" sz="2800" i="1" dirty="0"/>
              <a:t>(Dunamis G1411)</a:t>
            </a:r>
          </a:p>
        </p:txBody>
      </p:sp>
      <p:graphicFrame>
        <p:nvGraphicFramePr>
          <p:cNvPr id="20" name="Content Placeholder 5">
            <a:extLst>
              <a:ext uri="{FF2B5EF4-FFF2-40B4-BE49-F238E27FC236}">
                <a16:creationId xmlns:a16="http://schemas.microsoft.com/office/drawing/2014/main" id="{390C2685-61D5-BC1A-36B4-822750E631D7}"/>
              </a:ext>
            </a:extLst>
          </p:cNvPr>
          <p:cNvGraphicFramePr>
            <a:graphicFrameLocks noGrp="1"/>
          </p:cNvGraphicFramePr>
          <p:nvPr>
            <p:ph sz="half" idx="1"/>
            <p:extLst>
              <p:ext uri="{D42A27DB-BD31-4B8C-83A1-F6EECF244321}">
                <p14:modId xmlns:p14="http://schemas.microsoft.com/office/powerpoint/2010/main" val="1105992522"/>
              </p:ext>
              <p:ext uri="{E7BDC344-281C-4309-B0C6-D0EE65EED2A8}">
                <p202:designPr xmlns:p202="http://schemas.microsoft.com/office/powerpoint/2020/02/main">
                  <p202:designTagLst>
                    <p202:designTag name="ARCH:1:CLS" val="StackedKeyContentTable"/>
                  </p202:designTagLst>
                </p202:designPr>
              </p:ext>
            </p:extLst>
          </p:nvPr>
        </p:nvGraphicFramePr>
        <p:xfrm>
          <a:off x="4907280" y="673588"/>
          <a:ext cx="7122160" cy="6053846"/>
        </p:xfrm>
        <a:graphic>
          <a:graphicData uri="http://schemas.openxmlformats.org/drawingml/2006/table">
            <a:tbl>
              <a:tblPr bandRow="1">
                <a:noFill/>
                <a:tableStyleId>{5C22544A-7EE6-4342-B048-85BDC9FD1C3A}</a:tableStyleId>
              </a:tblPr>
              <a:tblGrid>
                <a:gridCol w="1901272">
                  <a:extLst>
                    <a:ext uri="{9D8B030D-6E8A-4147-A177-3AD203B41FA5}">
                      <a16:colId xmlns:a16="http://schemas.microsoft.com/office/drawing/2014/main" val="3339441102"/>
                    </a:ext>
                  </a:extLst>
                </a:gridCol>
                <a:gridCol w="5220888">
                  <a:extLst>
                    <a:ext uri="{9D8B030D-6E8A-4147-A177-3AD203B41FA5}">
                      <a16:colId xmlns:a16="http://schemas.microsoft.com/office/drawing/2014/main" val="681619432"/>
                    </a:ext>
                  </a:extLst>
                </a:gridCol>
              </a:tblGrid>
              <a:tr h="2081087">
                <a:tc>
                  <a:txBody>
                    <a:bodyPr/>
                    <a:lstStyle/>
                    <a:p>
                      <a:pPr>
                        <a:buNone/>
                      </a:pPr>
                      <a:r>
                        <a:rPr lang="en-US" sz="2400" b="1" cap="none" spc="0" dirty="0">
                          <a:solidFill>
                            <a:schemeClr val="tx1"/>
                          </a:solidFill>
                        </a:rPr>
                        <a:t>Authority</a:t>
                      </a: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rPr>
                        <a:t>Always attached to obedience. Therefore, it only comes through a relationship (oneness &amp; effort) with Yahweh. </a:t>
                      </a:r>
                      <a:r>
                        <a:rPr lang="en-US" sz="2400" b="1" cap="none" spc="0" dirty="0">
                          <a:solidFill>
                            <a:schemeClr val="accent1"/>
                          </a:solidFill>
                        </a:rPr>
                        <a:t>Mt 9.6; 8.6;10.1</a:t>
                      </a:r>
                    </a:p>
                    <a:p>
                      <a:pPr algn="l">
                        <a:buNone/>
                      </a:pPr>
                      <a:endParaRPr lang="en-US" sz="2400" b="0" cap="none" spc="0" dirty="0">
                        <a:solidFill>
                          <a:schemeClr val="tx1"/>
                        </a:solidFill>
                      </a:endParaRPr>
                    </a:p>
                    <a:p>
                      <a:pPr algn="l">
                        <a:buNone/>
                      </a:pPr>
                      <a:r>
                        <a:rPr lang="en-US" sz="2400" b="1" cap="none" spc="0" dirty="0">
                          <a:solidFill>
                            <a:schemeClr val="accent1"/>
                          </a:solidFill>
                        </a:rPr>
                        <a:t>Luke 10.19 </a:t>
                      </a:r>
                      <a:r>
                        <a:rPr lang="en-US" sz="2400" b="0" cap="none" spc="0" dirty="0">
                          <a:solidFill>
                            <a:schemeClr val="tx1"/>
                          </a:solidFill>
                        </a:rPr>
                        <a:t>“Authority to tread…”</a:t>
                      </a: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468036955"/>
                  </a:ext>
                </a:extLst>
              </a:tr>
              <a:tr h="1150058">
                <a:tc>
                  <a:txBody>
                    <a:bodyPr/>
                    <a:lstStyle/>
                    <a:p>
                      <a:pPr>
                        <a:buNone/>
                      </a:pPr>
                      <a:r>
                        <a:rPr lang="en-US" sz="2400" b="1" cap="none" spc="0" dirty="0">
                          <a:solidFill>
                            <a:schemeClr val="tx1"/>
                          </a:solidFill>
                        </a:rPr>
                        <a:t>Power</a:t>
                      </a: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rPr>
                        <a:t>Power is a gift; its creative </a:t>
                      </a:r>
                    </a:p>
                    <a:p>
                      <a:pPr algn="l">
                        <a:buNone/>
                      </a:pPr>
                      <a:r>
                        <a:rPr lang="en-US" sz="2400" b="1" cap="none" spc="0" dirty="0">
                          <a:solidFill>
                            <a:schemeClr val="accent1"/>
                          </a:solidFill>
                        </a:rPr>
                        <a:t>Acts 1.8</a:t>
                      </a: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66408380"/>
                  </a:ext>
                </a:extLst>
              </a:tr>
              <a:tr h="1320170">
                <a:tc>
                  <a:txBody>
                    <a:bodyPr/>
                    <a:lstStyle/>
                    <a:p>
                      <a:pPr>
                        <a:buNone/>
                      </a:pPr>
                      <a:endParaRPr lang="en-US" sz="2400" b="1" cap="none" spc="0" dirty="0">
                        <a:solidFill>
                          <a:schemeClr val="tx1"/>
                        </a:solidFill>
                      </a:endParaRPr>
                    </a:p>
                    <a:p>
                      <a:pPr>
                        <a:buNone/>
                      </a:pPr>
                      <a:r>
                        <a:rPr lang="en-US" sz="2400" b="1" cap="none" spc="0" dirty="0">
                          <a:solidFill>
                            <a:schemeClr val="accent1"/>
                          </a:solidFill>
                        </a:rPr>
                        <a:t>Lk 17.11-19</a:t>
                      </a: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1" i="0" cap="none" spc="0" dirty="0">
                          <a:solidFill>
                            <a:schemeClr val="tx1"/>
                          </a:solidFill>
                        </a:rPr>
                        <a:t>Healing</a:t>
                      </a:r>
                      <a:r>
                        <a:rPr lang="en-US" sz="2400" b="0" i="0" cap="none" spc="0" dirty="0">
                          <a:solidFill>
                            <a:schemeClr val="tx1"/>
                          </a:solidFill>
                        </a:rPr>
                        <a:t>:</a:t>
                      </a:r>
                      <a:r>
                        <a:rPr lang="en-US" sz="2400" b="0" i="1" cap="none" spc="0" dirty="0">
                          <a:solidFill>
                            <a:schemeClr val="accent1"/>
                          </a:solidFill>
                        </a:rPr>
                        <a:t> </a:t>
                      </a:r>
                      <a:r>
                        <a:rPr lang="en-US" sz="2400" b="0" cap="none" spc="0" dirty="0">
                          <a:solidFill>
                            <a:schemeClr val="tx1"/>
                          </a:solidFill>
                        </a:rPr>
                        <a:t>Removal of something</a:t>
                      </a:r>
                    </a:p>
                    <a:p>
                      <a:pPr algn="l">
                        <a:buNone/>
                      </a:pPr>
                      <a:r>
                        <a:rPr lang="en-US" sz="2400" b="1" i="0" cap="none" spc="0" dirty="0">
                          <a:solidFill>
                            <a:schemeClr val="tx1"/>
                          </a:solidFill>
                        </a:rPr>
                        <a:t>Miracle: </a:t>
                      </a:r>
                      <a:r>
                        <a:rPr lang="en-US" sz="2400" b="0" cap="none" spc="0" dirty="0">
                          <a:solidFill>
                            <a:schemeClr val="tx1"/>
                          </a:solidFill>
                        </a:rPr>
                        <a:t>To make whole</a:t>
                      </a: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713910427"/>
                  </a:ext>
                </a:extLst>
              </a:tr>
              <a:tr h="1150058">
                <a:tc>
                  <a:txBody>
                    <a:bodyPr/>
                    <a:lstStyle/>
                    <a:p>
                      <a:pPr>
                        <a:buNone/>
                      </a:pPr>
                      <a:endParaRPr lang="en-US" sz="2400" b="1" cap="none" spc="0" dirty="0">
                        <a:solidFill>
                          <a:schemeClr val="tx1"/>
                        </a:solidFill>
                      </a:endParaRP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endParaRPr lang="en-US" sz="2400" b="0" cap="none" spc="0" dirty="0">
                        <a:solidFill>
                          <a:schemeClr val="tx1"/>
                        </a:solidFill>
                      </a:endParaRPr>
                    </a:p>
                    <a:p>
                      <a:pPr algn="l">
                        <a:buNone/>
                      </a:pPr>
                      <a:endParaRPr lang="en-US" sz="2400" b="0" cap="none" spc="0" dirty="0">
                        <a:solidFill>
                          <a:schemeClr val="tx1"/>
                        </a:solidFill>
                      </a:endParaRP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426351966"/>
                  </a:ext>
                </a:extLst>
              </a:tr>
            </a:tbl>
          </a:graphicData>
        </a:graphic>
      </p:graphicFrame>
    </p:spTree>
    <p:extLst>
      <p:ext uri="{BB962C8B-B14F-4D97-AF65-F5344CB8AC3E}">
        <p14:creationId xmlns:p14="http://schemas.microsoft.com/office/powerpoint/2010/main" val="95399332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ounded Rectangle 16">
            <a:extLst>
              <a:ext uri="{FF2B5EF4-FFF2-40B4-BE49-F238E27FC236}">
                <a16:creationId xmlns:a16="http://schemas.microsoft.com/office/drawing/2014/main" id="{C9F832F7-01DF-4B61-A3AE-C86DF820A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2" y="564808"/>
            <a:ext cx="888460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DF04CCCA-6F0F-4FF9-9FB3-61BC8C0D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0922FC5-CED8-01D2-FDD0-5D8387B23597}"/>
              </a:ext>
            </a:extLst>
          </p:cNvPr>
          <p:cNvSpPr>
            <a:spLocks noGrp="1"/>
          </p:cNvSpPr>
          <p:nvPr>
            <p:ph type="title"/>
          </p:nvPr>
        </p:nvSpPr>
        <p:spPr>
          <a:xfrm>
            <a:off x="810001" y="4817533"/>
            <a:ext cx="10572000" cy="1278467"/>
          </a:xfrm>
        </p:spPr>
        <p:txBody>
          <a:bodyPr vert="horz" lIns="91440" tIns="45720" rIns="91440" bIns="45720" rtlCol="0" anchor="b">
            <a:normAutofit/>
          </a:bodyPr>
          <a:lstStyle/>
          <a:p>
            <a:pPr>
              <a:lnSpc>
                <a:spcPct val="90000"/>
              </a:lnSpc>
            </a:pPr>
            <a:r>
              <a:rPr lang="en-US" sz="5400" b="1" i="1" dirty="0"/>
              <a:t>CHAPTERS     EIGHT &amp; NINE</a:t>
            </a:r>
          </a:p>
        </p:txBody>
      </p:sp>
      <p:pic>
        <p:nvPicPr>
          <p:cNvPr id="9" name="Picture Placeholder 8" descr="A dog with crown of thorns&#10;&#10;AI-generated content may be incorrect.">
            <a:extLst>
              <a:ext uri="{FF2B5EF4-FFF2-40B4-BE49-F238E27FC236}">
                <a16:creationId xmlns:a16="http://schemas.microsoft.com/office/drawing/2014/main" id="{FF2BAB80-B219-5FEB-EABF-DED94274449E}"/>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2229" r="1" b="23659"/>
          <a:stretch>
            <a:fillRect/>
          </a:stretch>
        </p:blipFill>
        <p:spPr>
          <a:xfrm>
            <a:off x="1150011" y="891628"/>
            <a:ext cx="8204586" cy="2945712"/>
          </a:xfrm>
          <a:prstGeom prst="rect">
            <a:avLst/>
          </a:prstGeom>
        </p:spPr>
      </p:pic>
    </p:spTree>
    <p:extLst>
      <p:ext uri="{BB962C8B-B14F-4D97-AF65-F5344CB8AC3E}">
        <p14:creationId xmlns:p14="http://schemas.microsoft.com/office/powerpoint/2010/main" val="7531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877C3-F3B5-0240-901B-66CBE83813DC}"/>
              </a:ext>
            </a:extLst>
          </p:cNvPr>
          <p:cNvSpPr>
            <a:spLocks noGrp="1"/>
          </p:cNvSpPr>
          <p:nvPr>
            <p:ph type="title"/>
          </p:nvPr>
        </p:nvSpPr>
        <p:spPr/>
        <p:txBody>
          <a:bodyPr/>
          <a:lstStyle/>
          <a:p>
            <a:r>
              <a:rPr lang="en-US" dirty="0"/>
              <a:t>Greater Priesthood</a:t>
            </a:r>
          </a:p>
        </p:txBody>
      </p:sp>
      <p:sp>
        <p:nvSpPr>
          <p:cNvPr id="7" name="Content Placeholder 6">
            <a:extLst>
              <a:ext uri="{FF2B5EF4-FFF2-40B4-BE49-F238E27FC236}">
                <a16:creationId xmlns:a16="http://schemas.microsoft.com/office/drawing/2014/main" id="{97F843C1-67DB-3E85-4E8A-1B8E4FE4775D}"/>
              </a:ext>
            </a:extLst>
          </p:cNvPr>
          <p:cNvSpPr>
            <a:spLocks noGrp="1"/>
          </p:cNvSpPr>
          <p:nvPr>
            <p:ph idx="1"/>
          </p:nvPr>
        </p:nvSpPr>
        <p:spPr>
          <a:xfrm>
            <a:off x="818712" y="2222287"/>
            <a:ext cx="10916088" cy="4462993"/>
          </a:xfrm>
        </p:spPr>
        <p:txBody>
          <a:bodyPr>
            <a:normAutofit/>
          </a:bodyPr>
          <a:lstStyle/>
          <a:p>
            <a:r>
              <a:rPr lang="en-US" sz="2400" b="1" dirty="0"/>
              <a:t>Melchizedek’s priesthood combines priesthood and kingship. The priesthood, under the original Covenant, was assigned to the tribe of Levi with kingship to Judah and no interchange was permitted.</a:t>
            </a:r>
          </a:p>
          <a:p>
            <a:endParaRPr lang="en-US" sz="900" b="1" dirty="0"/>
          </a:p>
          <a:p>
            <a:r>
              <a:rPr lang="en-US" sz="2400" b="1" dirty="0"/>
              <a:t>Melchizedek gave to Abraham bread and wine, emblems of the Re-</a:t>
            </a:r>
            <a:r>
              <a:rPr lang="en-US" sz="2400" b="1" dirty="0" err="1"/>
              <a:t>newed</a:t>
            </a:r>
            <a:r>
              <a:rPr lang="en-US" sz="2400" b="1" dirty="0"/>
              <a:t> Covenant not previously given by Abraham. But the Levitical priests only gave back to the Israelites part of the sacrifices previously received from them. They had to receive before they could give.</a:t>
            </a:r>
          </a:p>
          <a:p>
            <a:endParaRPr lang="en-US" sz="900" b="1" dirty="0"/>
          </a:p>
          <a:p>
            <a:r>
              <a:rPr lang="en-US" sz="2400" b="1" dirty="0"/>
              <a:t>Melchizedek receives tithes/offering from Abraham. The Levitical priests gave tithes through Abraham.</a:t>
            </a:r>
          </a:p>
          <a:p>
            <a:pPr marL="0" indent="0">
              <a:buNone/>
            </a:pPr>
            <a:endParaRPr lang="en-US" dirty="0"/>
          </a:p>
        </p:txBody>
      </p:sp>
    </p:spTree>
    <p:extLst>
      <p:ext uri="{BB962C8B-B14F-4D97-AF65-F5344CB8AC3E}">
        <p14:creationId xmlns:p14="http://schemas.microsoft.com/office/powerpoint/2010/main" val="378371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C1E6816-9288-9015-4426-D670DF878F0A}"/>
            </a:ext>
          </a:extLst>
        </p:cNvPr>
        <p:cNvGrpSpPr/>
        <p:nvPr/>
      </p:nvGrpSpPr>
      <p:grpSpPr>
        <a:xfrm>
          <a:off x="0" y="0"/>
          <a:ext cx="0" cy="0"/>
          <a:chOff x="0" y="0"/>
          <a:chExt cx="0" cy="0"/>
        </a:xfrm>
      </p:grpSpPr>
      <p:sp>
        <p:nvSpPr>
          <p:cNvPr id="23"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descr="A person in a robe holding a bowl&#10;&#10;AI-generated content may be incorrect.">
            <a:extLst>
              <a:ext uri="{FF2B5EF4-FFF2-40B4-BE49-F238E27FC236}">
                <a16:creationId xmlns:a16="http://schemas.microsoft.com/office/drawing/2014/main" id="{898AF832-7053-0D12-3AC8-1725BA27295C}"/>
              </a:ext>
            </a:extLst>
          </p:cNvPr>
          <p:cNvPicPr>
            <a:picLocks noChangeAspect="1"/>
          </p:cNvPicPr>
          <p:nvPr/>
        </p:nvPicPr>
        <p:blipFill>
          <a:blip r:embed="rId2"/>
          <a:srcRect t="23851" r="9091" b="12229"/>
          <a:stretch>
            <a:fillRect/>
          </a:stretch>
        </p:blipFill>
        <p:spPr>
          <a:xfrm>
            <a:off x="20" y="10"/>
            <a:ext cx="12191980" cy="6857989"/>
          </a:xfrm>
          <a:prstGeom prst="rect">
            <a:avLst/>
          </a:prstGeom>
        </p:spPr>
      </p:pic>
      <p:sp>
        <p:nvSpPr>
          <p:cNvPr id="25"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844BA756-0DB5-6793-2B97-1474D2350424}"/>
              </a:ext>
            </a:extLst>
          </p:cNvPr>
          <p:cNvSpPr>
            <a:spLocks noGrp="1"/>
          </p:cNvSpPr>
          <p:nvPr>
            <p:ph idx="4294967295"/>
          </p:nvPr>
        </p:nvSpPr>
        <p:spPr>
          <a:xfrm>
            <a:off x="426720" y="447040"/>
            <a:ext cx="5527040" cy="6268720"/>
          </a:xfrm>
        </p:spPr>
        <p:txBody>
          <a:bodyPr vert="horz" lIns="91440" tIns="45720" rIns="91440" bIns="45720" rtlCol="0" anchor="ctr">
            <a:normAutofit fontScale="92500"/>
          </a:bodyPr>
          <a:lstStyle/>
          <a:p>
            <a:pPr>
              <a:lnSpc>
                <a:spcPct val="90000"/>
              </a:lnSpc>
            </a:pPr>
            <a:r>
              <a:rPr lang="en-US" sz="2400" b="1" dirty="0"/>
              <a:t>Melchizedek, because of an indestructible life, had a permanent priesthood which never passed by succession to others, nor would Yeshua have a successor. The Levitical priests, because of mortality, had only a temporary priesthood.</a:t>
            </a:r>
          </a:p>
          <a:p>
            <a:pPr>
              <a:lnSpc>
                <a:spcPct val="90000"/>
              </a:lnSpc>
            </a:pPr>
            <a:endParaRPr lang="en-US" sz="2400" b="1" dirty="0"/>
          </a:p>
          <a:p>
            <a:pPr>
              <a:lnSpc>
                <a:spcPct val="90000"/>
              </a:lnSpc>
            </a:pPr>
            <a:r>
              <a:rPr lang="en-US" sz="2400" b="1" dirty="0"/>
              <a:t>Melchizedek does not trace his genealogy from Abraham. The Levitical priests must be descended from Abraham.</a:t>
            </a:r>
          </a:p>
          <a:p>
            <a:pPr marL="0" indent="0">
              <a:lnSpc>
                <a:spcPct val="90000"/>
              </a:lnSpc>
            </a:pPr>
            <a:endParaRPr lang="en-US" sz="2400" b="1" dirty="0"/>
          </a:p>
          <a:p>
            <a:pPr>
              <a:lnSpc>
                <a:spcPct val="90000"/>
              </a:lnSpc>
            </a:pPr>
            <a:r>
              <a:rPr lang="en-US" sz="2400" b="1" dirty="0"/>
              <a:t>Melchizedek blessed Abraham; therefore, he is greater. The Levitical priests owe their blessing to Abraham; therefore, they are less.</a:t>
            </a:r>
          </a:p>
          <a:p>
            <a:pPr>
              <a:lnSpc>
                <a:spcPct val="90000"/>
              </a:lnSpc>
            </a:pPr>
            <a:endParaRPr lang="en-US" sz="1500" dirty="0"/>
          </a:p>
        </p:txBody>
      </p:sp>
    </p:spTree>
    <p:extLst>
      <p:ext uri="{BB962C8B-B14F-4D97-AF65-F5344CB8AC3E}">
        <p14:creationId xmlns:p14="http://schemas.microsoft.com/office/powerpoint/2010/main" val="252695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E4E6540-1841-A556-2DC7-3B592A8BCD7A}"/>
            </a:ext>
          </a:extLst>
        </p:cNvPr>
        <p:cNvGrpSpPr/>
        <p:nvPr/>
      </p:nvGrpSpPr>
      <p:grpSpPr>
        <a:xfrm>
          <a:off x="0" y="0"/>
          <a:ext cx="0" cy="0"/>
          <a:chOff x="0" y="0"/>
          <a:chExt cx="0" cy="0"/>
        </a:xfrm>
      </p:grpSpPr>
      <p:pic>
        <p:nvPicPr>
          <p:cNvPr id="3" name="Picture 2" descr="A gold object with two birds on top&#10;&#10;AI-generated content may be incorrect.">
            <a:extLst>
              <a:ext uri="{FF2B5EF4-FFF2-40B4-BE49-F238E27FC236}">
                <a16:creationId xmlns:a16="http://schemas.microsoft.com/office/drawing/2014/main" id="{D1D49368-DB9D-B2EF-7794-852C523F4029}"/>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saturation sat="300000"/>
                    </a14:imgEffect>
                  </a14:imgLayer>
                </a14:imgProps>
              </a:ext>
            </a:extLst>
          </a:blip>
          <a:srcRect t="30760" b="12991"/>
          <a:stretch>
            <a:fillRect/>
          </a:stretch>
        </p:blipFill>
        <p:spPr>
          <a:xfrm>
            <a:off x="20" y="10"/>
            <a:ext cx="12191980" cy="6857990"/>
          </a:xfrm>
          <a:prstGeom prst="rect">
            <a:avLst/>
          </a:prstGeom>
        </p:spPr>
      </p:pic>
      <p:sp>
        <p:nvSpPr>
          <p:cNvPr id="7" name="Content Placeholder 6">
            <a:extLst>
              <a:ext uri="{FF2B5EF4-FFF2-40B4-BE49-F238E27FC236}">
                <a16:creationId xmlns:a16="http://schemas.microsoft.com/office/drawing/2014/main" id="{4D1A8444-A903-179C-34CB-CE89F8A903AE}"/>
              </a:ext>
            </a:extLst>
          </p:cNvPr>
          <p:cNvSpPr>
            <a:spLocks noGrp="1"/>
          </p:cNvSpPr>
          <p:nvPr>
            <p:ph idx="4294967295"/>
          </p:nvPr>
        </p:nvSpPr>
        <p:spPr>
          <a:xfrm>
            <a:off x="818712" y="599440"/>
            <a:ext cx="10621448" cy="5720079"/>
          </a:xfrm>
          <a:effectLst/>
        </p:spPr>
        <p:txBody>
          <a:bodyPr vert="horz" lIns="91440" tIns="45720" rIns="91440" bIns="45720" rtlCol="0" anchor="t">
            <a:normAutofit/>
          </a:bodyPr>
          <a:lstStyle/>
          <a:p>
            <a:r>
              <a:rPr lang="en-US" sz="2400" b="1" dirty="0"/>
              <a:t>Melchizedek provided direct access to Yah and perfection. The Levitical priesthood could not provide direct access or perfection.</a:t>
            </a:r>
          </a:p>
          <a:p>
            <a:pPr marL="0" indent="0">
              <a:buNone/>
            </a:pPr>
            <a:endParaRPr lang="en-US" sz="2400" b="1" dirty="0"/>
          </a:p>
          <a:p>
            <a:r>
              <a:rPr lang="en-US" sz="2400" b="1" dirty="0"/>
              <a:t>Melchizedek was priest by the power of an indestructible life. The Levitical priests was based on a physical requirement.</a:t>
            </a:r>
          </a:p>
          <a:p>
            <a:endParaRPr lang="en-US" sz="2400" b="1" dirty="0"/>
          </a:p>
          <a:p>
            <a:r>
              <a:rPr lang="en-US" sz="2400" b="1" dirty="0"/>
              <a:t>Melchizedek was appointed with Yahweh’s oath. The Levitical priests were appointed without an oath.</a:t>
            </a:r>
          </a:p>
          <a:p>
            <a:pPr marL="0" indent="0">
              <a:buNone/>
            </a:pPr>
            <a:endParaRPr lang="en-US" sz="2400" b="1" dirty="0"/>
          </a:p>
          <a:p>
            <a:r>
              <a:rPr lang="en-US" sz="2400" b="1" dirty="0"/>
              <a:t>Melchizedek insures a superior covenant. The Levitical priests were linked to an inferior covenant.</a:t>
            </a:r>
          </a:p>
          <a:p>
            <a:pPr marL="0" indent="0"/>
            <a:endParaRPr lang="en-US" sz="2000" dirty="0"/>
          </a:p>
        </p:txBody>
      </p:sp>
    </p:spTree>
    <p:extLst>
      <p:ext uri="{BB962C8B-B14F-4D97-AF65-F5344CB8AC3E}">
        <p14:creationId xmlns:p14="http://schemas.microsoft.com/office/powerpoint/2010/main" val="2162168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5143</TotalTime>
  <Words>1520</Words>
  <Application>Microsoft Office PowerPoint</Application>
  <PresentationFormat>Widescreen</PresentationFormat>
  <Paragraphs>123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Amasis MT Pro Black</vt:lpstr>
      <vt:lpstr>Aptos</vt:lpstr>
      <vt:lpstr>Century Gothic</vt:lpstr>
      <vt:lpstr>Wingdings</vt:lpstr>
      <vt:lpstr>Wingdings 2</vt:lpstr>
      <vt:lpstr>Quotable</vt:lpstr>
      <vt:lpstr>5786, 3 Cheshvan</vt:lpstr>
      <vt:lpstr>SING MY NAME</vt:lpstr>
      <vt:lpstr>Intercession &amp; Supplication</vt:lpstr>
      <vt:lpstr>Intercession &amp; Supplication</vt:lpstr>
      <vt:lpstr>Difference between   Authority (Exousia G1849) &amp;  Power (Dunamis G1411)</vt:lpstr>
      <vt:lpstr>CHAPTERS     EIGHT &amp; NINE</vt:lpstr>
      <vt:lpstr>Greater Priesthood</vt:lpstr>
      <vt:lpstr>PowerPoint Presentation</vt:lpstr>
      <vt:lpstr>PowerPoint Presentation</vt:lpstr>
      <vt:lpstr>PowerPoint Presentation</vt:lpstr>
      <vt:lpstr>Proverbs 2.1-5    “Keeping our Focus”</vt:lpstr>
      <vt:lpstr>“He does sit at the right hand of Greatness”</vt:lpstr>
      <vt:lpstr>Shamayim &amp; Aretz</vt:lpstr>
      <vt:lpstr>8.6 Work of Yeshua is superior (covenant)</vt:lpstr>
      <vt:lpstr>V13 Road to Apostasy &amp; Replacement Theology</vt:lpstr>
      <vt:lpstr>Chapter 9 “A Tent”</vt:lpstr>
      <vt:lpstr>HOMEWORK</vt:lpstr>
      <vt:lpstr>Chapter 9 “Ark”</vt:lpstr>
      <vt:lpstr>Clear Conscience</vt:lpstr>
      <vt:lpstr>Vs. 12-15 Altar &amp; Holy of Holies</vt:lpstr>
      <vt:lpstr>It is Finished!</vt:lpstr>
      <vt:lpstr>Bless &amp; Encourage Your Brother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BMarie Stone</dc:creator>
  <cp:lastModifiedBy>Lonnita Deadwyler</cp:lastModifiedBy>
  <cp:revision>30</cp:revision>
  <dcterms:created xsi:type="dcterms:W3CDTF">2025-09-24T14:38:04Z</dcterms:created>
  <dcterms:modified xsi:type="dcterms:W3CDTF">2025-10-26T23:00:59Z</dcterms:modified>
</cp:coreProperties>
</file>