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99" r:id="rId2"/>
    <p:sldId id="261" r:id="rId3"/>
    <p:sldId id="300" r:id="rId4"/>
    <p:sldId id="277" r:id="rId5"/>
    <p:sldId id="264" r:id="rId6"/>
    <p:sldId id="287" r:id="rId7"/>
    <p:sldId id="289" r:id="rId8"/>
    <p:sldId id="288" r:id="rId9"/>
    <p:sldId id="290" r:id="rId10"/>
    <p:sldId id="297" r:id="rId11"/>
    <p:sldId id="298" r:id="rId12"/>
    <p:sldId id="291" r:id="rId13"/>
    <p:sldId id="292" r:id="rId14"/>
    <p:sldId id="293" r:id="rId15"/>
    <p:sldId id="272" r:id="rId16"/>
    <p:sldId id="279" r:id="rId17"/>
    <p:sldId id="282" r:id="rId18"/>
    <p:sldId id="280" r:id="rId19"/>
    <p:sldId id="296" r:id="rId20"/>
    <p:sldId id="283" r:id="rId21"/>
    <p:sldId id="29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44858-C727-4101-B46D-CFD31BF742D1}" v="14" dt="2025-10-07T20:01:50.70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p:scale>
          <a:sx n="135" d="100"/>
          <a:sy n="135" d="100"/>
        </p:scale>
        <p:origin x="162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4544858-C727-4101-B46D-CFD31BF742D1}"/>
    <pc:docChg chg="undo custSel addSld delSld modSld">
      <pc:chgData name="Lonnita Deadwyler" userId="57f7c924a8d28b31" providerId="LiveId" clId="{54544858-C727-4101-B46D-CFD31BF742D1}" dt="2025-10-09T02:37:22.455" v="161" actId="6549"/>
      <pc:docMkLst>
        <pc:docMk/>
      </pc:docMkLst>
      <pc:sldChg chg="del">
        <pc:chgData name="Lonnita Deadwyler" userId="57f7c924a8d28b31" providerId="LiveId" clId="{54544858-C727-4101-B46D-CFD31BF742D1}" dt="2025-10-07T19:53:32.388" v="66" actId="2696"/>
        <pc:sldMkLst>
          <pc:docMk/>
          <pc:sldMk cId="1849767749" sldId="257"/>
        </pc:sldMkLst>
      </pc:sldChg>
      <pc:sldChg chg="del">
        <pc:chgData name="Lonnita Deadwyler" userId="57f7c924a8d28b31" providerId="LiveId" clId="{54544858-C727-4101-B46D-CFD31BF742D1}" dt="2025-10-07T19:37:56.806" v="2" actId="47"/>
        <pc:sldMkLst>
          <pc:docMk/>
          <pc:sldMk cId="3457655243" sldId="260"/>
        </pc:sldMkLst>
      </pc:sldChg>
      <pc:sldChg chg="del">
        <pc:chgData name="Lonnita Deadwyler" userId="57f7c924a8d28b31" providerId="LiveId" clId="{54544858-C727-4101-B46D-CFD31BF742D1}" dt="2025-10-07T19:37:59.301" v="3" actId="47"/>
        <pc:sldMkLst>
          <pc:docMk/>
          <pc:sldMk cId="2503162394" sldId="263"/>
        </pc:sldMkLst>
      </pc:sldChg>
      <pc:sldChg chg="del">
        <pc:chgData name="Lonnita Deadwyler" userId="57f7c924a8d28b31" providerId="LiveId" clId="{54544858-C727-4101-B46D-CFD31BF742D1}" dt="2025-10-07T19:40:06.130" v="6" actId="47"/>
        <pc:sldMkLst>
          <pc:docMk/>
          <pc:sldMk cId="3410595208" sldId="278"/>
        </pc:sldMkLst>
      </pc:sldChg>
      <pc:sldChg chg="del">
        <pc:chgData name="Lonnita Deadwyler" userId="57f7c924a8d28b31" providerId="LiveId" clId="{54544858-C727-4101-B46D-CFD31BF742D1}" dt="2025-10-07T19:38:32.578" v="5" actId="47"/>
        <pc:sldMkLst>
          <pc:docMk/>
          <pc:sldMk cId="4192121349" sldId="281"/>
        </pc:sldMkLst>
      </pc:sldChg>
      <pc:sldChg chg="del">
        <pc:chgData name="Lonnita Deadwyler" userId="57f7c924a8d28b31" providerId="LiveId" clId="{54544858-C727-4101-B46D-CFD31BF742D1}" dt="2025-10-07T19:42:19.591" v="7" actId="47"/>
        <pc:sldMkLst>
          <pc:docMk/>
          <pc:sldMk cId="1874638970" sldId="284"/>
        </pc:sldMkLst>
      </pc:sldChg>
      <pc:sldChg chg="del">
        <pc:chgData name="Lonnita Deadwyler" userId="57f7c924a8d28b31" providerId="LiveId" clId="{54544858-C727-4101-B46D-CFD31BF742D1}" dt="2025-10-07T19:42:31.680" v="8" actId="47"/>
        <pc:sldMkLst>
          <pc:docMk/>
          <pc:sldMk cId="565163236" sldId="285"/>
        </pc:sldMkLst>
      </pc:sldChg>
      <pc:sldChg chg="del">
        <pc:chgData name="Lonnita Deadwyler" userId="57f7c924a8d28b31" providerId="LiveId" clId="{54544858-C727-4101-B46D-CFD31BF742D1}" dt="2025-10-07T20:07:16.328" v="156" actId="2696"/>
        <pc:sldMkLst>
          <pc:docMk/>
          <pc:sldMk cId="1749399632" sldId="286"/>
        </pc:sldMkLst>
      </pc:sldChg>
      <pc:sldChg chg="modSp mod">
        <pc:chgData name="Lonnita Deadwyler" userId="57f7c924a8d28b31" providerId="LiveId" clId="{54544858-C727-4101-B46D-CFD31BF742D1}" dt="2025-10-09T02:37:22.455" v="161" actId="6549"/>
        <pc:sldMkLst>
          <pc:docMk/>
          <pc:sldMk cId="1034806092" sldId="294"/>
        </pc:sldMkLst>
        <pc:spChg chg="mod">
          <ac:chgData name="Lonnita Deadwyler" userId="57f7c924a8d28b31" providerId="LiveId" clId="{54544858-C727-4101-B46D-CFD31BF742D1}" dt="2025-10-09T02:37:22.455" v="161" actId="6549"/>
          <ac:spMkLst>
            <pc:docMk/>
            <pc:sldMk cId="1034806092" sldId="294"/>
            <ac:spMk id="4" creationId="{F5F5A726-2550-8341-CCF9-7A4D8623B45F}"/>
          </ac:spMkLst>
        </pc:spChg>
      </pc:sldChg>
      <pc:sldChg chg="del">
        <pc:chgData name="Lonnita Deadwyler" userId="57f7c924a8d28b31" providerId="LiveId" clId="{54544858-C727-4101-B46D-CFD31BF742D1}" dt="2025-10-07T19:38:08.078" v="4" actId="47"/>
        <pc:sldMkLst>
          <pc:docMk/>
          <pc:sldMk cId="4095505377" sldId="295"/>
        </pc:sldMkLst>
      </pc:sldChg>
      <pc:sldChg chg="modSp mod">
        <pc:chgData name="Lonnita Deadwyler" userId="57f7c924a8d28b31" providerId="LiveId" clId="{54544858-C727-4101-B46D-CFD31BF742D1}" dt="2025-10-07T19:43:29.766" v="9" actId="6549"/>
        <pc:sldMkLst>
          <pc:docMk/>
          <pc:sldMk cId="3104653037" sldId="296"/>
        </pc:sldMkLst>
        <pc:spChg chg="mod">
          <ac:chgData name="Lonnita Deadwyler" userId="57f7c924a8d28b31" providerId="LiveId" clId="{54544858-C727-4101-B46D-CFD31BF742D1}" dt="2025-10-07T19:43:29.766" v="9" actId="6549"/>
          <ac:spMkLst>
            <pc:docMk/>
            <pc:sldMk cId="3104653037" sldId="296"/>
            <ac:spMk id="5" creationId="{4234E18C-8334-E6E6-9DC8-C74F84EC37B1}"/>
          </ac:spMkLst>
        </pc:spChg>
      </pc:sldChg>
      <pc:sldChg chg="addSp delSp modSp add mod">
        <pc:chgData name="Lonnita Deadwyler" userId="57f7c924a8d28b31" providerId="LiveId" clId="{54544858-C727-4101-B46D-CFD31BF742D1}" dt="2025-10-07T19:53:16.957" v="65" actId="1076"/>
        <pc:sldMkLst>
          <pc:docMk/>
          <pc:sldMk cId="1098357675" sldId="299"/>
        </pc:sldMkLst>
        <pc:spChg chg="add mod">
          <ac:chgData name="Lonnita Deadwyler" userId="57f7c924a8d28b31" providerId="LiveId" clId="{54544858-C727-4101-B46D-CFD31BF742D1}" dt="2025-10-07T19:52:20.352" v="56" actId="6549"/>
          <ac:spMkLst>
            <pc:docMk/>
            <pc:sldMk cId="1098357675" sldId="299"/>
            <ac:spMk id="3" creationId="{300D535E-F695-2A6F-1F76-43C62E0C6B03}"/>
          </ac:spMkLst>
        </pc:spChg>
        <pc:spChg chg="add mod">
          <ac:chgData name="Lonnita Deadwyler" userId="57f7c924a8d28b31" providerId="LiveId" clId="{54544858-C727-4101-B46D-CFD31BF742D1}" dt="2025-10-07T19:47:03.061" v="21" actId="1076"/>
          <ac:spMkLst>
            <pc:docMk/>
            <pc:sldMk cId="1098357675" sldId="299"/>
            <ac:spMk id="5" creationId="{CABFA516-7DFD-4B30-FBC6-F1A75F21C7E6}"/>
          </ac:spMkLst>
        </pc:spChg>
        <pc:spChg chg="add mod">
          <ac:chgData name="Lonnita Deadwyler" userId="57f7c924a8d28b31" providerId="LiveId" clId="{54544858-C727-4101-B46D-CFD31BF742D1}" dt="2025-10-07T19:47:25.848" v="24" actId="1076"/>
          <ac:spMkLst>
            <pc:docMk/>
            <pc:sldMk cId="1098357675" sldId="299"/>
            <ac:spMk id="6" creationId="{6B01158D-13C0-F48C-E309-58EA64F124D8}"/>
          </ac:spMkLst>
        </pc:spChg>
        <pc:spChg chg="add mod">
          <ac:chgData name="Lonnita Deadwyler" userId="57f7c924a8d28b31" providerId="LiveId" clId="{54544858-C727-4101-B46D-CFD31BF742D1}" dt="2025-10-07T19:52:15.158" v="55" actId="14100"/>
          <ac:spMkLst>
            <pc:docMk/>
            <pc:sldMk cId="1098357675" sldId="299"/>
            <ac:spMk id="9" creationId="{FB4F12AD-AE7B-A17D-75D8-7A147E8664AB}"/>
          </ac:spMkLst>
        </pc:spChg>
        <pc:spChg chg="add mod">
          <ac:chgData name="Lonnita Deadwyler" userId="57f7c924a8d28b31" providerId="LiveId" clId="{54544858-C727-4101-B46D-CFD31BF742D1}" dt="2025-10-07T19:48:37.580" v="31" actId="1076"/>
          <ac:spMkLst>
            <pc:docMk/>
            <pc:sldMk cId="1098357675" sldId="299"/>
            <ac:spMk id="11" creationId="{0155B9EE-2365-C994-49AB-31276D2D6221}"/>
          </ac:spMkLst>
        </pc:spChg>
        <pc:spChg chg="add mod">
          <ac:chgData name="Lonnita Deadwyler" userId="57f7c924a8d28b31" providerId="LiveId" clId="{54544858-C727-4101-B46D-CFD31BF742D1}" dt="2025-10-07T19:49:09.583" v="35" actId="1076"/>
          <ac:spMkLst>
            <pc:docMk/>
            <pc:sldMk cId="1098357675" sldId="299"/>
            <ac:spMk id="13" creationId="{805B1575-5CE4-124A-576A-2C2EF620FF9F}"/>
          </ac:spMkLst>
        </pc:spChg>
        <pc:spChg chg="add mod">
          <ac:chgData name="Lonnita Deadwyler" userId="57f7c924a8d28b31" providerId="LiveId" clId="{54544858-C727-4101-B46D-CFD31BF742D1}" dt="2025-10-07T19:52:01.062" v="54" actId="14100"/>
          <ac:spMkLst>
            <pc:docMk/>
            <pc:sldMk cId="1098357675" sldId="299"/>
            <ac:spMk id="15" creationId="{72504EEE-CD3E-7FB4-7C7F-8975090DDD33}"/>
          </ac:spMkLst>
        </pc:spChg>
        <pc:spChg chg="add mod">
          <ac:chgData name="Lonnita Deadwyler" userId="57f7c924a8d28b31" providerId="LiveId" clId="{54544858-C727-4101-B46D-CFD31BF742D1}" dt="2025-10-07T19:53:16.957" v="65" actId="1076"/>
          <ac:spMkLst>
            <pc:docMk/>
            <pc:sldMk cId="1098357675" sldId="299"/>
            <ac:spMk id="17" creationId="{21711289-9E4E-7A6F-E459-FC2D5E49C498}"/>
          </ac:spMkLst>
        </pc:spChg>
        <pc:spChg chg="add mod">
          <ac:chgData name="Lonnita Deadwyler" userId="57f7c924a8d28b31" providerId="LiveId" clId="{54544858-C727-4101-B46D-CFD31BF742D1}" dt="2025-10-07T19:50:42.470" v="45" actId="1076"/>
          <ac:spMkLst>
            <pc:docMk/>
            <pc:sldMk cId="1098357675" sldId="299"/>
            <ac:spMk id="18" creationId="{53661273-B46C-89A5-165D-5E272BB6C427}"/>
          </ac:spMkLst>
        </pc:spChg>
        <pc:spChg chg="add mod">
          <ac:chgData name="Lonnita Deadwyler" userId="57f7c924a8d28b31" providerId="LiveId" clId="{54544858-C727-4101-B46D-CFD31BF742D1}" dt="2025-10-07T19:53:01.087" v="63" actId="14100"/>
          <ac:spMkLst>
            <pc:docMk/>
            <pc:sldMk cId="1098357675" sldId="299"/>
            <ac:spMk id="20" creationId="{C9BD0964-CA17-BD52-D93D-C781A08CB172}"/>
          </ac:spMkLst>
        </pc:spChg>
        <pc:spChg chg="add mod">
          <ac:chgData name="Lonnita Deadwyler" userId="57f7c924a8d28b31" providerId="LiveId" clId="{54544858-C727-4101-B46D-CFD31BF742D1}" dt="2025-10-07T19:52:57.015" v="62" actId="14100"/>
          <ac:spMkLst>
            <pc:docMk/>
            <pc:sldMk cId="1098357675" sldId="299"/>
            <ac:spMk id="22" creationId="{6964D769-84A5-38D2-E7D1-F4E763E0AB07}"/>
          </ac:spMkLst>
        </pc:spChg>
      </pc:sldChg>
      <pc:sldChg chg="addSp delSp modSp add mod">
        <pc:chgData name="Lonnita Deadwyler" userId="57f7c924a8d28b31" providerId="LiveId" clId="{54544858-C727-4101-B46D-CFD31BF742D1}" dt="2025-10-07T20:07:00.421" v="155" actId="255"/>
        <pc:sldMkLst>
          <pc:docMk/>
          <pc:sldMk cId="2843658756" sldId="300"/>
        </pc:sldMkLst>
        <pc:spChg chg="add del mod">
          <ac:chgData name="Lonnita Deadwyler" userId="57f7c924a8d28b31" providerId="LiveId" clId="{54544858-C727-4101-B46D-CFD31BF742D1}" dt="2025-10-07T20:07:00.421" v="155" actId="255"/>
          <ac:spMkLst>
            <pc:docMk/>
            <pc:sldMk cId="2843658756" sldId="300"/>
            <ac:spMk id="3" creationId="{31BDFB55-BC07-AC37-B1FF-2DD1CD059EC3}"/>
          </ac:spMkLst>
        </pc:spChg>
        <pc:spChg chg="add mod">
          <ac:chgData name="Lonnita Deadwyler" userId="57f7c924a8d28b31" providerId="LiveId" clId="{54544858-C727-4101-B46D-CFD31BF742D1}" dt="2025-10-07T20:05:50.526" v="145" actId="1076"/>
          <ac:spMkLst>
            <pc:docMk/>
            <pc:sldMk cId="2843658756" sldId="300"/>
            <ac:spMk id="4" creationId="{A13D7E49-2F24-0A20-C433-D72921C62449}"/>
          </ac:spMkLst>
        </pc:spChg>
        <pc:spChg chg="add mod">
          <ac:chgData name="Lonnita Deadwyler" userId="57f7c924a8d28b31" providerId="LiveId" clId="{54544858-C727-4101-B46D-CFD31BF742D1}" dt="2025-10-07T20:05:55.143" v="146" actId="1076"/>
          <ac:spMkLst>
            <pc:docMk/>
            <pc:sldMk cId="2843658756" sldId="300"/>
            <ac:spMk id="6" creationId="{02E3DA07-FA32-797C-A19C-917183F0C42B}"/>
          </ac:spMkLst>
        </pc:spChg>
        <pc:spChg chg="add mod">
          <ac:chgData name="Lonnita Deadwyler" userId="57f7c924a8d28b31" providerId="LiveId" clId="{54544858-C727-4101-B46D-CFD31BF742D1}" dt="2025-10-07T20:04:27.985" v="129" actId="14100"/>
          <ac:spMkLst>
            <pc:docMk/>
            <pc:sldMk cId="2843658756" sldId="300"/>
            <ac:spMk id="8" creationId="{FEA8E203-67B0-AEC4-6730-BCECBDBDFCB8}"/>
          </ac:spMkLst>
        </pc:spChg>
        <pc:spChg chg="add mod">
          <ac:chgData name="Lonnita Deadwyler" userId="57f7c924a8d28b31" providerId="LiveId" clId="{54544858-C727-4101-B46D-CFD31BF742D1}" dt="2025-10-07T20:04:41.831" v="131" actId="14100"/>
          <ac:spMkLst>
            <pc:docMk/>
            <pc:sldMk cId="2843658756" sldId="300"/>
            <ac:spMk id="12" creationId="{914AE9E3-6A43-6347-6F93-119E8E1792FC}"/>
          </ac:spMkLst>
        </pc:spChg>
        <pc:spChg chg="add mod">
          <ac:chgData name="Lonnita Deadwyler" userId="57f7c924a8d28b31" providerId="LiveId" clId="{54544858-C727-4101-B46D-CFD31BF742D1}" dt="2025-10-07T20:04:45.793" v="132" actId="14100"/>
          <ac:spMkLst>
            <pc:docMk/>
            <pc:sldMk cId="2843658756" sldId="300"/>
            <ac:spMk id="13" creationId="{613FC9E4-E2EB-3A8F-022F-8F817096BA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John 8.1-11 Yeshua’s Priesthood- Writing in the sand </a:t>
            </a:r>
            <a:r>
              <a:rPr lang="en-US" sz="1400" dirty="0">
                <a:solidFill>
                  <a:srgbClr val="C00000"/>
                </a:solidFill>
              </a:rPr>
              <a:t>[Jer. 7.13]</a:t>
            </a:r>
          </a:p>
          <a:p>
            <a:pPr marL="285750" indent="-285750">
              <a:buFont typeface="Arial" panose="020B0604020202020204" pitchFamily="34" charset="0"/>
              <a:buChar char="•"/>
            </a:pPr>
            <a:r>
              <a:rPr lang="en-US" sz="1400" dirty="0"/>
              <a:t>The writing will disappear as opposed to the enduring character of with is written in Heaven’s book of life. </a:t>
            </a:r>
            <a:r>
              <a:rPr lang="en-US" sz="1400" dirty="0">
                <a:solidFill>
                  <a:srgbClr val="C00000"/>
                </a:solidFill>
              </a:rPr>
              <a:t>Isa 4.3, Mal.3.16</a:t>
            </a:r>
          </a:p>
          <a:p>
            <a:pPr marL="285750" indent="-285750">
              <a:buFont typeface="Arial" panose="020B0604020202020204" pitchFamily="34" charset="0"/>
              <a:buChar char="•"/>
            </a:pPr>
            <a:r>
              <a:rPr lang="en-US" sz="1400" dirty="0"/>
              <a:t>The compassion is displayed as a Priest would sympathy to the embarrassment of the accused.</a:t>
            </a:r>
          </a:p>
          <a:p>
            <a:pPr marL="285750" indent="-285750">
              <a:buFont typeface="Arial" panose="020B0604020202020204" pitchFamily="34" charset="0"/>
              <a:buChar char="•"/>
            </a:pPr>
            <a:r>
              <a:rPr lang="en-US" sz="1400" dirty="0"/>
              <a:t>Administered good justice; both who were caught should have been brought forth. </a:t>
            </a:r>
            <a:r>
              <a:rPr lang="en-US" sz="1400" dirty="0">
                <a:solidFill>
                  <a:srgbClr val="C00000"/>
                </a:solidFill>
              </a:rPr>
              <a:t>[Ex 20.13-14, Lev 20.10, Dt 22.22, Mt 5.27]</a:t>
            </a:r>
          </a:p>
          <a:p>
            <a:pPr marL="285750" indent="-285750">
              <a:buFont typeface="Arial" panose="020B0604020202020204" pitchFamily="34" charset="0"/>
              <a:buChar char="•"/>
            </a:pPr>
            <a:endParaRPr lang="en-US" sz="1400" dirty="0"/>
          </a:p>
          <a:p>
            <a:r>
              <a:rPr lang="en-US" sz="1400" dirty="0"/>
              <a:t>NOTE: After Yeshua asked the question of “who have ever sinned”: The older leaves before the younger.</a:t>
            </a:r>
          </a:p>
        </p:txBody>
      </p:sp>
      <p:sp>
        <p:nvSpPr>
          <p:cNvPr id="4" name="Slide Number Placeholder 3"/>
          <p:cNvSpPr>
            <a:spLocks noGrp="1"/>
          </p:cNvSpPr>
          <p:nvPr>
            <p:ph type="sldNum" sz="quarter" idx="5"/>
          </p:nvPr>
        </p:nvSpPr>
        <p:spPr/>
        <p:txBody>
          <a:bodyPr/>
          <a:lstStyle/>
          <a:p>
            <a:fld id="{32900858-461F-4B6B-B7F5-8A91E288A8BC}" type="slidenum">
              <a:rPr lang="en-US" smtClean="0"/>
              <a:t>8</a:t>
            </a:fld>
            <a:endParaRPr lang="en-US"/>
          </a:p>
        </p:txBody>
      </p:sp>
    </p:spTree>
    <p:extLst>
      <p:ext uri="{BB962C8B-B14F-4D97-AF65-F5344CB8AC3E}">
        <p14:creationId xmlns:p14="http://schemas.microsoft.com/office/powerpoint/2010/main" val="185321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6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2641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6136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58533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63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7195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7916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1813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DA2BF2F4-B41B-4568-BB50-3D856E42E79E}" type="datetimeFigureOut">
              <a:rPr lang="en-US" smtClean="0"/>
              <a:t>10/8/2025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9276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2BF2F4-B41B-4568-BB50-3D856E42E79E}" type="datetimeFigureOut">
              <a:rPr lang="en-US" smtClean="0"/>
              <a:t>10/8/2025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319295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26214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A2BF2F4-B41B-4568-BB50-3D856E42E79E}" type="datetimeFigureOut">
              <a:rPr lang="en-US" smtClean="0"/>
              <a:t>10/8/2025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0E0767-E543-4A63-A4D5-2D45C7A11AB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684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A3320D-9ABF-09F7-1FAD-8749E1453C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23FA47-97EB-2428-FEAD-85545910819B}"/>
              </a:ext>
            </a:extLst>
          </p:cNvPr>
          <p:cNvSpPr>
            <a:spLocks noGrp="1"/>
          </p:cNvSpPr>
          <p:nvPr>
            <p:ph type="title"/>
          </p:nvPr>
        </p:nvSpPr>
        <p:spPr>
          <a:xfrm>
            <a:off x="5253092" y="336349"/>
            <a:ext cx="6140449" cy="1323439"/>
          </a:xfrm>
        </p:spPr>
        <p:txBody>
          <a:bodyPr vert="horz" lIns="91440" tIns="45720" rIns="91440" bIns="45720" rtlCol="0" anchor="t">
            <a:normAutofit/>
          </a:bodyPr>
          <a:lstStyle/>
          <a:p>
            <a:pPr algn="ctr"/>
            <a:r>
              <a:rPr lang="en-US" sz="6000" b="1" dirty="0">
                <a:solidFill>
                  <a:schemeClr val="tx1">
                    <a:lumMod val="95000"/>
                    <a:lumOff val="5000"/>
                  </a:schemeClr>
                </a:solidFill>
              </a:rPr>
              <a:t>5786, 12</a:t>
            </a:r>
          </a:p>
        </p:txBody>
      </p:sp>
      <p:pic>
        <p:nvPicPr>
          <p:cNvPr id="8" name="Content Placeholder 7" descr="A poster of a bull with a ball on it&#10;&#10;AI-generated content may be incorrect.">
            <a:extLst>
              <a:ext uri="{FF2B5EF4-FFF2-40B4-BE49-F238E27FC236}">
                <a16:creationId xmlns:a16="http://schemas.microsoft.com/office/drawing/2014/main" id="{99204715-D6CD-44BD-7211-D8EC98608B85}"/>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6157" r="4189" b="1"/>
          <a:stretch>
            <a:fillRect/>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sp>
        <p:nvSpPr>
          <p:cNvPr id="3" name="Content Placeholder 2">
            <a:extLst>
              <a:ext uri="{FF2B5EF4-FFF2-40B4-BE49-F238E27FC236}">
                <a16:creationId xmlns:a16="http://schemas.microsoft.com/office/drawing/2014/main" id="{300D535E-F695-2A6F-1F76-43C62E0C6B03}"/>
              </a:ext>
            </a:extLst>
          </p:cNvPr>
          <p:cNvSpPr>
            <a:spLocks noGrp="1"/>
          </p:cNvSpPr>
          <p:nvPr>
            <p:ph sz="half" idx="2"/>
          </p:nvPr>
        </p:nvSpPr>
        <p:spPr>
          <a:xfrm>
            <a:off x="5103960" y="1830392"/>
            <a:ext cx="5996856" cy="4023360"/>
          </a:xfrm>
        </p:spPr>
        <p:txBody>
          <a:bodyPr/>
          <a:lstStyle/>
          <a:p>
            <a:pPr marL="201168" lvl="1" indent="0">
              <a:lnSpc>
                <a:spcPct val="100000"/>
              </a:lnSpc>
              <a:buNone/>
            </a:pPr>
            <a:r>
              <a:rPr lang="en-US" sz="2200" dirty="0"/>
              <a:t> 	</a:t>
            </a:r>
            <a:endParaRPr lang="en-US" dirty="0"/>
          </a:p>
        </p:txBody>
      </p:sp>
      <p:sp>
        <p:nvSpPr>
          <p:cNvPr id="5" name="Rectangle 4" descr="Acorn">
            <a:extLst>
              <a:ext uri="{FF2B5EF4-FFF2-40B4-BE49-F238E27FC236}">
                <a16:creationId xmlns:a16="http://schemas.microsoft.com/office/drawing/2014/main" id="{CABFA516-7DFD-4B30-FBC6-F1A75F21C7E6}"/>
              </a:ext>
            </a:extLst>
          </p:cNvPr>
          <p:cNvSpPr/>
          <p:nvPr/>
        </p:nvSpPr>
        <p:spPr>
          <a:xfrm>
            <a:off x="5469720" y="1909743"/>
            <a:ext cx="338160" cy="33816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6" name="Rectangle 5" descr="Grapes">
            <a:extLst>
              <a:ext uri="{FF2B5EF4-FFF2-40B4-BE49-F238E27FC236}">
                <a16:creationId xmlns:a16="http://schemas.microsoft.com/office/drawing/2014/main" id="{6B01158D-13C0-F48C-E309-58EA64F124D8}"/>
              </a:ext>
            </a:extLst>
          </p:cNvPr>
          <p:cNvSpPr/>
          <p:nvPr/>
        </p:nvSpPr>
        <p:spPr>
          <a:xfrm>
            <a:off x="5469720" y="2596896"/>
            <a:ext cx="338160" cy="36110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FB4F12AD-AE7B-A17D-75D8-7A147E8664AB}"/>
              </a:ext>
            </a:extLst>
          </p:cNvPr>
          <p:cNvSpPr txBox="1"/>
          <p:nvPr/>
        </p:nvSpPr>
        <p:spPr>
          <a:xfrm>
            <a:off x="5964174" y="2596896"/>
            <a:ext cx="5136642" cy="430887"/>
          </a:xfrm>
          <a:prstGeom prst="rect">
            <a:avLst/>
          </a:prstGeom>
          <a:noFill/>
        </p:spPr>
        <p:txBody>
          <a:bodyPr wrap="square">
            <a:spAutoFit/>
          </a:bodyPr>
          <a:lstStyle/>
          <a:p>
            <a:pPr lvl="0">
              <a:lnSpc>
                <a:spcPct val="100000"/>
              </a:lnSpc>
            </a:pPr>
            <a:r>
              <a:rPr lang="en-US" sz="2200" dirty="0"/>
              <a:t>SYMBOL: 				Grapes</a:t>
            </a:r>
          </a:p>
        </p:txBody>
      </p:sp>
      <p:sp>
        <p:nvSpPr>
          <p:cNvPr id="11" name="Rectangle 10" descr="Gravestone">
            <a:extLst>
              <a:ext uri="{FF2B5EF4-FFF2-40B4-BE49-F238E27FC236}">
                <a16:creationId xmlns:a16="http://schemas.microsoft.com/office/drawing/2014/main" id="{0155B9EE-2365-C994-49AB-31276D2D6221}"/>
              </a:ext>
            </a:extLst>
          </p:cNvPr>
          <p:cNvSpPr/>
          <p:nvPr/>
        </p:nvSpPr>
        <p:spPr>
          <a:xfrm>
            <a:off x="5469720" y="3306993"/>
            <a:ext cx="338160" cy="33816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sp>
        <p:nvSpPr>
          <p:cNvPr id="13" name="Rectangle 12" descr="Quotes">
            <a:extLst>
              <a:ext uri="{FF2B5EF4-FFF2-40B4-BE49-F238E27FC236}">
                <a16:creationId xmlns:a16="http://schemas.microsoft.com/office/drawing/2014/main" id="{805B1575-5CE4-124A-576A-2C2EF620FF9F}"/>
              </a:ext>
            </a:extLst>
          </p:cNvPr>
          <p:cNvSpPr/>
          <p:nvPr/>
        </p:nvSpPr>
        <p:spPr>
          <a:xfrm>
            <a:off x="5469720" y="3994146"/>
            <a:ext cx="338160" cy="338160"/>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72504EEE-CD3E-7FB4-7C7F-8975090DDD33}"/>
              </a:ext>
            </a:extLst>
          </p:cNvPr>
          <p:cNvSpPr txBox="1"/>
          <p:nvPr/>
        </p:nvSpPr>
        <p:spPr>
          <a:xfrm>
            <a:off x="5929206" y="3245240"/>
            <a:ext cx="5171610" cy="430887"/>
          </a:xfrm>
          <a:prstGeom prst="rect">
            <a:avLst/>
          </a:prstGeom>
          <a:noFill/>
        </p:spPr>
        <p:txBody>
          <a:bodyPr wrap="square">
            <a:spAutoFit/>
          </a:bodyPr>
          <a:lstStyle/>
          <a:p>
            <a:pPr lvl="0">
              <a:lnSpc>
                <a:spcPct val="100000"/>
              </a:lnSpc>
            </a:pPr>
            <a:r>
              <a:rPr lang="en-US" sz="2200" dirty="0"/>
              <a:t>GEMSTONE: 			Agate (Onyx)</a:t>
            </a:r>
          </a:p>
        </p:txBody>
      </p:sp>
      <p:sp>
        <p:nvSpPr>
          <p:cNvPr id="17" name="TextBox 16">
            <a:extLst>
              <a:ext uri="{FF2B5EF4-FFF2-40B4-BE49-F238E27FC236}">
                <a16:creationId xmlns:a16="http://schemas.microsoft.com/office/drawing/2014/main" id="{21711289-9E4E-7A6F-E459-FC2D5E49C498}"/>
              </a:ext>
            </a:extLst>
          </p:cNvPr>
          <p:cNvSpPr txBox="1"/>
          <p:nvPr/>
        </p:nvSpPr>
        <p:spPr>
          <a:xfrm>
            <a:off x="5946690" y="3969155"/>
            <a:ext cx="5136642" cy="430887"/>
          </a:xfrm>
          <a:prstGeom prst="rect">
            <a:avLst/>
          </a:prstGeom>
          <a:noFill/>
        </p:spPr>
        <p:txBody>
          <a:bodyPr wrap="square">
            <a:spAutoFit/>
          </a:bodyPr>
          <a:lstStyle/>
          <a:p>
            <a:pPr lvl="0">
              <a:lnSpc>
                <a:spcPct val="100000"/>
              </a:lnSpc>
            </a:pPr>
            <a:r>
              <a:rPr lang="en-US" sz="2200" dirty="0"/>
              <a:t>HEBREW LETTER: 		Lamed</a:t>
            </a:r>
          </a:p>
        </p:txBody>
      </p:sp>
      <p:sp>
        <p:nvSpPr>
          <p:cNvPr id="18" name="Rectangle 17" descr="Receiver">
            <a:extLst>
              <a:ext uri="{FF2B5EF4-FFF2-40B4-BE49-F238E27FC236}">
                <a16:creationId xmlns:a16="http://schemas.microsoft.com/office/drawing/2014/main" id="{53661273-B46C-89A5-165D-5E272BB6C427}"/>
              </a:ext>
            </a:extLst>
          </p:cNvPr>
          <p:cNvSpPr/>
          <p:nvPr/>
        </p:nvSpPr>
        <p:spPr>
          <a:xfrm>
            <a:off x="5469720" y="4762540"/>
            <a:ext cx="338160" cy="338160"/>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C9BD0964-CA17-BD52-D93D-C781A08CB172}"/>
              </a:ext>
            </a:extLst>
          </p:cNvPr>
          <p:cNvSpPr txBox="1"/>
          <p:nvPr/>
        </p:nvSpPr>
        <p:spPr>
          <a:xfrm>
            <a:off x="5964174" y="4700787"/>
            <a:ext cx="5136642" cy="430887"/>
          </a:xfrm>
          <a:prstGeom prst="rect">
            <a:avLst/>
          </a:prstGeom>
          <a:noFill/>
        </p:spPr>
        <p:txBody>
          <a:bodyPr wrap="square">
            <a:spAutoFit/>
          </a:bodyPr>
          <a:lstStyle/>
          <a:p>
            <a:pPr lvl="0">
              <a:lnSpc>
                <a:spcPct val="100000"/>
              </a:lnSpc>
            </a:pPr>
            <a:r>
              <a:rPr lang="en-US" sz="2200" dirty="0"/>
              <a:t>NUMBER:				30</a:t>
            </a:r>
          </a:p>
        </p:txBody>
      </p:sp>
      <p:sp>
        <p:nvSpPr>
          <p:cNvPr id="22" name="TextBox 21">
            <a:extLst>
              <a:ext uri="{FF2B5EF4-FFF2-40B4-BE49-F238E27FC236}">
                <a16:creationId xmlns:a16="http://schemas.microsoft.com/office/drawing/2014/main" id="{6964D769-84A5-38D2-E7D1-F4E763E0AB07}"/>
              </a:ext>
            </a:extLst>
          </p:cNvPr>
          <p:cNvSpPr txBox="1"/>
          <p:nvPr/>
        </p:nvSpPr>
        <p:spPr>
          <a:xfrm>
            <a:off x="5929206" y="1890159"/>
            <a:ext cx="5171610" cy="430887"/>
          </a:xfrm>
          <a:prstGeom prst="rect">
            <a:avLst/>
          </a:prstGeom>
          <a:noFill/>
        </p:spPr>
        <p:txBody>
          <a:bodyPr wrap="square">
            <a:spAutoFit/>
          </a:bodyPr>
          <a:lstStyle/>
          <a:p>
            <a:pPr lvl="0">
              <a:lnSpc>
                <a:spcPct val="100000"/>
              </a:lnSpc>
            </a:pPr>
            <a:r>
              <a:rPr lang="en-US" sz="2200" dirty="0"/>
              <a:t>TRIBE: 					Ephraim</a:t>
            </a:r>
          </a:p>
        </p:txBody>
      </p:sp>
    </p:spTree>
    <p:extLst>
      <p:ext uri="{BB962C8B-B14F-4D97-AF65-F5344CB8AC3E}">
        <p14:creationId xmlns:p14="http://schemas.microsoft.com/office/powerpoint/2010/main" val="109835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05B2-933F-5B20-34A2-DA03893C1E93}"/>
              </a:ext>
            </a:extLst>
          </p:cNvPr>
          <p:cNvSpPr>
            <a:spLocks noGrp="1"/>
          </p:cNvSpPr>
          <p:nvPr>
            <p:ph type="title"/>
          </p:nvPr>
        </p:nvSpPr>
        <p:spPr/>
        <p:txBody>
          <a:bodyPr/>
          <a:lstStyle/>
          <a:p>
            <a:r>
              <a:rPr lang="en-US" b="1" dirty="0">
                <a:solidFill>
                  <a:srgbClr val="C00000"/>
                </a:solidFill>
              </a:rPr>
              <a:t>V.9 </a:t>
            </a:r>
            <a:r>
              <a:rPr lang="en-US" dirty="0"/>
              <a:t>“Learned obedience from suffering”</a:t>
            </a:r>
          </a:p>
        </p:txBody>
      </p:sp>
      <p:sp>
        <p:nvSpPr>
          <p:cNvPr id="3" name="Content Placeholder 2">
            <a:extLst>
              <a:ext uri="{FF2B5EF4-FFF2-40B4-BE49-F238E27FC236}">
                <a16:creationId xmlns:a16="http://schemas.microsoft.com/office/drawing/2014/main" id="{A2D8F2F6-2A5B-9E9F-2099-0D11E505FECE}"/>
              </a:ext>
            </a:extLst>
          </p:cNvPr>
          <p:cNvSpPr>
            <a:spLocks noGrp="1"/>
          </p:cNvSpPr>
          <p:nvPr>
            <p:ph sz="half" idx="1"/>
          </p:nvPr>
        </p:nvSpPr>
        <p:spPr>
          <a:xfrm>
            <a:off x="508001" y="1845735"/>
            <a:ext cx="5588000" cy="4301064"/>
          </a:xfrm>
        </p:spPr>
        <p:txBody>
          <a:bodyPr>
            <a:noAutofit/>
          </a:bodyPr>
          <a:lstStyle/>
          <a:p>
            <a:r>
              <a:rPr lang="en-US" sz="2300" dirty="0"/>
              <a:t>Yeshua’s sufferings and temptations were genuine.  He learned what it meant to obey Yahweh when encircled by temptations &amp; suffering.</a:t>
            </a:r>
          </a:p>
          <a:p>
            <a:r>
              <a:rPr lang="en-US" sz="2300" dirty="0"/>
              <a:t>The comparison of Adam (son of God- </a:t>
            </a:r>
            <a:r>
              <a:rPr lang="en-US" sz="2300" b="1" dirty="0">
                <a:solidFill>
                  <a:srgbClr val="C00000"/>
                </a:solidFill>
              </a:rPr>
              <a:t>Luke3.38 </a:t>
            </a:r>
            <a:r>
              <a:rPr lang="en-US" sz="2300" dirty="0"/>
              <a:t>who, when put to the test, chose to disobey the divine demand rather than submit; consequently, was the cause for death </a:t>
            </a:r>
            <a:r>
              <a:rPr lang="en-US" sz="2300" b="1" dirty="0">
                <a:solidFill>
                  <a:srgbClr val="C00000"/>
                </a:solidFill>
              </a:rPr>
              <a:t>[Ro 5.18] </a:t>
            </a:r>
            <a:r>
              <a:rPr lang="en-US" sz="2300" dirty="0">
                <a:solidFill>
                  <a:schemeClr val="tx1"/>
                </a:solidFill>
              </a:rPr>
              <a:t>Y’shua on the other hand was the</a:t>
            </a:r>
            <a:r>
              <a:rPr lang="en-US" sz="2300" dirty="0"/>
              <a:t> infinite Son of God who nevertheless experienced the limits of space and time and life as we do</a:t>
            </a:r>
            <a:endParaRPr lang="en-US" sz="2300" b="1" dirty="0">
              <a:solidFill>
                <a:srgbClr val="C00000"/>
              </a:solidFill>
            </a:endParaRPr>
          </a:p>
          <a:p>
            <a:r>
              <a:rPr lang="en-US" sz="2400" dirty="0"/>
              <a:t> </a:t>
            </a:r>
          </a:p>
        </p:txBody>
      </p:sp>
      <p:sp>
        <p:nvSpPr>
          <p:cNvPr id="4" name="Content Placeholder 3">
            <a:extLst>
              <a:ext uri="{FF2B5EF4-FFF2-40B4-BE49-F238E27FC236}">
                <a16:creationId xmlns:a16="http://schemas.microsoft.com/office/drawing/2014/main" id="{54D7118C-C258-505F-EC01-4FD891643D84}"/>
              </a:ext>
            </a:extLst>
          </p:cNvPr>
          <p:cNvSpPr>
            <a:spLocks noGrp="1"/>
          </p:cNvSpPr>
          <p:nvPr>
            <p:ph sz="half" idx="2"/>
          </p:nvPr>
        </p:nvSpPr>
        <p:spPr>
          <a:xfrm>
            <a:off x="6522718" y="1845734"/>
            <a:ext cx="5161282" cy="4301065"/>
          </a:xfrm>
        </p:spPr>
        <p:txBody>
          <a:bodyPr>
            <a:noAutofit/>
          </a:bodyPr>
          <a:lstStyle/>
          <a:p>
            <a:r>
              <a:rPr lang="en-US" sz="2400" dirty="0"/>
              <a:t>Adonai could have created a fully grown adult body for Y’shua as He did for Adam and rushed Him to the cross, but He didn’t. Instead, Jesus left heaven, entered time </a:t>
            </a:r>
            <a:r>
              <a:rPr lang="en-US" sz="2400" b="1" dirty="0">
                <a:solidFill>
                  <a:srgbClr val="C00000"/>
                </a:solidFill>
              </a:rPr>
              <a:t>[Phil 2.5-8], </a:t>
            </a:r>
            <a:r>
              <a:rPr lang="en-US" sz="2400" dirty="0"/>
              <a:t>and experienced for Himself ordinary human life from birth to adulthood to death. Learning and suffering and put to death as part of the life experience by all humankind, and Yah ensured </a:t>
            </a:r>
            <a:r>
              <a:rPr lang="en-US" sz="2400" i="1" dirty="0"/>
              <a:t>(faithful to His Laws) </a:t>
            </a:r>
            <a:r>
              <a:rPr lang="en-US" sz="2400" dirty="0"/>
              <a:t>that His own Son would be no exception. </a:t>
            </a:r>
          </a:p>
        </p:txBody>
      </p:sp>
    </p:spTree>
    <p:extLst>
      <p:ext uri="{BB962C8B-B14F-4D97-AF65-F5344CB8AC3E}">
        <p14:creationId xmlns:p14="http://schemas.microsoft.com/office/powerpoint/2010/main" val="241850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37397-7938-A308-1143-C03C1FDA6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8D880-F7C5-2597-F94C-CD92AE60EA67}"/>
              </a:ext>
            </a:extLst>
          </p:cNvPr>
          <p:cNvSpPr>
            <a:spLocks noGrp="1"/>
          </p:cNvSpPr>
          <p:nvPr>
            <p:ph type="title"/>
          </p:nvPr>
        </p:nvSpPr>
        <p:spPr/>
        <p:txBody>
          <a:bodyPr/>
          <a:lstStyle/>
          <a:p>
            <a:r>
              <a:rPr lang="en-US" b="1" dirty="0">
                <a:solidFill>
                  <a:srgbClr val="C00000"/>
                </a:solidFill>
              </a:rPr>
              <a:t>V.9 </a:t>
            </a:r>
            <a:r>
              <a:rPr lang="en-US" dirty="0"/>
              <a:t>“Learned obedience from suffering”</a:t>
            </a:r>
          </a:p>
        </p:txBody>
      </p:sp>
      <p:sp>
        <p:nvSpPr>
          <p:cNvPr id="3" name="Content Placeholder 2">
            <a:extLst>
              <a:ext uri="{FF2B5EF4-FFF2-40B4-BE49-F238E27FC236}">
                <a16:creationId xmlns:a16="http://schemas.microsoft.com/office/drawing/2014/main" id="{5A749764-5262-6937-3491-7BEC157D1109}"/>
              </a:ext>
            </a:extLst>
          </p:cNvPr>
          <p:cNvSpPr>
            <a:spLocks noGrp="1"/>
          </p:cNvSpPr>
          <p:nvPr>
            <p:ph sz="half" idx="1"/>
          </p:nvPr>
        </p:nvSpPr>
        <p:spPr>
          <a:xfrm>
            <a:off x="1097279" y="1845734"/>
            <a:ext cx="5208928" cy="4023360"/>
          </a:xfrm>
        </p:spPr>
        <p:txBody>
          <a:bodyPr>
            <a:normAutofit/>
          </a:bodyPr>
          <a:lstStyle/>
          <a:p>
            <a:r>
              <a:rPr lang="en-US" sz="2400" dirty="0"/>
              <a:t> Being God , Y’shua did NOT need to learn anything, especially obedience; yet, at His incarnation, Y’shua limited Himself to the human experience </a:t>
            </a:r>
            <a:r>
              <a:rPr lang="en-US" sz="2400" b="1" dirty="0">
                <a:solidFill>
                  <a:srgbClr val="C00000"/>
                </a:solidFill>
              </a:rPr>
              <a:t>[Phil 2.7</a:t>
            </a:r>
            <a:r>
              <a:rPr lang="en-US" sz="2400" dirty="0"/>
              <a:t>]. He chose the weak position of having to learn and grow </a:t>
            </a:r>
            <a:r>
              <a:rPr lang="en-US" sz="2400" b="1" dirty="0">
                <a:solidFill>
                  <a:srgbClr val="C00000"/>
                </a:solidFill>
              </a:rPr>
              <a:t>[Luke 2.52</a:t>
            </a:r>
            <a:r>
              <a:rPr lang="en-US" sz="2400" dirty="0"/>
              <a:t>]. Yeshua (Son of God)  having obeyed completely  became the source of eternal salvation. Salvation mediated through His role as high priest in the order of Melchizedek.</a:t>
            </a:r>
          </a:p>
          <a:p>
            <a:endParaRPr lang="en-US" sz="2400" dirty="0"/>
          </a:p>
        </p:txBody>
      </p:sp>
      <p:pic>
        <p:nvPicPr>
          <p:cNvPr id="5" name="Content Placeholder 4">
            <a:extLst>
              <a:ext uri="{FF2B5EF4-FFF2-40B4-BE49-F238E27FC236}">
                <a16:creationId xmlns:a16="http://schemas.microsoft.com/office/drawing/2014/main" id="{0B9D27C6-730B-59A5-633C-60261C1F4561}"/>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959601" y="1960880"/>
            <a:ext cx="4135120" cy="3515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905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37D4F50-2C86-A4FB-C472-DB347284722D}"/>
              </a:ext>
            </a:extLst>
          </p:cNvPr>
          <p:cNvSpPr>
            <a:spLocks noGrp="1"/>
          </p:cNvSpPr>
          <p:nvPr>
            <p:ph type="title" idx="4294967295"/>
          </p:nvPr>
        </p:nvSpPr>
        <p:spPr>
          <a:xfrm>
            <a:off x="8177212" y="634946"/>
            <a:ext cx="3372529" cy="5055904"/>
          </a:xfrm>
        </p:spPr>
        <p:txBody>
          <a:bodyPr vert="horz" lIns="91440" tIns="45720" rIns="91440" bIns="45720" rtlCol="0" anchor="ctr">
            <a:normAutofit/>
          </a:bodyPr>
          <a:lstStyle/>
          <a:p>
            <a:pPr algn="ctr"/>
            <a:r>
              <a:rPr lang="en-US" b="1" dirty="0">
                <a:solidFill>
                  <a:srgbClr val="C00000"/>
                </a:solidFill>
              </a:rPr>
              <a:t>Heb 5.2b</a:t>
            </a:r>
            <a:br>
              <a:rPr lang="en-US" dirty="0"/>
            </a:br>
            <a:r>
              <a:rPr lang="en-US" dirty="0"/>
              <a:t>Ignorance?</a:t>
            </a:r>
            <a:br>
              <a:rPr lang="en-US" dirty="0"/>
            </a:br>
            <a:endParaRPr lang="en-US" dirty="0"/>
          </a:p>
        </p:txBody>
      </p:sp>
      <p:cxnSp>
        <p:nvCxnSpPr>
          <p:cNvPr id="29" name="Straight Connector 28">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 name="Content Placeholder 6">
            <a:extLst>
              <a:ext uri="{FF2B5EF4-FFF2-40B4-BE49-F238E27FC236}">
                <a16:creationId xmlns:a16="http://schemas.microsoft.com/office/drawing/2014/main" id="{A15F654B-E8CF-3C4E-7987-1FBEC175561E}"/>
              </a:ext>
            </a:extLst>
          </p:cNvPr>
          <p:cNvGraphicFramePr>
            <a:graphicFrameLocks noGrp="1"/>
          </p:cNvGraphicFramePr>
          <p:nvPr>
            <p:ph idx="4294967295"/>
            <p:extLst>
              <p:ext uri="{D42A27DB-BD31-4B8C-83A1-F6EECF244321}">
                <p14:modId xmlns:p14="http://schemas.microsoft.com/office/powerpoint/2010/main" val="2160721995"/>
              </p:ext>
            </p:extLst>
          </p:nvPr>
        </p:nvGraphicFramePr>
        <p:xfrm>
          <a:off x="642259" y="298785"/>
          <a:ext cx="6431646" cy="5877049"/>
        </p:xfrm>
        <a:graphic>
          <a:graphicData uri="http://schemas.openxmlformats.org/drawingml/2006/table">
            <a:tbl>
              <a:tblPr firstRow="1" bandRow="1">
                <a:tableStyleId>{5DA37D80-6434-44D0-A028-1B22A696006F}</a:tableStyleId>
              </a:tblPr>
              <a:tblGrid>
                <a:gridCol w="3503714">
                  <a:extLst>
                    <a:ext uri="{9D8B030D-6E8A-4147-A177-3AD203B41FA5}">
                      <a16:colId xmlns:a16="http://schemas.microsoft.com/office/drawing/2014/main" val="3514224343"/>
                    </a:ext>
                  </a:extLst>
                </a:gridCol>
                <a:gridCol w="2927932">
                  <a:extLst>
                    <a:ext uri="{9D8B030D-6E8A-4147-A177-3AD203B41FA5}">
                      <a16:colId xmlns:a16="http://schemas.microsoft.com/office/drawing/2014/main" val="3818962212"/>
                    </a:ext>
                  </a:extLst>
                </a:gridCol>
              </a:tblGrid>
              <a:tr h="721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a:t>Messiah’s compassion</a:t>
                      </a:r>
                    </a:p>
                  </a:txBody>
                  <a:tcPr marL="97235" marR="97235" marT="48618" marB="486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dirty="0"/>
                        <a:t>Hebrews 5.2</a:t>
                      </a:r>
                    </a:p>
                    <a:p>
                      <a:pPr>
                        <a:buFontTx/>
                        <a:buNone/>
                      </a:pPr>
                      <a:endParaRPr lang="en-US" sz="2500" b="0" dirty="0"/>
                    </a:p>
                  </a:txBody>
                  <a:tcPr marL="97235" marR="97235" marT="48618" marB="48618"/>
                </a:tc>
                <a:extLst>
                  <a:ext uri="{0D108BD9-81ED-4DB2-BD59-A6C34878D82A}">
                    <a16:rowId xmlns:a16="http://schemas.microsoft.com/office/drawing/2014/main" val="792372517"/>
                  </a:ext>
                </a:extLst>
              </a:tr>
              <a:tr h="721633">
                <a:tc>
                  <a:txBody>
                    <a:bodyPr/>
                    <a:lstStyle/>
                    <a:p>
                      <a:pPr>
                        <a:lnSpc>
                          <a:spcPct val="100000"/>
                        </a:lnSpc>
                        <a:spcBef>
                          <a:spcPts val="0"/>
                        </a:spcBef>
                        <a:spcAft>
                          <a:spcPts val="0"/>
                        </a:spcAft>
                        <a:buClr>
                          <a:srgbClr val="C00000"/>
                        </a:buClr>
                        <a:buFontTx/>
                        <a:buNone/>
                      </a:pPr>
                      <a:r>
                        <a:rPr lang="en-US" sz="2500" b="0" dirty="0"/>
                        <a:t>Our Standing</a:t>
                      </a:r>
                    </a:p>
                  </a:txBody>
                  <a:tcPr marL="97235" marR="97235" marT="48618" marB="486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dirty="0"/>
                        <a:t>Romans 6.3-23</a:t>
                      </a:r>
                    </a:p>
                    <a:p>
                      <a:pPr>
                        <a:buFontTx/>
                        <a:buNone/>
                      </a:pPr>
                      <a:endParaRPr lang="en-US" sz="2500" b="0" dirty="0"/>
                    </a:p>
                  </a:txBody>
                  <a:tcPr marL="97235" marR="97235" marT="48618" marB="48618"/>
                </a:tc>
                <a:extLst>
                  <a:ext uri="{0D108BD9-81ED-4DB2-BD59-A6C34878D82A}">
                    <a16:rowId xmlns:a16="http://schemas.microsoft.com/office/drawing/2014/main" val="2622732362"/>
                  </a:ext>
                </a:extLst>
              </a:tr>
              <a:tr h="721633">
                <a:tc>
                  <a:txBody>
                    <a:bodyPr/>
                    <a:lstStyle/>
                    <a:p>
                      <a:pPr>
                        <a:buFontTx/>
                        <a:buNone/>
                      </a:pPr>
                      <a:r>
                        <a:rPr lang="en-US" sz="2500" b="0"/>
                        <a:t>The Lord’s coming </a:t>
                      </a:r>
                    </a:p>
                  </a:txBody>
                  <a:tcPr marL="97235" marR="97235" marT="48618" marB="486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dirty="0"/>
                        <a:t>1Thess. 4.13-17</a:t>
                      </a:r>
                    </a:p>
                    <a:p>
                      <a:pPr>
                        <a:buFontTx/>
                        <a:buNone/>
                      </a:pPr>
                      <a:endParaRPr lang="en-US" sz="2500" b="0" dirty="0"/>
                    </a:p>
                  </a:txBody>
                  <a:tcPr marL="97235" marR="97235" marT="48618" marB="48618"/>
                </a:tc>
                <a:extLst>
                  <a:ext uri="{0D108BD9-81ED-4DB2-BD59-A6C34878D82A}">
                    <a16:rowId xmlns:a16="http://schemas.microsoft.com/office/drawing/2014/main" val="2103722301"/>
                  </a:ext>
                </a:extLst>
              </a:tr>
              <a:tr h="721633">
                <a:tc>
                  <a:txBody>
                    <a:bodyPr/>
                    <a:lstStyle/>
                    <a:p>
                      <a:pPr>
                        <a:buFontTx/>
                        <a:buNone/>
                      </a:pPr>
                      <a:r>
                        <a:rPr lang="en-US" sz="2500" b="0"/>
                        <a:t>Spiritual gifts </a:t>
                      </a:r>
                    </a:p>
                  </a:txBody>
                  <a:tcPr marL="97235" marR="97235" marT="48618" marB="486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dirty="0"/>
                        <a:t>1Corinthians 12</a:t>
                      </a:r>
                    </a:p>
                  </a:txBody>
                  <a:tcPr marL="97235" marR="97235" marT="48618" marB="48618"/>
                </a:tc>
                <a:extLst>
                  <a:ext uri="{0D108BD9-81ED-4DB2-BD59-A6C34878D82A}">
                    <a16:rowId xmlns:a16="http://schemas.microsoft.com/office/drawing/2014/main" val="2921810773"/>
                  </a:ext>
                </a:extLst>
              </a:tr>
              <a:tr h="721633">
                <a:tc>
                  <a:txBody>
                    <a:bodyPr/>
                    <a:lstStyle/>
                    <a:p>
                      <a:pPr>
                        <a:buFontTx/>
                        <a:buNone/>
                      </a:pPr>
                      <a:r>
                        <a:rPr lang="en-US" sz="2500" b="0"/>
                        <a:t>Original covenant</a:t>
                      </a:r>
                    </a:p>
                  </a:txBody>
                  <a:tcPr marL="97235" marR="97235" marT="48618" marB="486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dirty="0"/>
                        <a:t>1Corinthians 10.1</a:t>
                      </a:r>
                    </a:p>
                    <a:p>
                      <a:pPr>
                        <a:buFontTx/>
                        <a:buNone/>
                      </a:pPr>
                      <a:endParaRPr lang="en-US" sz="2500" b="0" dirty="0"/>
                    </a:p>
                  </a:txBody>
                  <a:tcPr marL="97235" marR="97235" marT="48618" marB="48618"/>
                </a:tc>
                <a:extLst>
                  <a:ext uri="{0D108BD9-81ED-4DB2-BD59-A6C34878D82A}">
                    <a16:rowId xmlns:a16="http://schemas.microsoft.com/office/drawing/2014/main" val="2751531964"/>
                  </a:ext>
                </a:extLst>
              </a:tr>
              <a:tr h="721633">
                <a:tc>
                  <a:txBody>
                    <a:bodyPr/>
                    <a:lstStyle/>
                    <a:p>
                      <a:pPr>
                        <a:buFontTx/>
                        <a:buNone/>
                      </a:pPr>
                      <a:r>
                        <a:rPr lang="en-US" sz="2500" b="0"/>
                        <a:t>Purpose of Israel </a:t>
                      </a:r>
                    </a:p>
                  </a:txBody>
                  <a:tcPr marL="97235" marR="97235" marT="48618" marB="486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dirty="0"/>
                        <a:t>Romans 11.25-26</a:t>
                      </a:r>
                    </a:p>
                    <a:p>
                      <a:pPr>
                        <a:buFontTx/>
                        <a:buNone/>
                      </a:pPr>
                      <a:endParaRPr lang="en-US" sz="2500" b="0" dirty="0"/>
                    </a:p>
                  </a:txBody>
                  <a:tcPr marL="97235" marR="97235" marT="48618" marB="48618"/>
                </a:tc>
                <a:extLst>
                  <a:ext uri="{0D108BD9-81ED-4DB2-BD59-A6C34878D82A}">
                    <a16:rowId xmlns:a16="http://schemas.microsoft.com/office/drawing/2014/main" val="762565156"/>
                  </a:ext>
                </a:extLst>
              </a:tr>
              <a:tr h="721633">
                <a:tc>
                  <a:txBody>
                    <a:bodyPr/>
                    <a:lstStyle/>
                    <a:p>
                      <a:pPr>
                        <a:buFontTx/>
                        <a:buNone/>
                      </a:pPr>
                      <a:r>
                        <a:rPr lang="en-US" sz="2500" b="0"/>
                        <a:t>Satan’s devices </a:t>
                      </a:r>
                    </a:p>
                  </a:txBody>
                  <a:tcPr marL="97235" marR="97235" marT="48618" marB="486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dirty="0"/>
                        <a:t>2 Corinthians 2.11</a:t>
                      </a:r>
                    </a:p>
                    <a:p>
                      <a:pPr>
                        <a:buFontTx/>
                        <a:buNone/>
                      </a:pPr>
                      <a:endParaRPr lang="en-US" sz="2500" b="0" dirty="0"/>
                    </a:p>
                  </a:txBody>
                  <a:tcPr marL="97235" marR="97235" marT="48618" marB="48618"/>
                </a:tc>
                <a:extLst>
                  <a:ext uri="{0D108BD9-81ED-4DB2-BD59-A6C34878D82A}">
                    <a16:rowId xmlns:a16="http://schemas.microsoft.com/office/drawing/2014/main" val="3949904298"/>
                  </a:ext>
                </a:extLst>
              </a:tr>
            </a:tbl>
          </a:graphicData>
        </a:graphic>
      </p:graphicFrame>
    </p:spTree>
    <p:extLst>
      <p:ext uri="{BB962C8B-B14F-4D97-AF65-F5344CB8AC3E}">
        <p14:creationId xmlns:p14="http://schemas.microsoft.com/office/powerpoint/2010/main" val="299719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6BE4-BC17-34B5-8425-704A22475C66}"/>
              </a:ext>
            </a:extLst>
          </p:cNvPr>
          <p:cNvSpPr>
            <a:spLocks noGrp="1"/>
          </p:cNvSpPr>
          <p:nvPr>
            <p:ph type="title"/>
          </p:nvPr>
        </p:nvSpPr>
        <p:spPr/>
        <p:txBody>
          <a:bodyPr/>
          <a:lstStyle/>
          <a:p>
            <a:r>
              <a:rPr lang="en-US" b="1" dirty="0">
                <a:solidFill>
                  <a:srgbClr val="C00000"/>
                </a:solidFill>
              </a:rPr>
              <a:t>Vs. 11-13 </a:t>
            </a:r>
            <a:r>
              <a:rPr lang="en-US" i="1" dirty="0"/>
              <a:t>“…applying the Word about …”</a:t>
            </a:r>
          </a:p>
        </p:txBody>
      </p:sp>
      <p:sp>
        <p:nvSpPr>
          <p:cNvPr id="3" name="Content Placeholder 2">
            <a:extLst>
              <a:ext uri="{FF2B5EF4-FFF2-40B4-BE49-F238E27FC236}">
                <a16:creationId xmlns:a16="http://schemas.microsoft.com/office/drawing/2014/main" id="{C9AD386F-B876-C617-BBC2-7D3AED3F69E1}"/>
              </a:ext>
            </a:extLst>
          </p:cNvPr>
          <p:cNvSpPr>
            <a:spLocks noGrp="1"/>
          </p:cNvSpPr>
          <p:nvPr>
            <p:ph sz="half" idx="1"/>
          </p:nvPr>
        </p:nvSpPr>
        <p:spPr>
          <a:xfrm>
            <a:off x="628073" y="1845733"/>
            <a:ext cx="5061527" cy="4167139"/>
          </a:xfrm>
        </p:spPr>
        <p:txBody>
          <a:bodyPr>
            <a:noAutofit/>
          </a:bodyPr>
          <a:lstStyle/>
          <a:p>
            <a:r>
              <a:rPr lang="en-US" sz="2400" dirty="0"/>
              <a:t>Milk of the Word are the fundaments- basic gospel revelation of Y’shua Messiah </a:t>
            </a:r>
            <a:r>
              <a:rPr lang="en-US" sz="2400" i="1" dirty="0"/>
              <a:t>(death, burial &amp; resurrection) </a:t>
            </a:r>
            <a:r>
              <a:rPr lang="en-US" sz="2400" dirty="0"/>
              <a:t>that brings one to salvation.</a:t>
            </a:r>
          </a:p>
          <a:p>
            <a:r>
              <a:rPr lang="en-US" sz="2400" b="1" dirty="0"/>
              <a:t>STRONG MEAT</a:t>
            </a:r>
            <a:r>
              <a:rPr lang="en-US" sz="2400" dirty="0"/>
              <a:t>: The word that challenges us.  Requires change in lifestyle and repentance.</a:t>
            </a:r>
          </a:p>
          <a:p>
            <a:pPr lvl="1">
              <a:buClr>
                <a:srgbClr val="C00000"/>
              </a:buClr>
              <a:buFont typeface="Wingdings" panose="05000000000000000000" pitchFamily="2" charset="2"/>
              <a:buChar char="§"/>
            </a:pPr>
            <a:r>
              <a:rPr lang="en-US" sz="2300" b="1" dirty="0">
                <a:solidFill>
                  <a:srgbClr val="C00000"/>
                </a:solidFill>
              </a:rPr>
              <a:t>V.14 </a:t>
            </a:r>
            <a:r>
              <a:rPr lang="en-US" sz="2300" dirty="0"/>
              <a:t>A mature believer should not have to struggle with their senses.  Our senses should cooperate with holiness &amp; righteousness.</a:t>
            </a:r>
          </a:p>
        </p:txBody>
      </p:sp>
      <p:sp>
        <p:nvSpPr>
          <p:cNvPr id="4" name="Content Placeholder 3">
            <a:extLst>
              <a:ext uri="{FF2B5EF4-FFF2-40B4-BE49-F238E27FC236}">
                <a16:creationId xmlns:a16="http://schemas.microsoft.com/office/drawing/2014/main" id="{429A6DDA-C68F-BE35-DBB7-414086355428}"/>
              </a:ext>
            </a:extLst>
          </p:cNvPr>
          <p:cNvSpPr>
            <a:spLocks noGrp="1"/>
          </p:cNvSpPr>
          <p:nvPr>
            <p:ph sz="half" idx="2"/>
          </p:nvPr>
        </p:nvSpPr>
        <p:spPr>
          <a:xfrm>
            <a:off x="5911273" y="1845735"/>
            <a:ext cx="5781963" cy="4023360"/>
          </a:xfrm>
        </p:spPr>
        <p:txBody>
          <a:bodyPr>
            <a:normAutofit lnSpcReduction="10000"/>
          </a:bodyPr>
          <a:lstStyle/>
          <a:p>
            <a:r>
              <a:rPr lang="en-US" sz="2400" dirty="0"/>
              <a:t>Our senses need to be trained to discern good and evil, to be fully functional mature believer.</a:t>
            </a:r>
          </a:p>
          <a:p>
            <a:pPr lvl="1">
              <a:lnSpc>
                <a:spcPct val="100000"/>
              </a:lnSpc>
              <a:spcBef>
                <a:spcPts val="0"/>
              </a:spcBef>
              <a:spcAft>
                <a:spcPts val="0"/>
              </a:spcAft>
              <a:buClr>
                <a:srgbClr val="C00000"/>
              </a:buClr>
              <a:buFont typeface="Wingdings" panose="05000000000000000000" pitchFamily="2" charset="2"/>
              <a:buChar char="§"/>
            </a:pPr>
            <a:r>
              <a:rPr lang="en-US" sz="2400" dirty="0"/>
              <a:t>Engage in consistent spiritual discipline</a:t>
            </a:r>
          </a:p>
          <a:p>
            <a:pPr lvl="1">
              <a:lnSpc>
                <a:spcPct val="100000"/>
              </a:lnSpc>
              <a:spcBef>
                <a:spcPts val="0"/>
              </a:spcBef>
              <a:spcAft>
                <a:spcPts val="0"/>
              </a:spcAft>
              <a:buClr>
                <a:srgbClr val="C00000"/>
              </a:buClr>
              <a:buFont typeface="Wingdings" panose="05000000000000000000" pitchFamily="2" charset="2"/>
              <a:buChar char="§"/>
            </a:pPr>
            <a:r>
              <a:rPr lang="en-US" sz="2400" dirty="0"/>
              <a:t>Eat strong meat of the Lord </a:t>
            </a:r>
            <a:r>
              <a:rPr lang="en-US" sz="2400" i="1" dirty="0"/>
              <a:t>(protein) </a:t>
            </a:r>
            <a:r>
              <a:rPr lang="en-US" sz="2400" dirty="0"/>
              <a:t>we will not have </a:t>
            </a:r>
            <a:r>
              <a:rPr lang="en-US" sz="2400" b="1" dirty="0"/>
              <a:t>brain fog </a:t>
            </a:r>
            <a:r>
              <a:rPr lang="en-US" sz="2400" b="1" dirty="0">
                <a:solidFill>
                  <a:srgbClr val="C00000"/>
                </a:solidFill>
              </a:rPr>
              <a:t>(2Tim 3.2; 4.3), </a:t>
            </a:r>
            <a:r>
              <a:rPr lang="en-US" sz="2400" b="1" dirty="0"/>
              <a:t>low energy </a:t>
            </a:r>
            <a:r>
              <a:rPr lang="en-US" sz="2400" dirty="0"/>
              <a:t>(zealous for things of God)</a:t>
            </a:r>
          </a:p>
          <a:p>
            <a:pPr lvl="1">
              <a:lnSpc>
                <a:spcPct val="100000"/>
              </a:lnSpc>
              <a:spcBef>
                <a:spcPts val="0"/>
              </a:spcBef>
              <a:spcAft>
                <a:spcPts val="0"/>
              </a:spcAft>
              <a:buClr>
                <a:srgbClr val="C00000"/>
              </a:buClr>
              <a:buFont typeface="Wingdings" panose="05000000000000000000" pitchFamily="2" charset="2"/>
              <a:buChar char="§"/>
            </a:pPr>
            <a:r>
              <a:rPr lang="en-US" sz="2400" dirty="0"/>
              <a:t>Accept training &amp; discipline </a:t>
            </a:r>
            <a:r>
              <a:rPr lang="en-US" sz="2400" b="1" dirty="0">
                <a:solidFill>
                  <a:srgbClr val="C00000"/>
                </a:solidFill>
              </a:rPr>
              <a:t>Eph 4.12-14</a:t>
            </a:r>
          </a:p>
          <a:p>
            <a:pPr lvl="1">
              <a:lnSpc>
                <a:spcPct val="100000"/>
              </a:lnSpc>
              <a:spcBef>
                <a:spcPts val="0"/>
              </a:spcBef>
              <a:spcAft>
                <a:spcPts val="0"/>
              </a:spcAft>
              <a:buClr>
                <a:srgbClr val="C00000"/>
              </a:buClr>
              <a:buFont typeface="Wingdings" panose="05000000000000000000" pitchFamily="2" charset="2"/>
              <a:buChar char="§"/>
            </a:pPr>
            <a:r>
              <a:rPr lang="en-US" sz="2400" dirty="0"/>
              <a:t>Practice by turning away from evil </a:t>
            </a:r>
          </a:p>
          <a:p>
            <a:pPr lvl="1">
              <a:lnSpc>
                <a:spcPct val="100000"/>
              </a:lnSpc>
              <a:spcBef>
                <a:spcPts val="0"/>
              </a:spcBef>
              <a:spcAft>
                <a:spcPts val="0"/>
              </a:spcAft>
              <a:buClr>
                <a:srgbClr val="C00000"/>
              </a:buClr>
              <a:buFont typeface="Wingdings" panose="05000000000000000000" pitchFamily="2" charset="2"/>
              <a:buChar char="§"/>
            </a:pPr>
            <a:r>
              <a:rPr lang="en-US" sz="2400" dirty="0"/>
              <a:t>Worship &amp; praising Yah through prayer, meditation, reading &amp; studying His Word.</a:t>
            </a:r>
          </a:p>
        </p:txBody>
      </p:sp>
    </p:spTree>
    <p:extLst>
      <p:ext uri="{BB962C8B-B14F-4D97-AF65-F5344CB8AC3E}">
        <p14:creationId xmlns:p14="http://schemas.microsoft.com/office/powerpoint/2010/main" val="54177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trees with text overlay&#10;&#10;AI-generated content may be incorrect.">
            <a:extLst>
              <a:ext uri="{FF2B5EF4-FFF2-40B4-BE49-F238E27FC236}">
                <a16:creationId xmlns:a16="http://schemas.microsoft.com/office/drawing/2014/main" id="{1C4B9D34-549D-E984-E740-F0CD44546D6D}"/>
              </a:ext>
            </a:extLst>
          </p:cNvPr>
          <p:cNvPicPr>
            <a:picLocks noChangeAspect="1"/>
          </p:cNvPicPr>
          <p:nvPr/>
        </p:nvPicPr>
        <p:blipFill>
          <a:blip r:embed="rId2"/>
          <a:srcRect r="7036" b="1"/>
          <a:stretch>
            <a:fillRect/>
          </a:stretch>
        </p:blipFill>
        <p:spPr>
          <a:xfrm>
            <a:off x="633999" y="640081"/>
            <a:ext cx="6909801" cy="5314406"/>
          </a:xfrm>
          <a:prstGeom prst="rect">
            <a:avLst/>
          </a:prstGeom>
        </p:spPr>
      </p:pic>
      <p:cxnSp>
        <p:nvCxnSpPr>
          <p:cNvPr id="32" name="Straight Connector 3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71A9D7-467A-3160-564E-3A686134F467}"/>
              </a:ext>
            </a:extLst>
          </p:cNvPr>
          <p:cNvSpPr>
            <a:spLocks noGrp="1"/>
          </p:cNvSpPr>
          <p:nvPr>
            <p:ph sz="half" idx="1"/>
            <p:extLst>
              <p:ext uri="{E7BDC344-281C-4309-B0C6-D0EE65EED2A8}">
                <p202:designPr xmlns:p202="http://schemas.microsoft.com/office/powerpoint/2020/02/main">
                  <p202:designTagLst>
                    <p202:designTag name="ARCH:1:CLS" val="BulletedText"/>
                  </p202:designTagLst>
                </p202:designPr>
              </p:ext>
            </p:extLst>
          </p:nvPr>
        </p:nvSpPr>
        <p:spPr>
          <a:xfrm>
            <a:off x="7859485" y="2198913"/>
            <a:ext cx="3690257" cy="3755565"/>
          </a:xfrm>
        </p:spPr>
        <p:txBody>
          <a:bodyPr vert="horz" lIns="0" tIns="45720" rIns="0" bIns="45720" rtlCol="0">
            <a:normAutofit/>
          </a:bodyPr>
          <a:lstStyle/>
          <a:p>
            <a:pPr>
              <a:buClr>
                <a:srgbClr val="C00000"/>
              </a:buClr>
              <a:buFont typeface="Wingdings" panose="05000000000000000000" pitchFamily="2" charset="2"/>
              <a:buChar char="§"/>
            </a:pPr>
            <a:r>
              <a:rPr lang="en-US" sz="2500" dirty="0"/>
              <a:t>The more we train our senses to do the right thing the more we discern good and evil without trying we will reject evil.</a:t>
            </a:r>
          </a:p>
          <a:p>
            <a:pPr>
              <a:buClr>
                <a:srgbClr val="C00000"/>
              </a:buClr>
              <a:buFont typeface="Wingdings" panose="05000000000000000000" pitchFamily="2" charset="2"/>
              <a:buChar char="§"/>
            </a:pPr>
            <a:r>
              <a:rPr lang="en-US" sz="2500" dirty="0"/>
              <a:t>Maturity is not with ageing but with genuine intent to rest if the Lord.</a:t>
            </a:r>
          </a:p>
          <a:p>
            <a:pPr marL="0" indent="0">
              <a:buFont typeface="Calibri" panose="020F0502020204030204" pitchFamily="34" charset="0"/>
              <a:buNone/>
            </a:pPr>
            <a:endParaRPr lang="en-US" dirty="0"/>
          </a:p>
        </p:txBody>
      </p:sp>
      <p:sp>
        <p:nvSpPr>
          <p:cNvPr id="34" name="Rectangle 33">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6589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7C32AD6-7B71-BFFA-4C3F-57C028EAC498}"/>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algn="ctr"/>
            <a:r>
              <a:rPr lang="en-US" sz="7200" i="1" dirty="0"/>
              <a:t>Speak Lord, we’re listening</a:t>
            </a:r>
          </a:p>
        </p:txBody>
      </p:sp>
      <p:sp>
        <p:nvSpPr>
          <p:cNvPr id="6" name="Text Placeholder 5">
            <a:extLst>
              <a:ext uri="{FF2B5EF4-FFF2-40B4-BE49-F238E27FC236}">
                <a16:creationId xmlns:a16="http://schemas.microsoft.com/office/drawing/2014/main" id="{F0B60003-57EA-6268-4492-74F025B7E348}"/>
              </a:ext>
            </a:extLst>
          </p:cNvPr>
          <p:cNvSpPr>
            <a:spLocks noGrp="1"/>
          </p:cNvSpPr>
          <p:nvPr>
            <p:ph type="body" idx="1"/>
          </p:nvPr>
        </p:nvSpPr>
        <p:spPr>
          <a:xfrm>
            <a:off x="633999" y="5727515"/>
            <a:ext cx="10925101" cy="515477"/>
          </a:xfrm>
        </p:spPr>
        <p:txBody>
          <a:bodyPr vert="horz" lIns="91440" tIns="45720" rIns="91440" bIns="45720" rtlCol="0">
            <a:noAutofit/>
          </a:bodyPr>
          <a:lstStyle/>
          <a:p>
            <a:pPr algn="ctr"/>
            <a:r>
              <a:rPr lang="en-US" sz="3600" b="1" dirty="0">
                <a:solidFill>
                  <a:srgbClr val="C00000"/>
                </a:solidFill>
              </a:rPr>
              <a:t>Renewing the Prophetic stream </a:t>
            </a:r>
          </a:p>
        </p:txBody>
      </p:sp>
      <p:pic>
        <p:nvPicPr>
          <p:cNvPr id="7" name="Picture 6" descr="A close-up of a person's eye and a book&#10;&#10;AI-generated content may be incorrect.">
            <a:extLst>
              <a:ext uri="{FF2B5EF4-FFF2-40B4-BE49-F238E27FC236}">
                <a16:creationId xmlns:a16="http://schemas.microsoft.com/office/drawing/2014/main" id="{8A11811C-2671-A156-A3AA-290D345DBB0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t="19226" r="-1" b="22102"/>
          <a:stretch>
            <a:fillRect/>
          </a:stretch>
        </p:blipFill>
        <p:spPr>
          <a:xfrm>
            <a:off x="635457" y="640080"/>
            <a:ext cx="10916463" cy="3602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0" name="Straight Connector 19">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2103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4BDC7-E13D-9BD1-014F-8905A1300F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AEC20B-D495-A04F-F9C7-488C5A541BED}"/>
              </a:ext>
            </a:extLst>
          </p:cNvPr>
          <p:cNvSpPr>
            <a:spLocks noGrp="1"/>
          </p:cNvSpPr>
          <p:nvPr>
            <p:ph type="title"/>
          </p:nvPr>
        </p:nvSpPr>
        <p:spPr>
          <a:xfrm>
            <a:off x="1097280" y="286603"/>
            <a:ext cx="4751727" cy="1450757"/>
          </a:xfrm>
        </p:spPr>
        <p:txBody>
          <a:bodyPr/>
          <a:lstStyle/>
          <a:p>
            <a:r>
              <a:rPr lang="en-US" dirty="0"/>
              <a:t>Communication</a:t>
            </a:r>
          </a:p>
        </p:txBody>
      </p:sp>
      <p:sp>
        <p:nvSpPr>
          <p:cNvPr id="5" name="Content Placeholder 4">
            <a:extLst>
              <a:ext uri="{FF2B5EF4-FFF2-40B4-BE49-F238E27FC236}">
                <a16:creationId xmlns:a16="http://schemas.microsoft.com/office/drawing/2014/main" id="{5A80077A-AA26-7FFC-DD2B-99BD3929B23B}"/>
              </a:ext>
            </a:extLst>
          </p:cNvPr>
          <p:cNvSpPr>
            <a:spLocks noGrp="1"/>
          </p:cNvSpPr>
          <p:nvPr>
            <p:ph sz="half" idx="1"/>
          </p:nvPr>
        </p:nvSpPr>
        <p:spPr>
          <a:xfrm>
            <a:off x="568961" y="1845735"/>
            <a:ext cx="4908204" cy="4023360"/>
          </a:xfrm>
        </p:spPr>
        <p:txBody>
          <a:bodyPr>
            <a:noAutofit/>
          </a:bodyPr>
          <a:lstStyle/>
          <a:p>
            <a:r>
              <a:rPr lang="en-US" sz="2300" dirty="0"/>
              <a:t>During the singing of the </a:t>
            </a:r>
            <a:r>
              <a:rPr lang="en-US" sz="2300" b="1" dirty="0"/>
              <a:t>Lord’s Name</a:t>
            </a:r>
            <a:r>
              <a:rPr lang="en-US" sz="2300" dirty="0"/>
              <a:t>, I saw something like spirits with the leading spirit holding something like an incense carrier.  Then, a larger more prominently dark spirit attempted to take the roof off the Sanctuary </a:t>
            </a:r>
            <a:r>
              <a:rPr lang="en-US" sz="2300" i="1" dirty="0">
                <a:solidFill>
                  <a:srgbClr val="C00000"/>
                </a:solidFill>
              </a:rPr>
              <a:t>(</a:t>
            </a:r>
            <a:r>
              <a:rPr lang="en-US" sz="2300" b="1" i="1" dirty="0">
                <a:solidFill>
                  <a:srgbClr val="C00000"/>
                </a:solidFill>
              </a:rPr>
              <a:t>Ruach said, “Holy, healthy place where the sick are restored and disobedient flee</a:t>
            </a:r>
            <a:r>
              <a:rPr lang="en-US" sz="2300" i="1" dirty="0">
                <a:solidFill>
                  <a:srgbClr val="C00000"/>
                </a:solidFill>
              </a:rPr>
              <a:t>”).</a:t>
            </a:r>
            <a:r>
              <a:rPr lang="en-US" sz="2300" dirty="0"/>
              <a:t>  The evil spirit reacted to someone in the room who was saying, “</a:t>
            </a:r>
            <a:r>
              <a:rPr lang="en-US" sz="2300" b="1" dirty="0"/>
              <a:t>Hallelujah</a:t>
            </a:r>
            <a:r>
              <a:rPr lang="en-US" sz="2300" dirty="0"/>
              <a:t>” – the spirit looked annoyed. Suddenly, the evil spirit was removed </a:t>
            </a:r>
          </a:p>
        </p:txBody>
      </p:sp>
      <p:sp>
        <p:nvSpPr>
          <p:cNvPr id="6" name="Content Placeholder 5">
            <a:extLst>
              <a:ext uri="{FF2B5EF4-FFF2-40B4-BE49-F238E27FC236}">
                <a16:creationId xmlns:a16="http://schemas.microsoft.com/office/drawing/2014/main" id="{67306313-570C-7631-8132-D3691207532A}"/>
              </a:ext>
            </a:extLst>
          </p:cNvPr>
          <p:cNvSpPr>
            <a:spLocks noGrp="1"/>
          </p:cNvSpPr>
          <p:nvPr>
            <p:ph sz="half" idx="2"/>
          </p:nvPr>
        </p:nvSpPr>
        <p:spPr>
          <a:xfrm>
            <a:off x="5781963" y="1737360"/>
            <a:ext cx="5961148" cy="4131735"/>
          </a:xfrm>
        </p:spPr>
        <p:txBody>
          <a:bodyPr>
            <a:noAutofit/>
          </a:bodyPr>
          <a:lstStyle/>
          <a:p>
            <a:r>
              <a:rPr lang="en-US" sz="2300" dirty="0"/>
              <a:t>(I didn’t see how), a translucent dome was placed around the building and the roof and put back in place, and the lessor spirits that had the incense were torn apart and removed.  Then, angels came in the room doing something like dancing.  Some had or held a banner that was yellow then also red.</a:t>
            </a:r>
          </a:p>
          <a:p>
            <a:pPr lvl="1">
              <a:lnSpc>
                <a:spcPct val="100000"/>
              </a:lnSpc>
              <a:spcBef>
                <a:spcPts val="0"/>
              </a:spcBef>
              <a:spcAft>
                <a:spcPts val="0"/>
              </a:spcAft>
              <a:buClr>
                <a:srgbClr val="C00000"/>
              </a:buClr>
              <a:buFont typeface="Wingdings" panose="05000000000000000000" pitchFamily="2" charset="2"/>
              <a:buChar char="§"/>
            </a:pPr>
            <a:r>
              <a:rPr lang="en-US" sz="2200" dirty="0"/>
              <a:t>YELLOW: Yah’s truth and grace (</a:t>
            </a:r>
            <a:r>
              <a:rPr lang="en-US" sz="2200" i="1" dirty="0"/>
              <a:t>brimstone, fire</a:t>
            </a:r>
            <a:r>
              <a:rPr lang="en-US" sz="2200" dirty="0"/>
              <a:t>)</a:t>
            </a:r>
          </a:p>
          <a:p>
            <a:pPr lvl="1">
              <a:lnSpc>
                <a:spcPct val="100000"/>
              </a:lnSpc>
              <a:spcBef>
                <a:spcPts val="0"/>
              </a:spcBef>
              <a:spcAft>
                <a:spcPts val="0"/>
              </a:spcAft>
              <a:buClr>
                <a:srgbClr val="C00000"/>
              </a:buClr>
              <a:buFont typeface="Wingdings" panose="05000000000000000000" pitchFamily="2" charset="2"/>
              <a:buChar char="§"/>
            </a:pPr>
            <a:r>
              <a:rPr lang="en-US" sz="2200" dirty="0"/>
              <a:t>RED: Sin, atonement and blood of Messiah</a:t>
            </a:r>
          </a:p>
          <a:p>
            <a:pPr marL="201168" lvl="1" indent="0">
              <a:lnSpc>
                <a:spcPct val="100000"/>
              </a:lnSpc>
              <a:spcBef>
                <a:spcPts val="0"/>
              </a:spcBef>
              <a:spcAft>
                <a:spcPts val="0"/>
              </a:spcAft>
              <a:buClr>
                <a:srgbClr val="C00000"/>
              </a:buClr>
              <a:buNone/>
            </a:pPr>
            <a:r>
              <a:rPr lang="en-US" sz="2300" dirty="0"/>
              <a:t>Together, divine presence and holiness of believers</a:t>
            </a:r>
          </a:p>
        </p:txBody>
      </p:sp>
    </p:spTree>
    <p:extLst>
      <p:ext uri="{BB962C8B-B14F-4D97-AF65-F5344CB8AC3E}">
        <p14:creationId xmlns:p14="http://schemas.microsoft.com/office/powerpoint/2010/main" val="2909495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0E9A622-9996-4927-BBCD-AEE2687B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1DE3FC3-BAC1-4105-9620-4FB64EDCE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5902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7A4384-7C3C-0474-D885-C27428DE95A3}"/>
              </a:ext>
            </a:extLst>
          </p:cNvPr>
          <p:cNvSpPr>
            <a:spLocks noGrp="1"/>
          </p:cNvSpPr>
          <p:nvPr>
            <p:ph type="title"/>
          </p:nvPr>
        </p:nvSpPr>
        <p:spPr>
          <a:xfrm>
            <a:off x="492369" y="516835"/>
            <a:ext cx="3735502" cy="1547283"/>
          </a:xfrm>
        </p:spPr>
        <p:txBody>
          <a:bodyPr vert="horz" lIns="91440" tIns="45720" rIns="91440" bIns="45720" rtlCol="0" anchor="b">
            <a:normAutofit/>
          </a:bodyPr>
          <a:lstStyle/>
          <a:p>
            <a:r>
              <a:rPr lang="en-US" sz="4400" b="1" dirty="0">
                <a:solidFill>
                  <a:srgbClr val="FFFFFF"/>
                </a:solidFill>
              </a:rPr>
              <a:t>Communication</a:t>
            </a:r>
          </a:p>
        </p:txBody>
      </p:sp>
      <p:sp>
        <p:nvSpPr>
          <p:cNvPr id="3" name="Content Placeholder 2">
            <a:extLst>
              <a:ext uri="{FF2B5EF4-FFF2-40B4-BE49-F238E27FC236}">
                <a16:creationId xmlns:a16="http://schemas.microsoft.com/office/drawing/2014/main" id="{DD48DF39-3ECE-EF34-EFE8-2DDC32DC4240}"/>
              </a:ext>
            </a:extLst>
          </p:cNvPr>
          <p:cNvSpPr>
            <a:spLocks noGrp="1"/>
          </p:cNvSpPr>
          <p:nvPr>
            <p:ph sz="half" idx="1"/>
          </p:nvPr>
        </p:nvSpPr>
        <p:spPr>
          <a:xfrm>
            <a:off x="492371" y="2412124"/>
            <a:ext cx="3735500" cy="3988190"/>
          </a:xfrm>
        </p:spPr>
        <p:txBody>
          <a:bodyPr vert="horz" lIns="0" tIns="45720" rIns="0" bIns="45720" rtlCol="0">
            <a:normAutofit/>
          </a:bodyPr>
          <a:lstStyle/>
          <a:p>
            <a:r>
              <a:rPr lang="en-US" sz="2900" dirty="0">
                <a:solidFill>
                  <a:srgbClr val="FFFFFF"/>
                </a:solidFill>
              </a:rPr>
              <a:t>Before the song ‘</a:t>
            </a:r>
            <a:r>
              <a:rPr lang="en-US" sz="2900" b="1" dirty="0">
                <a:solidFill>
                  <a:srgbClr val="FFFFFF"/>
                </a:solidFill>
              </a:rPr>
              <a:t>He Is My Defense’</a:t>
            </a:r>
            <a:r>
              <a:rPr lang="en-US" sz="2900" dirty="0">
                <a:solidFill>
                  <a:srgbClr val="FFFFFF"/>
                </a:solidFill>
              </a:rPr>
              <a:t> started, Yahweh sat on something like His Throne where the cabinet is.  </a:t>
            </a:r>
            <a:r>
              <a:rPr lang="en-US" sz="2900" b="1" dirty="0">
                <a:solidFill>
                  <a:srgbClr val="FFFFFF"/>
                </a:solidFill>
              </a:rPr>
              <a:t>He said, </a:t>
            </a:r>
            <a:r>
              <a:rPr lang="en-US" sz="2900" b="1" i="1" dirty="0">
                <a:solidFill>
                  <a:srgbClr val="FFFFFF"/>
                </a:solidFill>
              </a:rPr>
              <a:t>“Lay before Me” in a soft voice as an invitation.</a:t>
            </a:r>
          </a:p>
        </p:txBody>
      </p:sp>
      <p:sp>
        <p:nvSpPr>
          <p:cNvPr id="38" name="Rectangle 37">
            <a:extLst>
              <a:ext uri="{FF2B5EF4-FFF2-40B4-BE49-F238E27FC236}">
                <a16:creationId xmlns:a16="http://schemas.microsoft.com/office/drawing/2014/main" id="{CEF02B21-6D04-4A6A-B03E-CF7642D59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67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A close-up of a person's hands&#10;&#10;AI-generated content may be incorrect.">
            <a:extLst>
              <a:ext uri="{FF2B5EF4-FFF2-40B4-BE49-F238E27FC236}">
                <a16:creationId xmlns:a16="http://schemas.microsoft.com/office/drawing/2014/main" id="{C99D6E8F-60E9-3C77-C8B4-00CD520D7A4B}"/>
              </a:ext>
            </a:extLst>
          </p:cNvPr>
          <p:cNvPicPr>
            <a:picLocks noGrp="1" noChangeAspect="1"/>
          </p:cNvPicPr>
          <p:nvPr>
            <p:ph sz="half" idx="2"/>
          </p:nvPr>
        </p:nvPicPr>
        <p:blipFill>
          <a:blip r:embed="rId2"/>
          <a:srcRect l="16209" r="16864" b="-1"/>
          <a:stretch>
            <a:fillRect/>
          </a:stretch>
        </p:blipFill>
        <p:spPr>
          <a:xfrm>
            <a:off x="4812161" y="-2655"/>
            <a:ext cx="3606643" cy="3358597"/>
          </a:xfrm>
          <a:prstGeom prst="rect">
            <a:avLst/>
          </a:prstGeom>
        </p:spPr>
      </p:pic>
      <p:sp>
        <p:nvSpPr>
          <p:cNvPr id="40" name="Rectangle 39">
            <a:extLst>
              <a:ext uri="{FF2B5EF4-FFF2-40B4-BE49-F238E27FC236}">
                <a16:creationId xmlns:a16="http://schemas.microsoft.com/office/drawing/2014/main" id="{97E39010-823C-439A-B438-FEEDF5490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6279" y="0"/>
            <a:ext cx="3610035"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kneeling on his knees&#10;&#10;AI-generated content may be incorrect.">
            <a:extLst>
              <a:ext uri="{FF2B5EF4-FFF2-40B4-BE49-F238E27FC236}">
                <a16:creationId xmlns:a16="http://schemas.microsoft.com/office/drawing/2014/main" id="{73715BD7-283F-3F8F-5975-DED023949D62}"/>
              </a:ext>
            </a:extLst>
          </p:cNvPr>
          <p:cNvPicPr>
            <a:picLocks noChangeAspect="1"/>
          </p:cNvPicPr>
          <p:nvPr/>
        </p:nvPicPr>
        <p:blipFill>
          <a:blip r:embed="rId3"/>
          <a:srcRect l="19362" r="11723" b="-2"/>
          <a:stretch>
            <a:fillRect/>
          </a:stretch>
        </p:blipFill>
        <p:spPr>
          <a:xfrm>
            <a:off x="8576279" y="10"/>
            <a:ext cx="3610035" cy="3355932"/>
          </a:xfrm>
          <a:prstGeom prst="rect">
            <a:avLst/>
          </a:prstGeom>
        </p:spPr>
      </p:pic>
      <p:pic>
        <p:nvPicPr>
          <p:cNvPr id="7" name="Picture 6" descr="A person under a blanket&#10;&#10;AI-generated content may be incorrect.">
            <a:extLst>
              <a:ext uri="{FF2B5EF4-FFF2-40B4-BE49-F238E27FC236}">
                <a16:creationId xmlns:a16="http://schemas.microsoft.com/office/drawing/2014/main" id="{3DC23662-5F99-FE0D-414D-F91B6774BD9E}"/>
              </a:ext>
            </a:extLst>
          </p:cNvPr>
          <p:cNvPicPr>
            <a:picLocks noChangeAspect="1"/>
          </p:cNvPicPr>
          <p:nvPr/>
        </p:nvPicPr>
        <p:blipFill>
          <a:blip r:embed="rId4"/>
          <a:srcRect r="-2" b="9422"/>
          <a:stretch>
            <a:fillRect/>
          </a:stretch>
        </p:blipFill>
        <p:spPr>
          <a:xfrm>
            <a:off x="4812161" y="3504904"/>
            <a:ext cx="7374154" cy="3089094"/>
          </a:xfrm>
          <a:prstGeom prst="rect">
            <a:avLst/>
          </a:prstGeom>
        </p:spPr>
      </p:pic>
    </p:spTree>
    <p:extLst>
      <p:ext uri="{BB962C8B-B14F-4D97-AF65-F5344CB8AC3E}">
        <p14:creationId xmlns:p14="http://schemas.microsoft.com/office/powerpoint/2010/main" val="178201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778B7-7FD3-EC27-B9C7-9F619B37C5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38A9CC-E77F-4BFA-7C65-4A3D65776296}"/>
              </a:ext>
            </a:extLst>
          </p:cNvPr>
          <p:cNvSpPr>
            <a:spLocks noGrp="1"/>
          </p:cNvSpPr>
          <p:nvPr>
            <p:ph type="title"/>
          </p:nvPr>
        </p:nvSpPr>
        <p:spPr>
          <a:xfrm>
            <a:off x="1097280" y="286603"/>
            <a:ext cx="8251672" cy="1450757"/>
          </a:xfrm>
        </p:spPr>
        <p:txBody>
          <a:bodyPr/>
          <a:lstStyle/>
          <a:p>
            <a:r>
              <a:rPr lang="en-US" dirty="0"/>
              <a:t>Communication “lay before Me.”</a:t>
            </a:r>
          </a:p>
        </p:txBody>
      </p:sp>
      <p:sp>
        <p:nvSpPr>
          <p:cNvPr id="5" name="Content Placeholder 4">
            <a:extLst>
              <a:ext uri="{FF2B5EF4-FFF2-40B4-BE49-F238E27FC236}">
                <a16:creationId xmlns:a16="http://schemas.microsoft.com/office/drawing/2014/main" id="{08CE8679-8582-2265-9C12-E2012A066A54}"/>
              </a:ext>
            </a:extLst>
          </p:cNvPr>
          <p:cNvSpPr>
            <a:spLocks noGrp="1"/>
          </p:cNvSpPr>
          <p:nvPr>
            <p:ph sz="half" idx="1"/>
          </p:nvPr>
        </p:nvSpPr>
        <p:spPr>
          <a:xfrm>
            <a:off x="804041" y="1845734"/>
            <a:ext cx="5230998" cy="4023360"/>
          </a:xfrm>
        </p:spPr>
        <p:txBody>
          <a:bodyPr>
            <a:normAutofit/>
          </a:bodyPr>
          <a:lstStyle/>
          <a:p>
            <a:pPr>
              <a:buClr>
                <a:srgbClr val="660033"/>
              </a:buClr>
              <a:buFont typeface="Wingdings" panose="05000000000000000000" pitchFamily="2" charset="2"/>
              <a:buChar char="§"/>
            </a:pPr>
            <a:r>
              <a:rPr lang="en-US" sz="2400" dirty="0"/>
              <a:t>Resting before the Lord – although my eyes were closed, I saw the shadow of Yeshua’s foot approach and walk by on my left. </a:t>
            </a:r>
          </a:p>
          <a:p>
            <a:pPr>
              <a:buClr>
                <a:srgbClr val="660033"/>
              </a:buClr>
              <a:buFont typeface="Wingdings" panose="05000000000000000000" pitchFamily="2" charset="2"/>
              <a:buChar char="§"/>
            </a:pPr>
            <a:r>
              <a:rPr lang="en-US" sz="2400" dirty="0"/>
              <a:t>While we were resting before the Lord, and we started singing together (</a:t>
            </a:r>
            <a:r>
              <a:rPr lang="en-US" sz="2400" b="1" dirty="0"/>
              <a:t>Spirit of Truth</a:t>
            </a:r>
            <a:r>
              <a:rPr lang="en-US" sz="2400" dirty="0"/>
              <a:t>), I saw a laser like cord moving through the Sanctuary between us all.  It looked like a cord on fire moving like a beam of light leaving its fire behind as it moved through the room between us all. </a:t>
            </a:r>
          </a:p>
        </p:txBody>
      </p:sp>
      <p:sp>
        <p:nvSpPr>
          <p:cNvPr id="6" name="Content Placeholder 5">
            <a:extLst>
              <a:ext uri="{FF2B5EF4-FFF2-40B4-BE49-F238E27FC236}">
                <a16:creationId xmlns:a16="http://schemas.microsoft.com/office/drawing/2014/main" id="{07A81AF3-65C3-EBBB-301E-732872D6516C}"/>
              </a:ext>
            </a:extLst>
          </p:cNvPr>
          <p:cNvSpPr>
            <a:spLocks noGrp="1"/>
          </p:cNvSpPr>
          <p:nvPr>
            <p:ph sz="half" idx="2"/>
          </p:nvPr>
        </p:nvSpPr>
        <p:spPr>
          <a:xfrm>
            <a:off x="6217919" y="1986455"/>
            <a:ext cx="5230997" cy="3882639"/>
          </a:xfrm>
        </p:spPr>
        <p:txBody>
          <a:bodyPr>
            <a:normAutofit/>
          </a:bodyPr>
          <a:lstStyle/>
          <a:p>
            <a:pPr>
              <a:buClr>
                <a:srgbClr val="660033"/>
              </a:buClr>
              <a:buFont typeface="Wingdings" panose="05000000000000000000" pitchFamily="2" charset="2"/>
              <a:buChar char="§"/>
            </a:pPr>
            <a:r>
              <a:rPr lang="en-US" sz="2400" dirty="0"/>
              <a:t>As we laid before Yah in the beginning of Service, I saw water coming up from the ground and it began to rain.</a:t>
            </a:r>
          </a:p>
          <a:p>
            <a:pPr>
              <a:buClr>
                <a:srgbClr val="660033"/>
              </a:buClr>
              <a:buFont typeface="Wingdings" panose="05000000000000000000" pitchFamily="2" charset="2"/>
              <a:buChar char="§"/>
            </a:pPr>
            <a:r>
              <a:rPr lang="en-US" sz="2400" dirty="0"/>
              <a:t>As we laid before The Lord, Yeshua came out of the Tent and laid next to Pastor and placed His Tallit over Himself and her.  Yeshua did this to a few others in the room, then a giant tallit came down and covered everyone in the room.</a:t>
            </a:r>
          </a:p>
          <a:p>
            <a:endParaRPr lang="en-US" sz="2400" dirty="0"/>
          </a:p>
        </p:txBody>
      </p:sp>
    </p:spTree>
    <p:extLst>
      <p:ext uri="{BB962C8B-B14F-4D97-AF65-F5344CB8AC3E}">
        <p14:creationId xmlns:p14="http://schemas.microsoft.com/office/powerpoint/2010/main" val="309344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57F22-C83F-24E9-D808-8236E7C3F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46D77F-ED26-111D-0D87-BBB0DD8FF781}"/>
              </a:ext>
            </a:extLst>
          </p:cNvPr>
          <p:cNvSpPr>
            <a:spLocks noGrp="1"/>
          </p:cNvSpPr>
          <p:nvPr>
            <p:ph type="title"/>
          </p:nvPr>
        </p:nvSpPr>
        <p:spPr>
          <a:xfrm>
            <a:off x="1097280" y="286603"/>
            <a:ext cx="8251672" cy="1450757"/>
          </a:xfrm>
        </p:spPr>
        <p:txBody>
          <a:bodyPr/>
          <a:lstStyle/>
          <a:p>
            <a:r>
              <a:rPr lang="en-US" dirty="0"/>
              <a:t>Communication “lay before Me.”</a:t>
            </a:r>
          </a:p>
        </p:txBody>
      </p:sp>
      <p:sp>
        <p:nvSpPr>
          <p:cNvPr id="5" name="Content Placeholder 4">
            <a:extLst>
              <a:ext uri="{FF2B5EF4-FFF2-40B4-BE49-F238E27FC236}">
                <a16:creationId xmlns:a16="http://schemas.microsoft.com/office/drawing/2014/main" id="{4234E18C-8334-E6E6-9DC8-C74F84EC37B1}"/>
              </a:ext>
            </a:extLst>
          </p:cNvPr>
          <p:cNvSpPr>
            <a:spLocks noGrp="1"/>
          </p:cNvSpPr>
          <p:nvPr>
            <p:ph sz="half" idx="1"/>
          </p:nvPr>
        </p:nvSpPr>
        <p:spPr>
          <a:xfrm>
            <a:off x="804041" y="1845734"/>
            <a:ext cx="5230998" cy="4023360"/>
          </a:xfrm>
        </p:spPr>
        <p:txBody>
          <a:bodyPr>
            <a:normAutofit/>
          </a:bodyPr>
          <a:lstStyle/>
          <a:p>
            <a:pPr lvl="1">
              <a:buClr>
                <a:srgbClr val="660033"/>
              </a:buClr>
              <a:buFont typeface="Wingdings" panose="05000000000000000000" pitchFamily="2" charset="2"/>
              <a:buChar char="§"/>
            </a:pPr>
            <a:r>
              <a:rPr lang="en-US" sz="2500" dirty="0"/>
              <a:t>When we lower ourselves, we are saying I’m removing my ego and submitting to Yahweh.</a:t>
            </a:r>
          </a:p>
          <a:p>
            <a:pPr lvl="1">
              <a:buClr>
                <a:srgbClr val="660033"/>
              </a:buClr>
              <a:buFont typeface="Wingdings" panose="05000000000000000000" pitchFamily="2" charset="2"/>
              <a:buChar char="§"/>
            </a:pPr>
            <a:r>
              <a:rPr lang="en-US" sz="2500" dirty="0"/>
              <a:t>This is a major obstacle in our spirit growth</a:t>
            </a:r>
          </a:p>
          <a:p>
            <a:pPr lvl="1">
              <a:buClr>
                <a:srgbClr val="660033"/>
              </a:buClr>
              <a:buFont typeface="Wingdings" panose="05000000000000000000" pitchFamily="2" charset="2"/>
              <a:buChar char="§"/>
            </a:pPr>
            <a:r>
              <a:rPr lang="en-US" sz="2500" dirty="0"/>
              <a:t>It’s a sign of selflessness, importance </a:t>
            </a:r>
          </a:p>
          <a:p>
            <a:pPr lvl="1">
              <a:buClr>
                <a:srgbClr val="660033"/>
              </a:buClr>
              <a:buFont typeface="Wingdings" panose="05000000000000000000" pitchFamily="2" charset="2"/>
              <a:buChar char="§"/>
            </a:pPr>
            <a:r>
              <a:rPr lang="en-US" sz="2500" dirty="0"/>
              <a:t>Practice of self denial</a:t>
            </a:r>
          </a:p>
          <a:p>
            <a:pPr lvl="1">
              <a:buClr>
                <a:srgbClr val="660033"/>
              </a:buClr>
              <a:buFont typeface="Wingdings" panose="05000000000000000000" pitchFamily="2" charset="2"/>
              <a:buChar char="§"/>
            </a:pPr>
            <a:r>
              <a:rPr lang="en-US" sz="2500" dirty="0"/>
              <a:t>This is NOT position of demons</a:t>
            </a:r>
          </a:p>
        </p:txBody>
      </p:sp>
      <p:sp>
        <p:nvSpPr>
          <p:cNvPr id="6" name="Content Placeholder 5">
            <a:extLst>
              <a:ext uri="{FF2B5EF4-FFF2-40B4-BE49-F238E27FC236}">
                <a16:creationId xmlns:a16="http://schemas.microsoft.com/office/drawing/2014/main" id="{78B05151-0CAA-0456-049C-BEB961F8E506}"/>
              </a:ext>
            </a:extLst>
          </p:cNvPr>
          <p:cNvSpPr>
            <a:spLocks noGrp="1"/>
          </p:cNvSpPr>
          <p:nvPr>
            <p:ph sz="half" idx="2"/>
          </p:nvPr>
        </p:nvSpPr>
        <p:spPr>
          <a:xfrm>
            <a:off x="6217919" y="1986455"/>
            <a:ext cx="5230997" cy="3882639"/>
          </a:xfrm>
        </p:spPr>
        <p:txBody>
          <a:bodyPr>
            <a:normAutofit/>
          </a:bodyPr>
          <a:lstStyle/>
          <a:p>
            <a:r>
              <a:rPr lang="en-US" sz="2400" b="1" dirty="0">
                <a:solidFill>
                  <a:srgbClr val="C00000"/>
                </a:solidFill>
              </a:rPr>
              <a:t>2Chronicles 20.15-19 </a:t>
            </a:r>
            <a:r>
              <a:rPr lang="en-US" sz="2400" dirty="0"/>
              <a:t>Tells of the Lord’s Great Victory. </a:t>
            </a:r>
            <a:r>
              <a:rPr lang="en-US" sz="2400" b="1" i="1" dirty="0"/>
              <a:t>“Do not fear” </a:t>
            </a:r>
            <a:r>
              <a:rPr lang="en-US" sz="2400" dirty="0"/>
              <a:t>We are forbidden to entertain even the least speck of fear.  </a:t>
            </a:r>
          </a:p>
          <a:p>
            <a:pPr lvl="1">
              <a:buClr>
                <a:srgbClr val="C00000"/>
              </a:buClr>
              <a:buFont typeface="Wingdings" panose="05000000000000000000" pitchFamily="2" charset="2"/>
              <a:buChar char="§"/>
            </a:pPr>
            <a:r>
              <a:rPr lang="en-US" sz="2400" dirty="0"/>
              <a:t>We overcome fear by staying closer to Yah, worshipping (bowing) reading His word, making good confession and not dwelling on negative consequences.</a:t>
            </a:r>
          </a:p>
          <a:p>
            <a:r>
              <a:rPr lang="en-US" sz="2400" b="1" dirty="0">
                <a:solidFill>
                  <a:srgbClr val="C00000"/>
                </a:solidFill>
              </a:rPr>
              <a:t>Revelation 5.14</a:t>
            </a:r>
          </a:p>
        </p:txBody>
      </p:sp>
    </p:spTree>
    <p:extLst>
      <p:ext uri="{BB962C8B-B14F-4D97-AF65-F5344CB8AC3E}">
        <p14:creationId xmlns:p14="http://schemas.microsoft.com/office/powerpoint/2010/main" val="3104653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7859485" y="634946"/>
            <a:ext cx="3690257" cy="1450757"/>
          </a:xfrm>
        </p:spPr>
        <p:txBody>
          <a:bodyPr vert="horz" lIns="91440" tIns="45720" rIns="91440" bIns="45720" rtlCol="0" anchor="b">
            <a:normAutofit/>
          </a:bodyPr>
          <a:lstStyle/>
          <a:p>
            <a:pPr algn="ctr"/>
            <a:r>
              <a:rPr lang="en-US" sz="4800" dirty="0">
                <a:solidFill>
                  <a:schemeClr val="tx1">
                    <a:lumMod val="75000"/>
                    <a:lumOff val="25000"/>
                  </a:schemeClr>
                </a:solidFill>
              </a:rPr>
              <a:t>SING MY NAME</a:t>
            </a:r>
          </a:p>
        </p:txBody>
      </p:sp>
      <p:pic>
        <p:nvPicPr>
          <p:cNvPr id="7" name="Content Placeholder 6">
            <a:extLst>
              <a:ext uri="{FF2B5EF4-FFF2-40B4-BE49-F238E27FC236}">
                <a16:creationId xmlns:a16="http://schemas.microsoft.com/office/drawing/2014/main" id="{BC388F5E-6232-0114-9052-88107714CE69}"/>
              </a:ext>
            </a:extLst>
          </p:cNvPr>
          <p:cNvPicPr>
            <a:picLocks noGrp="1" noChangeAspect="1"/>
          </p:cNvPicPr>
          <p:nvPr>
            <p:ph idx="1"/>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FilmGrain/>
                    </a14:imgEffect>
                    <a14:imgEffect>
                      <a14:sharpenSoften amount="50000"/>
                    </a14:imgEffect>
                  </a14:imgLayer>
                </a14:imgProps>
              </a:ext>
            </a:extLst>
          </a:blip>
          <a:srcRect b="7817"/>
          <a:stretch>
            <a:fillRect/>
          </a:stretch>
        </p:blipFill>
        <p:spPr>
          <a:xfrm>
            <a:off x="813436" y="640081"/>
            <a:ext cx="6550926" cy="48990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20" name="Straight Connector 19">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0024D197-B605-6A05-2A73-895A6BD8A906}"/>
              </a:ext>
            </a:extLst>
          </p:cNvPr>
          <p:cNvSpPr>
            <a:spLocks noGrp="1"/>
          </p:cNvSpPr>
          <p:nvPr>
            <p:ph type="body" sz="half" idx="2"/>
          </p:nvPr>
        </p:nvSpPr>
        <p:spPr>
          <a:xfrm>
            <a:off x="7859485" y="2198914"/>
            <a:ext cx="3690257" cy="3670180"/>
          </a:xfrm>
        </p:spPr>
        <p:txBody>
          <a:bodyPr vert="horz" lIns="0" tIns="45720" rIns="0" bIns="45720" rtlCol="0">
            <a:normAutofit/>
          </a:bodyPr>
          <a:lstStyle/>
          <a:p>
            <a:pPr algn="ctr"/>
            <a:r>
              <a:rPr lang="en-US" sz="2500" b="1" dirty="0">
                <a:solidFill>
                  <a:srgbClr val="C00000"/>
                </a:solidFill>
              </a:rPr>
              <a:t>Isaiah 44.5</a:t>
            </a:r>
          </a:p>
          <a:p>
            <a:pPr algn="ctr"/>
            <a:r>
              <a:rPr lang="en-US" sz="2500" dirty="0">
                <a:solidFill>
                  <a:schemeClr val="tx1">
                    <a:lumMod val="75000"/>
                    <a:lumOff val="25000"/>
                  </a:schemeClr>
                </a:solidFill>
              </a:rPr>
              <a:t>“</a:t>
            </a:r>
            <a:r>
              <a:rPr lang="en-US" sz="2500" i="1" dirty="0">
                <a:solidFill>
                  <a:schemeClr val="tx1">
                    <a:lumMod val="75000"/>
                    <a:lumOff val="25000"/>
                  </a:schemeClr>
                </a:solidFill>
              </a:rPr>
              <a:t>One will say, I belong to Adonai, another will be called by the name of Ya’akov, yet another will write that he belongs to Adonai and adopt the surname Isra’el”</a:t>
            </a:r>
          </a:p>
          <a:p>
            <a:pPr algn="ctr"/>
            <a:r>
              <a:rPr lang="en-US" sz="2500" i="1" dirty="0">
                <a:solidFill>
                  <a:schemeClr val="tx1">
                    <a:lumMod val="75000"/>
                    <a:lumOff val="25000"/>
                  </a:schemeClr>
                </a:solidFill>
              </a:rPr>
              <a:t>(Ps 29; 1Ch 16.28-34)</a:t>
            </a:r>
          </a:p>
        </p:txBody>
      </p:sp>
      <p:sp>
        <p:nvSpPr>
          <p:cNvPr id="22" name="Rectangle 21">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125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BB42-9CFD-5F5C-C737-E4E69460939B}"/>
              </a:ext>
            </a:extLst>
          </p:cNvPr>
          <p:cNvSpPr>
            <a:spLocks noGrp="1"/>
          </p:cNvSpPr>
          <p:nvPr>
            <p:ph type="title"/>
          </p:nvPr>
        </p:nvSpPr>
        <p:spPr/>
        <p:txBody>
          <a:bodyPr/>
          <a:lstStyle/>
          <a:p>
            <a:r>
              <a:rPr lang="en-US" dirty="0"/>
              <a:t>Communication </a:t>
            </a:r>
            <a:r>
              <a:rPr lang="en-US" b="1" i="1" dirty="0"/>
              <a:t>“Songs of Worship”</a:t>
            </a:r>
          </a:p>
        </p:txBody>
      </p:sp>
      <p:sp>
        <p:nvSpPr>
          <p:cNvPr id="3" name="Content Placeholder 2">
            <a:extLst>
              <a:ext uri="{FF2B5EF4-FFF2-40B4-BE49-F238E27FC236}">
                <a16:creationId xmlns:a16="http://schemas.microsoft.com/office/drawing/2014/main" id="{46CF85A2-C49E-3EF3-33DE-2AA79E4FE2FF}"/>
              </a:ext>
            </a:extLst>
          </p:cNvPr>
          <p:cNvSpPr>
            <a:spLocks noGrp="1"/>
          </p:cNvSpPr>
          <p:nvPr>
            <p:ph sz="half" idx="1"/>
          </p:nvPr>
        </p:nvSpPr>
        <p:spPr>
          <a:xfrm>
            <a:off x="1097279" y="1845734"/>
            <a:ext cx="4167448" cy="4023360"/>
          </a:xfrm>
        </p:spPr>
        <p:txBody>
          <a:bodyPr>
            <a:noAutofit/>
          </a:bodyPr>
          <a:lstStyle/>
          <a:p>
            <a:pPr marL="0" indent="0">
              <a:buClr>
                <a:srgbClr val="660033"/>
              </a:buClr>
              <a:buNone/>
            </a:pPr>
            <a:r>
              <a:rPr lang="en-US" sz="2500" dirty="0"/>
              <a:t>“During the song ‘</a:t>
            </a:r>
            <a:r>
              <a:rPr lang="en-US" sz="2500" b="1" dirty="0"/>
              <a:t>Fortify My Faith’</a:t>
            </a:r>
            <a:r>
              <a:rPr lang="en-US" sz="2500" dirty="0"/>
              <a:t>, I saw a large shofar that was engulfed in flames descend into the Sanctuary.” </a:t>
            </a:r>
          </a:p>
          <a:p>
            <a:pPr lvl="1">
              <a:buClr>
                <a:srgbClr val="660033"/>
              </a:buClr>
              <a:buFont typeface="Wingdings" panose="05000000000000000000" pitchFamily="2" charset="2"/>
              <a:buChar char="§"/>
            </a:pPr>
            <a:r>
              <a:rPr lang="en-US" sz="2600" dirty="0"/>
              <a:t>The Shofar stirs up the spirit and insist that one pays attention…</a:t>
            </a:r>
          </a:p>
        </p:txBody>
      </p:sp>
      <p:sp>
        <p:nvSpPr>
          <p:cNvPr id="4" name="Content Placeholder 3">
            <a:extLst>
              <a:ext uri="{FF2B5EF4-FFF2-40B4-BE49-F238E27FC236}">
                <a16:creationId xmlns:a16="http://schemas.microsoft.com/office/drawing/2014/main" id="{DBC65FF9-2C66-207B-ED70-F3CFB3B57F06}"/>
              </a:ext>
            </a:extLst>
          </p:cNvPr>
          <p:cNvSpPr>
            <a:spLocks noGrp="1"/>
          </p:cNvSpPr>
          <p:nvPr>
            <p:ph sz="half" idx="2"/>
          </p:nvPr>
        </p:nvSpPr>
        <p:spPr>
          <a:xfrm>
            <a:off x="5902036" y="1845735"/>
            <a:ext cx="5253644" cy="4023360"/>
          </a:xfrm>
        </p:spPr>
        <p:txBody>
          <a:bodyPr>
            <a:noAutofit/>
          </a:bodyPr>
          <a:lstStyle/>
          <a:p>
            <a:pPr marL="0" indent="0">
              <a:buClr>
                <a:srgbClr val="660033"/>
              </a:buClr>
              <a:buNone/>
            </a:pPr>
            <a:r>
              <a:rPr lang="en-US" sz="2500" dirty="0"/>
              <a:t>“During the song ‘</a:t>
            </a:r>
            <a:r>
              <a:rPr lang="en-US" sz="2500" b="1" dirty="0"/>
              <a:t>Jesus Increase’</a:t>
            </a:r>
            <a:r>
              <a:rPr lang="en-US" sz="2500" dirty="0"/>
              <a:t>, I saw a vast ocean with people in it.  There were some who were submerged deep in the water and others who were floating like dead fish at the top.  However, all the people were dressed in white.”</a:t>
            </a:r>
          </a:p>
          <a:p>
            <a:pPr>
              <a:buClr>
                <a:srgbClr val="660033"/>
              </a:buClr>
              <a:buFont typeface="Wingdings" panose="05000000000000000000" pitchFamily="2" charset="2"/>
              <a:buChar char="§"/>
            </a:pPr>
            <a:r>
              <a:rPr lang="en-US" sz="2500" dirty="0"/>
              <a:t>When Ruach pours living water on Yah’s people, some submerged and others will simply rest in His generosity.</a:t>
            </a:r>
          </a:p>
          <a:p>
            <a:pPr marL="0" indent="0">
              <a:buClr>
                <a:srgbClr val="660033"/>
              </a:buClr>
              <a:buNone/>
            </a:pPr>
            <a:endParaRPr lang="en-US" sz="2500" dirty="0"/>
          </a:p>
          <a:p>
            <a:endParaRPr lang="en-US" sz="2400" dirty="0"/>
          </a:p>
        </p:txBody>
      </p:sp>
    </p:spTree>
    <p:extLst>
      <p:ext uri="{BB962C8B-B14F-4D97-AF65-F5344CB8AC3E}">
        <p14:creationId xmlns:p14="http://schemas.microsoft.com/office/powerpoint/2010/main" val="2612502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986A0-9E83-75FE-41B5-51B84DAA255C}"/>
              </a:ext>
            </a:extLst>
          </p:cNvPr>
          <p:cNvPicPr>
            <a:picLocks noChangeAspect="1"/>
          </p:cNvPicPr>
          <p:nvPr/>
        </p:nvPicPr>
        <p:blipFill>
          <a:blip r:embed="rId2"/>
          <a:stretch>
            <a:fillRect/>
          </a:stretch>
        </p:blipFill>
        <p:spPr>
          <a:xfrm>
            <a:off x="6096000" y="215900"/>
            <a:ext cx="2715492" cy="1821873"/>
          </a:xfrm>
          <a:prstGeom prst="rect">
            <a:avLst/>
          </a:prstGeom>
        </p:spPr>
      </p:pic>
      <p:sp>
        <p:nvSpPr>
          <p:cNvPr id="3" name="Content Placeholder 2">
            <a:extLst>
              <a:ext uri="{FF2B5EF4-FFF2-40B4-BE49-F238E27FC236}">
                <a16:creationId xmlns:a16="http://schemas.microsoft.com/office/drawing/2014/main" id="{0C4BF69E-F65F-E9DE-98EC-00E6DAA53EA9}"/>
              </a:ext>
            </a:extLst>
          </p:cNvPr>
          <p:cNvSpPr>
            <a:spLocks noGrp="1"/>
          </p:cNvSpPr>
          <p:nvPr>
            <p:ph sz="half" idx="1"/>
          </p:nvPr>
        </p:nvSpPr>
        <p:spPr>
          <a:xfrm>
            <a:off x="1097279" y="729674"/>
            <a:ext cx="4937760" cy="5139420"/>
          </a:xfrm>
        </p:spPr>
        <p:txBody>
          <a:bodyPr>
            <a:noAutofit/>
          </a:bodyPr>
          <a:lstStyle/>
          <a:p>
            <a:r>
              <a:rPr lang="en-US" sz="2500" dirty="0"/>
              <a:t>“As we sang the song ‘</a:t>
            </a:r>
            <a:r>
              <a:rPr lang="en-US" sz="2500" b="1" dirty="0"/>
              <a:t>He’s Been Faithful’</a:t>
            </a:r>
            <a:r>
              <a:rPr lang="en-US" sz="2500" dirty="0"/>
              <a:t>, I saw a pomegranate.”</a:t>
            </a:r>
          </a:p>
          <a:p>
            <a:endParaRPr lang="en-US" sz="2500" dirty="0"/>
          </a:p>
          <a:p>
            <a:pPr marL="0" indent="0">
              <a:lnSpc>
                <a:spcPct val="100000"/>
              </a:lnSpc>
              <a:spcBef>
                <a:spcPts val="0"/>
              </a:spcBef>
              <a:spcAft>
                <a:spcPts val="0"/>
              </a:spcAft>
              <a:buNone/>
            </a:pPr>
            <a:r>
              <a:rPr lang="en-US" sz="2400" dirty="0"/>
              <a:t>Symbolize fruitfulness, abundance, prosperity, beauty and newness.</a:t>
            </a:r>
          </a:p>
          <a:p>
            <a:pPr lvl="1">
              <a:lnSpc>
                <a:spcPct val="100000"/>
              </a:lnSpc>
              <a:spcBef>
                <a:spcPts val="0"/>
              </a:spcBef>
              <a:spcAft>
                <a:spcPts val="0"/>
              </a:spcAft>
              <a:buClr>
                <a:srgbClr val="C00000"/>
              </a:buClr>
              <a:buFont typeface="Wingdings" panose="05000000000000000000" pitchFamily="2" charset="2"/>
              <a:buChar char="§"/>
            </a:pPr>
            <a:r>
              <a:rPr lang="en-US" sz="2400" b="1" dirty="0"/>
              <a:t>Priestly garments </a:t>
            </a:r>
            <a:r>
              <a:rPr lang="en-US" sz="2400" dirty="0">
                <a:solidFill>
                  <a:srgbClr val="C00000"/>
                </a:solidFill>
              </a:rPr>
              <a:t>(Ex 38.33-38) </a:t>
            </a:r>
            <a:r>
              <a:rPr lang="en-US" sz="2400" dirty="0"/>
              <a:t>represents the divine connection in covenant with Yah. </a:t>
            </a:r>
          </a:p>
          <a:p>
            <a:pPr lvl="1">
              <a:lnSpc>
                <a:spcPct val="100000"/>
              </a:lnSpc>
              <a:spcBef>
                <a:spcPts val="0"/>
              </a:spcBef>
              <a:spcAft>
                <a:spcPts val="0"/>
              </a:spcAft>
              <a:buClr>
                <a:srgbClr val="C00000"/>
              </a:buClr>
              <a:buFont typeface="Wingdings" panose="05000000000000000000" pitchFamily="2" charset="2"/>
              <a:buChar char="§"/>
            </a:pPr>
            <a:r>
              <a:rPr lang="en-US" sz="2400" b="1" dirty="0"/>
              <a:t>Soloman’s Temple </a:t>
            </a:r>
            <a:r>
              <a:rPr lang="en-US" sz="2400" dirty="0">
                <a:solidFill>
                  <a:srgbClr val="C00000"/>
                </a:solidFill>
              </a:rPr>
              <a:t>(1Kings) </a:t>
            </a:r>
            <a:r>
              <a:rPr lang="en-US" sz="2400" dirty="0"/>
              <a:t>Two columns – </a:t>
            </a:r>
            <a:r>
              <a:rPr lang="en-US" sz="2400" dirty="0">
                <a:solidFill>
                  <a:srgbClr val="C00000"/>
                </a:solidFill>
              </a:rPr>
              <a:t>Jachin </a:t>
            </a:r>
            <a:r>
              <a:rPr lang="en-US" sz="2400" dirty="0"/>
              <a:t>“He will establish” strength &amp; stability evoke Yah’s promise to uphold His promises.  Boaz “In Him is strength” Yah is …                        </a:t>
            </a:r>
          </a:p>
          <a:p>
            <a:pPr marL="0" indent="0">
              <a:buNone/>
            </a:pPr>
            <a:endParaRPr lang="en-US" sz="2500" dirty="0"/>
          </a:p>
          <a:p>
            <a:pPr marL="0" indent="0">
              <a:buNone/>
            </a:pPr>
            <a:endParaRPr lang="en-US" sz="2500" dirty="0"/>
          </a:p>
          <a:p>
            <a:pPr marL="0" indent="0">
              <a:buNone/>
            </a:pPr>
            <a:r>
              <a:rPr lang="en-US" sz="2500" dirty="0"/>
              <a:t> </a:t>
            </a:r>
          </a:p>
          <a:p>
            <a:endParaRPr lang="en-US" dirty="0"/>
          </a:p>
        </p:txBody>
      </p:sp>
      <p:sp>
        <p:nvSpPr>
          <p:cNvPr id="4" name="Content Placeholder 3">
            <a:extLst>
              <a:ext uri="{FF2B5EF4-FFF2-40B4-BE49-F238E27FC236}">
                <a16:creationId xmlns:a16="http://schemas.microsoft.com/office/drawing/2014/main" id="{F5F5A726-2550-8341-CCF9-7A4D8623B45F}"/>
              </a:ext>
            </a:extLst>
          </p:cNvPr>
          <p:cNvSpPr>
            <a:spLocks noGrp="1"/>
          </p:cNvSpPr>
          <p:nvPr>
            <p:ph sz="half" idx="2"/>
          </p:nvPr>
        </p:nvSpPr>
        <p:spPr>
          <a:xfrm>
            <a:off x="6156961" y="2161309"/>
            <a:ext cx="4937760" cy="3707784"/>
          </a:xfrm>
        </p:spPr>
        <p:txBody>
          <a:bodyPr>
            <a:normAutofit/>
          </a:bodyPr>
          <a:lstStyle/>
          <a:p>
            <a:r>
              <a:rPr lang="en-US" sz="2400" dirty="0"/>
              <a:t>Source of strength. Remind us to have faith, stability and strength; it </a:t>
            </a:r>
            <a:r>
              <a:rPr lang="en-US" sz="2400"/>
              <a:t>also  emphasizes </a:t>
            </a:r>
            <a:r>
              <a:rPr lang="en-US" sz="2400" dirty="0"/>
              <a:t>that our life in Y’shua should be evidence of our faith &amp; belief.</a:t>
            </a:r>
          </a:p>
          <a:p>
            <a:r>
              <a:rPr lang="en-US" sz="2400" dirty="0"/>
              <a:t>Song of Songs </a:t>
            </a:r>
            <a:r>
              <a:rPr lang="en-US" sz="2400" dirty="0">
                <a:solidFill>
                  <a:srgbClr val="C00000"/>
                </a:solidFill>
              </a:rPr>
              <a:t>(6.7) </a:t>
            </a:r>
            <a:r>
              <a:rPr lang="en-US" sz="2400" dirty="0"/>
              <a:t>speaks of His Beloved cheeks softness and radiance is veiled in mystery. </a:t>
            </a:r>
            <a:r>
              <a:rPr lang="en-US" sz="2400" i="1" dirty="0"/>
              <a:t>“We have not seen the full beauty of our Savior.”</a:t>
            </a:r>
          </a:p>
        </p:txBody>
      </p:sp>
    </p:spTree>
    <p:extLst>
      <p:ext uri="{BB962C8B-B14F-4D97-AF65-F5344CB8AC3E}">
        <p14:creationId xmlns:p14="http://schemas.microsoft.com/office/powerpoint/2010/main" val="103480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8EEFD-71C8-143C-900C-D605D65102E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51861BC-550D-8426-DDC8-A30685139857}"/>
              </a:ext>
            </a:extLst>
          </p:cNvPr>
          <p:cNvSpPr>
            <a:spLocks noGrp="1"/>
          </p:cNvSpPr>
          <p:nvPr>
            <p:ph type="title"/>
          </p:nvPr>
        </p:nvSpPr>
        <p:spPr/>
        <p:txBody>
          <a:bodyPr/>
          <a:lstStyle/>
          <a:p>
            <a:r>
              <a:rPr lang="en-US" dirty="0"/>
              <a:t>Intercession &amp; Supplication</a:t>
            </a:r>
          </a:p>
        </p:txBody>
      </p:sp>
      <p:pic>
        <p:nvPicPr>
          <p:cNvPr id="9" name="Content Placeholder 8">
            <a:extLst>
              <a:ext uri="{FF2B5EF4-FFF2-40B4-BE49-F238E27FC236}">
                <a16:creationId xmlns:a16="http://schemas.microsoft.com/office/drawing/2014/main" id="{E7C85544-1EE5-E656-B6E1-2F9E00C399B8}"/>
              </a:ext>
            </a:extLst>
          </p:cNvPr>
          <p:cNvPicPr>
            <a:picLocks noGrp="1" noChangeAspect="1"/>
          </p:cNvPicPr>
          <p:nvPr>
            <p:ph sz="half" idx="2"/>
          </p:nvPr>
        </p:nvPicPr>
        <p:blipFill>
          <a:blip r:embed="rId2"/>
          <a:stretch>
            <a:fillRect/>
          </a:stretch>
        </p:blipFill>
        <p:spPr>
          <a:xfrm>
            <a:off x="7424738" y="2225040"/>
            <a:ext cx="3893502" cy="3505200"/>
          </a:xfrm>
          <a:prstGeom prst="rect">
            <a:avLst/>
          </a:prstGeom>
        </p:spPr>
      </p:pic>
      <p:sp>
        <p:nvSpPr>
          <p:cNvPr id="3" name="Content Placeholder 2">
            <a:extLst>
              <a:ext uri="{FF2B5EF4-FFF2-40B4-BE49-F238E27FC236}">
                <a16:creationId xmlns:a16="http://schemas.microsoft.com/office/drawing/2014/main" id="{31BDFB55-BC07-AC37-B1FF-2DD1CD059EC3}"/>
              </a:ext>
            </a:extLst>
          </p:cNvPr>
          <p:cNvSpPr>
            <a:spLocks noGrp="1"/>
          </p:cNvSpPr>
          <p:nvPr>
            <p:ph sz="half" idx="1"/>
          </p:nvPr>
        </p:nvSpPr>
        <p:spPr>
          <a:xfrm>
            <a:off x="1069751" y="1845734"/>
            <a:ext cx="5422393" cy="4023360"/>
          </a:xfrm>
        </p:spPr>
        <p: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i="1" dirty="0">
              <a:solidFill>
                <a:prstClr val="black"/>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2800" i="1" dirty="0">
              <a:solidFill>
                <a:prstClr val="black"/>
              </a:solidFill>
              <a:latin typeface="Calibri" panose="020F0502020204030204"/>
            </a:endParaRPr>
          </a:p>
          <a:p>
            <a:pPr marL="749808" lvl="1" indent="-457200" defTabSz="457200">
              <a:lnSpc>
                <a:spcPct val="100000"/>
              </a:lnSpc>
              <a:spcBef>
                <a:spcPts val="0"/>
              </a:spcBef>
              <a:spcAft>
                <a:spcPts val="0"/>
              </a:spcAft>
              <a:buClrTx/>
              <a:buFont typeface="Arial" panose="020B0604020202020204" pitchFamily="34" charset="0"/>
              <a:buChar char="•"/>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Sharia Law, Islam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TextBox 3">
            <a:extLst>
              <a:ext uri="{FF2B5EF4-FFF2-40B4-BE49-F238E27FC236}">
                <a16:creationId xmlns:a16="http://schemas.microsoft.com/office/drawing/2014/main" id="{A13D7E49-2F24-0A20-C433-D72921C62449}"/>
              </a:ext>
            </a:extLst>
          </p:cNvPr>
          <p:cNvSpPr txBox="1"/>
          <p:nvPr/>
        </p:nvSpPr>
        <p:spPr>
          <a:xfrm>
            <a:off x="1161285" y="1837249"/>
            <a:ext cx="4654297" cy="553998"/>
          </a:xfrm>
          <a:prstGeom prst="rect">
            <a:avLst/>
          </a:prstGeom>
          <a:solidFill>
            <a:schemeClr val="accent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chemeClr val="bg1"/>
                </a:solidFill>
                <a:effectLst/>
                <a:uLnTx/>
                <a:uFillTx/>
              </a:rPr>
              <a:t>ISRAEL</a:t>
            </a:r>
          </a:p>
        </p:txBody>
      </p:sp>
      <p:sp>
        <p:nvSpPr>
          <p:cNvPr id="6" name="TextBox 5">
            <a:extLst>
              <a:ext uri="{FF2B5EF4-FFF2-40B4-BE49-F238E27FC236}">
                <a16:creationId xmlns:a16="http://schemas.microsoft.com/office/drawing/2014/main" id="{02E3DA07-FA32-797C-A19C-917183F0C42B}"/>
              </a:ext>
            </a:extLst>
          </p:cNvPr>
          <p:cNvSpPr txBox="1"/>
          <p:nvPr/>
        </p:nvSpPr>
        <p:spPr>
          <a:xfrm>
            <a:off x="1161285" y="2498267"/>
            <a:ext cx="4325113" cy="523220"/>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War, Peace Agreement</a:t>
            </a:r>
          </a:p>
        </p:txBody>
      </p:sp>
      <p:sp>
        <p:nvSpPr>
          <p:cNvPr id="8" name="TextBox 7">
            <a:extLst>
              <a:ext uri="{FF2B5EF4-FFF2-40B4-BE49-F238E27FC236}">
                <a16:creationId xmlns:a16="http://schemas.microsoft.com/office/drawing/2014/main" id="{FEA8E203-67B0-AEC4-6730-BCECBDBDFCB8}"/>
              </a:ext>
            </a:extLst>
          </p:cNvPr>
          <p:cNvSpPr txBox="1"/>
          <p:nvPr/>
        </p:nvSpPr>
        <p:spPr>
          <a:xfrm>
            <a:off x="1161286" y="3093920"/>
            <a:ext cx="4654298" cy="553998"/>
          </a:xfrm>
          <a:prstGeom prst="rect">
            <a:avLst/>
          </a:prstGeom>
          <a:solidFill>
            <a:schemeClr val="accent1"/>
          </a:solidFill>
        </p:spPr>
        <p:txBody>
          <a:bodyPr wrap="square" rtlCol="0">
            <a:spAutoFit/>
          </a:bodyPr>
          <a:lstStyle/>
          <a:p>
            <a:pPr lvl="0"/>
            <a:r>
              <a:rPr lang="en-US" sz="3000" dirty="0">
                <a:solidFill>
                  <a:schemeClr val="bg1"/>
                </a:solidFill>
              </a:rPr>
              <a:t>TEXAS</a:t>
            </a:r>
          </a:p>
        </p:txBody>
      </p:sp>
      <p:sp>
        <p:nvSpPr>
          <p:cNvPr id="12" name="TextBox 11">
            <a:extLst>
              <a:ext uri="{FF2B5EF4-FFF2-40B4-BE49-F238E27FC236}">
                <a16:creationId xmlns:a16="http://schemas.microsoft.com/office/drawing/2014/main" id="{914AE9E3-6A43-6347-6F93-119E8E1792FC}"/>
              </a:ext>
            </a:extLst>
          </p:cNvPr>
          <p:cNvSpPr txBox="1"/>
          <p:nvPr/>
        </p:nvSpPr>
        <p:spPr>
          <a:xfrm>
            <a:off x="1161285" y="4385178"/>
            <a:ext cx="4654297" cy="553998"/>
          </a:xfrm>
          <a:prstGeom prst="rect">
            <a:avLst/>
          </a:prstGeom>
          <a:solidFill>
            <a:schemeClr val="accent1"/>
          </a:solidFill>
        </p:spPr>
        <p:txBody>
          <a:bodyPr wrap="square" rtlCol="0">
            <a:spAutoFit/>
          </a:bodyPr>
          <a:lstStyle/>
          <a:p>
            <a:pPr lvl="0"/>
            <a:r>
              <a:rPr lang="en-US" sz="3000" dirty="0">
                <a:solidFill>
                  <a:schemeClr val="bg1"/>
                </a:solidFill>
              </a:rPr>
              <a:t>GARFIELD HTS. </a:t>
            </a:r>
          </a:p>
        </p:txBody>
      </p:sp>
      <p:sp>
        <p:nvSpPr>
          <p:cNvPr id="13" name="TextBox 12">
            <a:extLst>
              <a:ext uri="{FF2B5EF4-FFF2-40B4-BE49-F238E27FC236}">
                <a16:creationId xmlns:a16="http://schemas.microsoft.com/office/drawing/2014/main" id="{613FC9E4-E2EB-3A8F-022F-8F817096BA3E}"/>
              </a:ext>
            </a:extLst>
          </p:cNvPr>
          <p:cNvSpPr txBox="1"/>
          <p:nvPr/>
        </p:nvSpPr>
        <p:spPr>
          <a:xfrm>
            <a:off x="1161286" y="5110321"/>
            <a:ext cx="4654296" cy="523220"/>
          </a:xfrm>
          <a:prstGeom prst="rect">
            <a:avLst/>
          </a:prstGeom>
          <a:noFill/>
        </p:spPr>
        <p:txBody>
          <a:bodyPr wrap="square" rtlCol="0">
            <a:spAutoFit/>
          </a:bodyPr>
          <a:lstStyle/>
          <a:p>
            <a:pPr marL="457200" lvl="0" indent="-457200">
              <a:buFont typeface="Arial" panose="020B0604020202020204" pitchFamily="34" charset="0"/>
              <a:buChar char="•"/>
            </a:pPr>
            <a:r>
              <a:rPr lang="en-US" sz="2800" i="1" dirty="0">
                <a:solidFill>
                  <a:schemeClr val="tx1"/>
                </a:solidFill>
              </a:rPr>
              <a:t>Spiritual Gates &amp; Favor </a:t>
            </a:r>
            <a:endParaRPr lang="en-US" dirty="0"/>
          </a:p>
        </p:txBody>
      </p:sp>
    </p:spTree>
    <p:extLst>
      <p:ext uri="{BB962C8B-B14F-4D97-AF65-F5344CB8AC3E}">
        <p14:creationId xmlns:p14="http://schemas.microsoft.com/office/powerpoint/2010/main" val="284365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457200" y="594359"/>
            <a:ext cx="3200400" cy="1423627"/>
          </a:xfrm>
        </p:spPr>
        <p:txBody>
          <a:bodyPr>
            <a:normAutofit/>
          </a:bodyPr>
          <a:lstStyle/>
          <a:p>
            <a:r>
              <a:rPr lang="en-US" sz="4400" b="1" dirty="0"/>
              <a:t>HOMEWORK</a:t>
            </a:r>
            <a:br>
              <a:rPr lang="en-US" sz="4400" b="1" dirty="0"/>
            </a:br>
            <a:endParaRPr lang="en-US" sz="4400" b="1" dirty="0"/>
          </a:p>
        </p:txBody>
      </p:sp>
      <p:sp>
        <p:nvSpPr>
          <p:cNvPr id="8" name="Content Placeholder 7">
            <a:extLst>
              <a:ext uri="{FF2B5EF4-FFF2-40B4-BE49-F238E27FC236}">
                <a16:creationId xmlns:a16="http://schemas.microsoft.com/office/drawing/2014/main" id="{8962793F-783D-1986-F55D-BF99687349BD}"/>
              </a:ext>
            </a:extLst>
          </p:cNvPr>
          <p:cNvSpPr>
            <a:spLocks noGrp="1"/>
          </p:cNvSpPr>
          <p:nvPr>
            <p:ph idx="1"/>
          </p:nvPr>
        </p:nvSpPr>
        <p:spPr/>
        <p:txBody>
          <a:bodyPr/>
          <a:lstStyle/>
          <a:p>
            <a:pPr algn="ctr"/>
            <a:r>
              <a:rPr lang="en-US" sz="3600" dirty="0"/>
              <a:t>Read </a:t>
            </a:r>
            <a:r>
              <a:rPr lang="en-US" sz="3600" b="1" dirty="0"/>
              <a:t>Psalm 41, </a:t>
            </a:r>
            <a:r>
              <a:rPr lang="en-US" sz="3600" dirty="0"/>
              <a:t>write a short statement of what the Lord is saying to you about you.</a:t>
            </a:r>
          </a:p>
          <a:p>
            <a:endParaRPr lang="en-US" dirty="0"/>
          </a:p>
        </p:txBody>
      </p:sp>
      <p:sp>
        <p:nvSpPr>
          <p:cNvPr id="9" name="Text Placeholder 8">
            <a:extLst>
              <a:ext uri="{FF2B5EF4-FFF2-40B4-BE49-F238E27FC236}">
                <a16:creationId xmlns:a16="http://schemas.microsoft.com/office/drawing/2014/main" id="{9C3243FA-A373-3109-BB09-9AAC8F6369FA}"/>
              </a:ext>
            </a:extLst>
          </p:cNvPr>
          <p:cNvSpPr>
            <a:spLocks noGrp="1"/>
          </p:cNvSpPr>
          <p:nvPr>
            <p:ph type="body" sz="half" idx="2"/>
          </p:nvPr>
        </p:nvSpPr>
        <p:spPr>
          <a:xfrm>
            <a:off x="315310" y="2695903"/>
            <a:ext cx="3468414" cy="3609301"/>
          </a:xfrm>
        </p:spPr>
        <p:txBody>
          <a:bodyPr/>
          <a:lstStyle/>
          <a:p>
            <a:r>
              <a:rPr lang="en-US" sz="2800" dirty="0"/>
              <a:t>Please be obedient to the Lord's instructions for engagement, which requires everyone's participation. </a:t>
            </a:r>
          </a:p>
          <a:p>
            <a:endParaRPr lang="en-US" dirty="0"/>
          </a:p>
        </p:txBody>
      </p:sp>
      <p:pic>
        <p:nvPicPr>
          <p:cNvPr id="10" name="Picture 9">
            <a:extLst>
              <a:ext uri="{FF2B5EF4-FFF2-40B4-BE49-F238E27FC236}">
                <a16:creationId xmlns:a16="http://schemas.microsoft.com/office/drawing/2014/main" id="{23468EA7-C239-2EB2-F520-EADAC49D26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rcRect b="39982"/>
          <a:stretch>
            <a:fillRect/>
          </a:stretch>
        </p:blipFill>
        <p:spPr>
          <a:xfrm>
            <a:off x="5880538" y="2916622"/>
            <a:ext cx="4240924" cy="3388582"/>
          </a:xfrm>
          <a:prstGeom prst="rect">
            <a:avLst/>
          </a:prstGeom>
        </p:spPr>
      </p:pic>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0922FC5-CED8-01D2-FDD0-5D8387B23597}"/>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b="1" dirty="0">
                <a:solidFill>
                  <a:schemeClr val="tx1">
                    <a:lumMod val="85000"/>
                    <a:lumOff val="15000"/>
                  </a:schemeClr>
                </a:solidFill>
              </a:rPr>
              <a:t>CHAPTER </a:t>
            </a:r>
            <a:br>
              <a:rPr lang="en-US" sz="8000" b="1" dirty="0">
                <a:solidFill>
                  <a:schemeClr val="tx1">
                    <a:lumMod val="85000"/>
                    <a:lumOff val="15000"/>
                  </a:schemeClr>
                </a:solidFill>
              </a:rPr>
            </a:br>
            <a:r>
              <a:rPr lang="en-US" sz="8000" b="1" dirty="0">
                <a:solidFill>
                  <a:schemeClr val="tx1">
                    <a:lumMod val="85000"/>
                    <a:lumOff val="15000"/>
                  </a:schemeClr>
                </a:solidFill>
              </a:rPr>
              <a:t>FIVE</a:t>
            </a:r>
          </a:p>
        </p:txBody>
      </p:sp>
      <p:pic>
        <p:nvPicPr>
          <p:cNvPr id="8" name="Picture Placeholder 7" descr="A logo with text on it&#10;&#10;AI-generated content may be incorrect.">
            <a:extLst>
              <a:ext uri="{FF2B5EF4-FFF2-40B4-BE49-F238E27FC236}">
                <a16:creationId xmlns:a16="http://schemas.microsoft.com/office/drawing/2014/main" id="{B3854C69-37D5-EC13-6446-DF4F65B4F40D}"/>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artisticFilmGrain/>
                    </a14:imgEffect>
                    <a14:imgEffect>
                      <a14:sharpenSoften amount="50000"/>
                    </a14:imgEffect>
                    <a14:imgEffect>
                      <a14:saturation sat="200000"/>
                    </a14:imgEffect>
                  </a14:imgLayer>
                </a14:imgProps>
              </a:ext>
            </a:extLst>
          </a:blip>
          <a:srcRect l="4897" r="6397"/>
          <a:stretch>
            <a:fillRect/>
          </a:stretch>
        </p:blipFill>
        <p:spPr>
          <a:xfrm>
            <a:off x="633999" y="457200"/>
            <a:ext cx="5885135" cy="5534808"/>
          </a:xfrm>
          <a:prstGeom prst="rect">
            <a:avLst/>
          </a:prstGeom>
          <a:ln>
            <a:noFill/>
          </a:ln>
          <a:effectLst>
            <a:outerShdw blurRad="292100" dist="139700" dir="2700000" algn="tl" rotWithShape="0">
              <a:srgbClr val="333333">
                <a:alpha val="65000"/>
              </a:srgbClr>
            </a:outerShdw>
          </a:effectLst>
        </p:spPr>
      </p:pic>
      <p:cxnSp>
        <p:nvCxnSpPr>
          <p:cNvPr id="34" name="Straight Connector 33">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E5AF6A07-6F52-7033-75A0-202B30EA4610}"/>
              </a:ext>
            </a:extLst>
          </p:cNvPr>
          <p:cNvSpPr txBox="1"/>
          <p:nvPr/>
        </p:nvSpPr>
        <p:spPr>
          <a:xfrm>
            <a:off x="6805053" y="4629316"/>
            <a:ext cx="3420932" cy="461665"/>
          </a:xfrm>
          <a:prstGeom prst="rect">
            <a:avLst/>
          </a:prstGeom>
          <a:noFill/>
        </p:spPr>
        <p:txBody>
          <a:bodyPr wrap="square" rtlCol="0">
            <a:spAutoFit/>
          </a:bodyPr>
          <a:lstStyle/>
          <a:p>
            <a:r>
              <a:rPr lang="en-US" sz="2400" dirty="0"/>
              <a:t>Psalms 95</a:t>
            </a:r>
          </a:p>
        </p:txBody>
      </p:sp>
    </p:spTree>
    <p:extLst>
      <p:ext uri="{BB962C8B-B14F-4D97-AF65-F5344CB8AC3E}">
        <p14:creationId xmlns:p14="http://schemas.microsoft.com/office/powerpoint/2010/main" val="75314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8787CC-7789-32CE-D49C-D51EF8375E36}"/>
              </a:ext>
            </a:extLst>
          </p:cNvPr>
          <p:cNvSpPr>
            <a:spLocks noGrp="1"/>
          </p:cNvSpPr>
          <p:nvPr>
            <p:ph type="title"/>
          </p:nvPr>
        </p:nvSpPr>
        <p:spPr/>
        <p:txBody>
          <a:bodyPr/>
          <a:lstStyle/>
          <a:p>
            <a:r>
              <a:rPr lang="en-US" dirty="0"/>
              <a:t>Priestly Qualifications</a:t>
            </a:r>
          </a:p>
        </p:txBody>
      </p:sp>
      <p:sp>
        <p:nvSpPr>
          <p:cNvPr id="6" name="Content Placeholder 5">
            <a:extLst>
              <a:ext uri="{FF2B5EF4-FFF2-40B4-BE49-F238E27FC236}">
                <a16:creationId xmlns:a16="http://schemas.microsoft.com/office/drawing/2014/main" id="{41340C61-0175-6798-883E-05BC189A1888}"/>
              </a:ext>
            </a:extLst>
          </p:cNvPr>
          <p:cNvSpPr>
            <a:spLocks noGrp="1"/>
          </p:cNvSpPr>
          <p:nvPr>
            <p:ph sz="half" idx="1"/>
          </p:nvPr>
        </p:nvSpPr>
        <p:spPr>
          <a:xfrm>
            <a:off x="853440" y="1845734"/>
            <a:ext cx="5476240" cy="4023360"/>
          </a:xfrm>
        </p:spPr>
        <p:txBody>
          <a:bodyPr>
            <a:normAutofit lnSpcReduction="10000"/>
          </a:bodyPr>
          <a:lstStyle/>
          <a:p>
            <a:pPr algn="ctr"/>
            <a:r>
              <a:rPr lang="en-US" sz="2400" i="1" dirty="0">
                <a:solidFill>
                  <a:schemeClr val="tx1"/>
                </a:solidFill>
              </a:rPr>
              <a:t>The High Priest is called to represent man in matters of God.</a:t>
            </a:r>
          </a:p>
          <a:p>
            <a:r>
              <a:rPr lang="en-US" sz="2300" b="1" dirty="0"/>
              <a:t>(1) </a:t>
            </a:r>
            <a:r>
              <a:rPr lang="en-US" sz="2400" b="1" dirty="0"/>
              <a:t>Must be taken from among men:</a:t>
            </a:r>
            <a:endParaRPr lang="en-US" sz="1800" b="1" dirty="0"/>
          </a:p>
          <a:p>
            <a:endParaRPr lang="en-US" sz="1000" b="1" dirty="0"/>
          </a:p>
          <a:p>
            <a:pPr lvl="1">
              <a:buClr>
                <a:srgbClr val="C00000"/>
              </a:buClr>
              <a:buFont typeface="Wingdings" panose="05000000000000000000" pitchFamily="2" charset="2"/>
              <a:buChar char="§"/>
            </a:pPr>
            <a:r>
              <a:rPr lang="en-US" sz="2400" dirty="0"/>
              <a:t>Taken from among men, not an angel or any other celestial being</a:t>
            </a:r>
          </a:p>
          <a:p>
            <a:pPr lvl="1">
              <a:buClr>
                <a:srgbClr val="C00000"/>
              </a:buClr>
              <a:buFont typeface="Wingdings" panose="05000000000000000000" pitchFamily="2" charset="2"/>
              <a:buChar char="§"/>
            </a:pPr>
            <a:r>
              <a:rPr lang="en-US" sz="2400" dirty="0"/>
              <a:t>Only man is subject to human weakness -hence only man can understand human weakness in such a way as to deal gently with those who are ignorant and going astray.</a:t>
            </a:r>
          </a:p>
          <a:p>
            <a:pPr lvl="1"/>
            <a:endParaRPr lang="en-US" sz="2200" dirty="0"/>
          </a:p>
        </p:txBody>
      </p:sp>
      <p:sp>
        <p:nvSpPr>
          <p:cNvPr id="7" name="Content Placeholder 6">
            <a:extLst>
              <a:ext uri="{FF2B5EF4-FFF2-40B4-BE49-F238E27FC236}">
                <a16:creationId xmlns:a16="http://schemas.microsoft.com/office/drawing/2014/main" id="{9DCF1A41-B4F4-7F99-2E26-1ABB6A33CC98}"/>
              </a:ext>
            </a:extLst>
          </p:cNvPr>
          <p:cNvSpPr>
            <a:spLocks noGrp="1"/>
          </p:cNvSpPr>
          <p:nvPr>
            <p:ph sz="half" idx="2"/>
          </p:nvPr>
        </p:nvSpPr>
        <p:spPr>
          <a:xfrm>
            <a:off x="6482080" y="1845735"/>
            <a:ext cx="4673600" cy="4023360"/>
          </a:xfrm>
        </p:spPr>
        <p:txBody>
          <a:bodyPr>
            <a:normAutofit lnSpcReduction="10000"/>
          </a:bodyPr>
          <a:lstStyle/>
          <a:p>
            <a:pPr>
              <a:buClr>
                <a:srgbClr val="C00000"/>
              </a:buClr>
              <a:buFont typeface="Wingdings" panose="05000000000000000000" pitchFamily="2" charset="2"/>
              <a:buChar char="§"/>
            </a:pPr>
            <a:endParaRPr lang="en-US" sz="2400" dirty="0"/>
          </a:p>
          <a:p>
            <a:pPr>
              <a:buClr>
                <a:srgbClr val="C00000"/>
              </a:buClr>
              <a:buFont typeface="Wingdings" panose="05000000000000000000" pitchFamily="2" charset="2"/>
              <a:buChar char="§"/>
            </a:pPr>
            <a:endParaRPr lang="en-US" sz="2400" dirty="0"/>
          </a:p>
          <a:p>
            <a:pPr>
              <a:buClr>
                <a:srgbClr val="C00000"/>
              </a:buClr>
              <a:buFont typeface="Wingdings" panose="05000000000000000000" pitchFamily="2" charset="2"/>
              <a:buChar char="§"/>
            </a:pPr>
            <a:r>
              <a:rPr lang="en-US" sz="2400" dirty="0"/>
              <a:t>Sympathizing with man’s frailty ad thus represent him fairly before Yahweh.</a:t>
            </a:r>
          </a:p>
          <a:p>
            <a:pPr lvl="1">
              <a:buFont typeface="Wingdings" panose="05000000000000000000" pitchFamily="2" charset="2"/>
              <a:buChar char="§"/>
            </a:pPr>
            <a:endParaRPr lang="en-US" sz="2400" dirty="0"/>
          </a:p>
          <a:p>
            <a:pPr lvl="1">
              <a:buClr>
                <a:srgbClr val="C00000"/>
              </a:buClr>
              <a:buFont typeface="Wingdings" panose="05000000000000000000" pitchFamily="2" charset="2"/>
              <a:buChar char="§"/>
            </a:pPr>
            <a:r>
              <a:rPr lang="en-US" sz="2400" dirty="0"/>
              <a:t>Yeshua had to be born into humanity to hold the position of High Priest.  </a:t>
            </a:r>
          </a:p>
        </p:txBody>
      </p:sp>
    </p:spTree>
    <p:extLst>
      <p:ext uri="{BB962C8B-B14F-4D97-AF65-F5344CB8AC3E}">
        <p14:creationId xmlns:p14="http://schemas.microsoft.com/office/powerpoint/2010/main" val="122375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587F1-CE68-0ADC-9632-C44D33ADEEE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95D37F7-4B95-6D81-B5C0-37B840043B7C}"/>
              </a:ext>
            </a:extLst>
          </p:cNvPr>
          <p:cNvSpPr>
            <a:spLocks noGrp="1"/>
          </p:cNvSpPr>
          <p:nvPr>
            <p:ph type="title"/>
          </p:nvPr>
        </p:nvSpPr>
        <p:spPr/>
        <p:txBody>
          <a:bodyPr/>
          <a:lstStyle/>
          <a:p>
            <a:r>
              <a:rPr lang="en-US" dirty="0"/>
              <a:t>Priestly Qualifications</a:t>
            </a:r>
          </a:p>
        </p:txBody>
      </p:sp>
      <p:sp>
        <p:nvSpPr>
          <p:cNvPr id="6" name="Content Placeholder 5">
            <a:extLst>
              <a:ext uri="{FF2B5EF4-FFF2-40B4-BE49-F238E27FC236}">
                <a16:creationId xmlns:a16="http://schemas.microsoft.com/office/drawing/2014/main" id="{BECD7EB9-19B8-B805-8BC2-37BA3ECD4F47}"/>
              </a:ext>
            </a:extLst>
          </p:cNvPr>
          <p:cNvSpPr>
            <a:spLocks noGrp="1"/>
          </p:cNvSpPr>
          <p:nvPr>
            <p:ph sz="half" idx="1"/>
          </p:nvPr>
        </p:nvSpPr>
        <p:spPr>
          <a:xfrm>
            <a:off x="447040" y="1845735"/>
            <a:ext cx="5181599" cy="4023360"/>
          </a:xfrm>
        </p:spPr>
        <p:txBody>
          <a:bodyPr>
            <a:noAutofit/>
          </a:bodyPr>
          <a:lstStyle/>
          <a:p>
            <a:pPr marL="201168" lvl="1" indent="0">
              <a:buNone/>
            </a:pPr>
            <a:r>
              <a:rPr lang="en-US" sz="2400" b="1" dirty="0"/>
              <a:t>(2) The appointment of High Priest must be God ordained.</a:t>
            </a:r>
          </a:p>
          <a:p>
            <a:pPr lvl="1">
              <a:buClr>
                <a:srgbClr val="C00000"/>
              </a:buClr>
              <a:buFont typeface="Wingdings" panose="05000000000000000000" pitchFamily="2" charset="2"/>
              <a:buChar char="§"/>
            </a:pPr>
            <a:r>
              <a:rPr lang="en-US" sz="2400" dirty="0"/>
              <a:t>This is an office so important that no man has the right to TAKE the honor.  Only Yah has the prerogative of Priestly appointment.</a:t>
            </a:r>
          </a:p>
          <a:p>
            <a:pPr lvl="1">
              <a:buClr>
                <a:srgbClr val="C00000"/>
              </a:buClr>
              <a:buFont typeface="Wingdings" panose="05000000000000000000" pitchFamily="2" charset="2"/>
              <a:buChar char="§"/>
            </a:pPr>
            <a:r>
              <a:rPr lang="en-US" sz="2200" dirty="0"/>
              <a:t>No one voted for Aaron, the appointment of Yah alone </a:t>
            </a:r>
            <a:r>
              <a:rPr lang="en-US" sz="2200" b="1" dirty="0">
                <a:solidFill>
                  <a:srgbClr val="C00000"/>
                </a:solidFill>
              </a:rPr>
              <a:t>[Num 16]</a:t>
            </a:r>
          </a:p>
          <a:p>
            <a:pPr lvl="1">
              <a:buClr>
                <a:srgbClr val="C00000"/>
              </a:buClr>
              <a:buFont typeface="Wingdings" panose="05000000000000000000" pitchFamily="2" charset="2"/>
              <a:buChar char="§"/>
            </a:pPr>
            <a:r>
              <a:rPr lang="en-US" sz="2200" b="1" dirty="0">
                <a:solidFill>
                  <a:srgbClr val="C00000"/>
                </a:solidFill>
              </a:rPr>
              <a:t>2 Sam</a:t>
            </a:r>
            <a:r>
              <a:rPr lang="en-US" sz="2200" dirty="0"/>
              <a:t>, Saul was chosen but David, not only chosen he was in eternal covenant.  Foreshadow of Yeshua Messiah.</a:t>
            </a:r>
          </a:p>
          <a:p>
            <a:pPr marL="201168" lvl="1" indent="0">
              <a:buNone/>
            </a:pPr>
            <a:endParaRPr lang="en-US" sz="2200" dirty="0"/>
          </a:p>
          <a:p>
            <a:pPr marL="201168" lvl="1" indent="0">
              <a:buNone/>
            </a:pPr>
            <a:endParaRPr lang="en-US" sz="2200" dirty="0"/>
          </a:p>
        </p:txBody>
      </p:sp>
      <p:sp>
        <p:nvSpPr>
          <p:cNvPr id="7" name="Content Placeholder 6">
            <a:extLst>
              <a:ext uri="{FF2B5EF4-FFF2-40B4-BE49-F238E27FC236}">
                <a16:creationId xmlns:a16="http://schemas.microsoft.com/office/drawing/2014/main" id="{3AB84477-6AB0-3ECE-D1B0-371B73FC2BC3}"/>
              </a:ext>
            </a:extLst>
          </p:cNvPr>
          <p:cNvSpPr>
            <a:spLocks noGrp="1"/>
          </p:cNvSpPr>
          <p:nvPr>
            <p:ph sz="half" idx="2"/>
          </p:nvPr>
        </p:nvSpPr>
        <p:spPr>
          <a:xfrm>
            <a:off x="6217920" y="1845735"/>
            <a:ext cx="5527040" cy="4023360"/>
          </a:xfrm>
        </p:spPr>
        <p:txBody>
          <a:bodyPr>
            <a:normAutofit lnSpcReduction="10000"/>
          </a:bodyPr>
          <a:lstStyle/>
          <a:p>
            <a:pPr marL="0" indent="0">
              <a:lnSpc>
                <a:spcPct val="100000"/>
              </a:lnSpc>
              <a:spcBef>
                <a:spcPts val="0"/>
              </a:spcBef>
              <a:spcAft>
                <a:spcPts val="0"/>
              </a:spcAft>
              <a:buClr>
                <a:srgbClr val="C00000"/>
              </a:buClr>
              <a:buNone/>
            </a:pPr>
            <a:r>
              <a:rPr lang="en-US" sz="2400" dirty="0"/>
              <a:t>Yahweh does not entertain an ongoing relationship with man unless the two conditions are met:</a:t>
            </a:r>
          </a:p>
          <a:p>
            <a:pPr marL="0" indent="0">
              <a:lnSpc>
                <a:spcPct val="100000"/>
              </a:lnSpc>
              <a:spcBef>
                <a:spcPts val="0"/>
              </a:spcBef>
              <a:spcAft>
                <a:spcPts val="0"/>
              </a:spcAft>
              <a:buClr>
                <a:srgbClr val="C00000"/>
              </a:buClr>
              <a:buNone/>
            </a:pPr>
            <a:r>
              <a:rPr lang="en-US" sz="2400" b="1" dirty="0"/>
              <a:t>	(1) Priest</a:t>
            </a:r>
          </a:p>
          <a:p>
            <a:pPr marL="0" indent="0">
              <a:lnSpc>
                <a:spcPct val="100000"/>
              </a:lnSpc>
              <a:spcBef>
                <a:spcPts val="0"/>
              </a:spcBef>
              <a:spcAft>
                <a:spcPts val="0"/>
              </a:spcAft>
              <a:buClr>
                <a:srgbClr val="C00000"/>
              </a:buClr>
              <a:buNone/>
            </a:pPr>
            <a:r>
              <a:rPr lang="en-US" sz="2400" b="1" dirty="0"/>
              <a:t>	(2) Covenant</a:t>
            </a:r>
          </a:p>
          <a:p>
            <a:pPr marL="0" indent="0">
              <a:lnSpc>
                <a:spcPct val="100000"/>
              </a:lnSpc>
              <a:spcBef>
                <a:spcPts val="0"/>
              </a:spcBef>
              <a:spcAft>
                <a:spcPts val="0"/>
              </a:spcAft>
              <a:buClr>
                <a:srgbClr val="C00000"/>
              </a:buClr>
              <a:buNone/>
            </a:pPr>
            <a:endParaRPr lang="en-US" sz="800" b="1" dirty="0"/>
          </a:p>
          <a:p>
            <a:pPr lvl="1">
              <a:lnSpc>
                <a:spcPct val="100000"/>
              </a:lnSpc>
              <a:spcBef>
                <a:spcPts val="0"/>
              </a:spcBef>
              <a:spcAft>
                <a:spcPts val="0"/>
              </a:spcAft>
              <a:buClr>
                <a:srgbClr val="C00000"/>
              </a:buClr>
              <a:buFont typeface="Wingdings" panose="05000000000000000000" pitchFamily="2" charset="2"/>
              <a:buChar char="§"/>
            </a:pPr>
            <a:r>
              <a:rPr lang="en-US" sz="2400" dirty="0"/>
              <a:t>Y’shua combined the role of High Priest with His status as “Son of Yah” after the order of Melchizedek [Ps 2.7, 110.4, 89.24-26] </a:t>
            </a:r>
          </a:p>
          <a:p>
            <a:pPr lvl="1">
              <a:lnSpc>
                <a:spcPct val="100000"/>
              </a:lnSpc>
              <a:spcBef>
                <a:spcPts val="0"/>
              </a:spcBef>
              <a:spcAft>
                <a:spcPts val="0"/>
              </a:spcAft>
              <a:buClr>
                <a:srgbClr val="C00000"/>
              </a:buClr>
              <a:buFont typeface="Wingdings" panose="05000000000000000000" pitchFamily="2" charset="2"/>
              <a:buChar char="§"/>
            </a:pPr>
            <a:r>
              <a:rPr lang="en-US" sz="2400" dirty="0"/>
              <a:t>Yahweh made the decision, Y’shua never took the initiative nor glorified Himself.</a:t>
            </a:r>
          </a:p>
        </p:txBody>
      </p:sp>
    </p:spTree>
    <p:extLst>
      <p:ext uri="{BB962C8B-B14F-4D97-AF65-F5344CB8AC3E}">
        <p14:creationId xmlns:p14="http://schemas.microsoft.com/office/powerpoint/2010/main" val="230928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CDEF7-EC84-A330-032C-ED21688C6F4F}"/>
              </a:ext>
            </a:extLst>
          </p:cNvPr>
          <p:cNvSpPr>
            <a:spLocks noGrp="1"/>
          </p:cNvSpPr>
          <p:nvPr>
            <p:ph type="title"/>
          </p:nvPr>
        </p:nvSpPr>
        <p:spPr>
          <a:xfrm>
            <a:off x="7172370" y="634947"/>
            <a:ext cx="3690257" cy="1098746"/>
          </a:xfrm>
        </p:spPr>
        <p:txBody>
          <a:bodyPr vert="horz" lIns="91440" tIns="45720" rIns="91440" bIns="45720" rtlCol="0" anchor="b">
            <a:normAutofit/>
          </a:bodyPr>
          <a:lstStyle/>
          <a:p>
            <a:r>
              <a:rPr lang="en-US" dirty="0"/>
              <a:t>Homework</a:t>
            </a:r>
          </a:p>
        </p:txBody>
      </p:sp>
      <p:pic>
        <p:nvPicPr>
          <p:cNvPr id="5" name="Content Placeholder 4" descr="A group of gold candles with a person holding their hands&#10;&#10;AI-generated content may be incorrect.">
            <a:extLst>
              <a:ext uri="{FF2B5EF4-FFF2-40B4-BE49-F238E27FC236}">
                <a16:creationId xmlns:a16="http://schemas.microsoft.com/office/drawing/2014/main" id="{81D5DA5C-9B3A-1081-8D05-474AD6DAC551}"/>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b="16786"/>
          <a:stretch>
            <a:fillRect/>
          </a:stretch>
        </p:blipFill>
        <p:spPr>
          <a:xfrm>
            <a:off x="642258" y="1245041"/>
            <a:ext cx="6132561" cy="3670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8" name="Straight Connector 17">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34955E-561C-4BED-494B-2E338BB0C844}"/>
              </a:ext>
            </a:extLst>
          </p:cNvPr>
          <p:cNvSpPr>
            <a:spLocks noGrp="1"/>
          </p:cNvSpPr>
          <p:nvPr>
            <p:ph sz="half" idx="1"/>
          </p:nvPr>
        </p:nvSpPr>
        <p:spPr>
          <a:xfrm>
            <a:off x="6979920" y="2104773"/>
            <a:ext cx="4569822" cy="3670180"/>
          </a:xfrm>
        </p:spPr>
        <p:txBody>
          <a:bodyPr vert="horz" lIns="0" tIns="45720" rIns="0" bIns="45720" rtlCol="0">
            <a:normAutofit/>
          </a:bodyPr>
          <a:lstStyle/>
          <a:p>
            <a:r>
              <a:rPr lang="en-US" sz="2400" dirty="0"/>
              <a:t>How is the portrayal of the High Priest of Yeshua shown in </a:t>
            </a:r>
            <a:r>
              <a:rPr lang="en-US" sz="2400" b="1" dirty="0">
                <a:solidFill>
                  <a:srgbClr val="C00000"/>
                </a:solidFill>
              </a:rPr>
              <a:t>John 8.1-11?</a:t>
            </a:r>
          </a:p>
          <a:p>
            <a:r>
              <a:rPr lang="en-US" sz="2400" b="1" dirty="0">
                <a:solidFill>
                  <a:srgbClr val="C00000"/>
                </a:solidFill>
              </a:rPr>
              <a:t>Hebrews 5:4-5 </a:t>
            </a:r>
            <a:r>
              <a:rPr lang="en-US" sz="2400" dirty="0"/>
              <a:t>“</a:t>
            </a:r>
            <a:r>
              <a:rPr lang="en-US" sz="2400" i="1" dirty="0"/>
              <a:t>And no one takes this honor upon himself, rather, he is called by God, just as Aharon was.”</a:t>
            </a:r>
            <a:r>
              <a:rPr lang="en-US" sz="2400" dirty="0"/>
              <a:t> (I.e., </a:t>
            </a:r>
            <a:r>
              <a:rPr lang="en-US" sz="2400" b="1" dirty="0">
                <a:solidFill>
                  <a:srgbClr val="C00000"/>
                </a:solidFill>
              </a:rPr>
              <a:t>Num 16.1-11</a:t>
            </a:r>
            <a:r>
              <a:rPr lang="en-US" sz="2400" dirty="0"/>
              <a:t>) </a:t>
            </a:r>
          </a:p>
          <a:p>
            <a:pPr lvl="1">
              <a:buFont typeface="Calibri" panose="020F0502020204030204" pitchFamily="34" charset="0"/>
              <a:buChar char="•"/>
            </a:pPr>
            <a:r>
              <a:rPr lang="en-US" sz="2400" dirty="0"/>
              <a:t>What does this say regarding Yeshua’s position?</a:t>
            </a:r>
          </a:p>
          <a:p>
            <a:endParaRPr lang="en-US" dirty="0"/>
          </a:p>
        </p:txBody>
      </p:sp>
      <p:sp>
        <p:nvSpPr>
          <p:cNvPr id="20" name="Rectangle 19">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3725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B6A83-B39A-7F36-721C-714BAD492F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7093823-B520-D576-8EB5-71B3CCF6E381}"/>
              </a:ext>
            </a:extLst>
          </p:cNvPr>
          <p:cNvSpPr>
            <a:spLocks noGrp="1"/>
          </p:cNvSpPr>
          <p:nvPr>
            <p:ph type="title"/>
          </p:nvPr>
        </p:nvSpPr>
        <p:spPr/>
        <p:txBody>
          <a:bodyPr>
            <a:normAutofit/>
          </a:bodyPr>
          <a:lstStyle/>
          <a:p>
            <a:r>
              <a:rPr lang="en-US" sz="4400" dirty="0"/>
              <a:t>Priestly Qualifications-</a:t>
            </a:r>
            <a:r>
              <a:rPr lang="en-US" sz="4400" b="1" i="1" dirty="0"/>
              <a:t>Offer gifts &amp; sacrifices</a:t>
            </a:r>
          </a:p>
        </p:txBody>
      </p:sp>
      <p:sp>
        <p:nvSpPr>
          <p:cNvPr id="6" name="Content Placeholder 5">
            <a:extLst>
              <a:ext uri="{FF2B5EF4-FFF2-40B4-BE49-F238E27FC236}">
                <a16:creationId xmlns:a16="http://schemas.microsoft.com/office/drawing/2014/main" id="{BB9F130B-79A4-FE27-787B-91C12F437969}"/>
              </a:ext>
            </a:extLst>
          </p:cNvPr>
          <p:cNvSpPr>
            <a:spLocks noGrp="1"/>
          </p:cNvSpPr>
          <p:nvPr>
            <p:ph sz="half" idx="1"/>
          </p:nvPr>
        </p:nvSpPr>
        <p:spPr>
          <a:xfrm>
            <a:off x="721360" y="1845734"/>
            <a:ext cx="5181599" cy="4270585"/>
          </a:xfrm>
        </p:spPr>
        <p:txBody>
          <a:bodyPr>
            <a:noAutofit/>
          </a:bodyPr>
          <a:lstStyle/>
          <a:p>
            <a:pPr marL="201168" lvl="1" indent="0">
              <a:buNone/>
            </a:pPr>
            <a:r>
              <a:rPr lang="en-US" sz="2400" dirty="0">
                <a:solidFill>
                  <a:schemeClr val="tx1"/>
                </a:solidFill>
              </a:rPr>
              <a:t>The High Priest duties was foundational in offering gifts and sacrifices to the spiritual life of Israel, serving as a precursor of the redemption work of Messiah Yeshua.</a:t>
            </a:r>
          </a:p>
          <a:p>
            <a:pPr lvl="1">
              <a:buClr>
                <a:srgbClr val="C00000"/>
              </a:buClr>
              <a:buFont typeface="Wingdings" panose="05000000000000000000" pitchFamily="2" charset="2"/>
              <a:buChar char="§"/>
            </a:pPr>
            <a:r>
              <a:rPr lang="en-US" sz="2400" dirty="0">
                <a:solidFill>
                  <a:schemeClr val="tx1"/>
                </a:solidFill>
              </a:rPr>
              <a:t>The High Priest maintained the covenantal relationship between man and Yah. Until Messiah His offering of prayers (petition/intercession) and supplications (asking for mercy) for us is vacuum-packed with His bloody sacrifice.</a:t>
            </a:r>
          </a:p>
        </p:txBody>
      </p:sp>
      <p:sp>
        <p:nvSpPr>
          <p:cNvPr id="7" name="Content Placeholder 6">
            <a:extLst>
              <a:ext uri="{FF2B5EF4-FFF2-40B4-BE49-F238E27FC236}">
                <a16:creationId xmlns:a16="http://schemas.microsoft.com/office/drawing/2014/main" id="{9E01141D-B977-6371-0075-689798EC3A8B}"/>
              </a:ext>
            </a:extLst>
          </p:cNvPr>
          <p:cNvSpPr>
            <a:spLocks noGrp="1"/>
          </p:cNvSpPr>
          <p:nvPr>
            <p:ph sz="half" idx="2"/>
          </p:nvPr>
        </p:nvSpPr>
        <p:spPr>
          <a:xfrm>
            <a:off x="6217920" y="1845735"/>
            <a:ext cx="5323840" cy="4023360"/>
          </a:xfrm>
        </p:spPr>
        <p:txBody>
          <a:bodyPr>
            <a:noAutofit/>
          </a:bodyPr>
          <a:lstStyle/>
          <a:p>
            <a:pPr marL="0" indent="0">
              <a:lnSpc>
                <a:spcPct val="100000"/>
              </a:lnSpc>
              <a:spcBef>
                <a:spcPts val="0"/>
              </a:spcBef>
              <a:spcAft>
                <a:spcPts val="0"/>
              </a:spcAft>
              <a:buClr>
                <a:srgbClr val="C00000"/>
              </a:buClr>
              <a:buNone/>
            </a:pPr>
            <a:r>
              <a:rPr lang="en-US" sz="2400" b="1" dirty="0">
                <a:solidFill>
                  <a:srgbClr val="C00000"/>
                </a:solidFill>
              </a:rPr>
              <a:t>V.7 </a:t>
            </a:r>
            <a:r>
              <a:rPr lang="en-US" sz="2400" dirty="0"/>
              <a:t>Yeshua’s prayers were constantly heartfelt, earnest and accompanied by tears. </a:t>
            </a:r>
            <a:r>
              <a:rPr lang="en-US" sz="2400" i="1" dirty="0"/>
              <a:t>(offered to the One Who had the power to deliver Him from death?) </a:t>
            </a:r>
          </a:p>
          <a:p>
            <a:pPr lvl="1">
              <a:lnSpc>
                <a:spcPct val="100000"/>
              </a:lnSpc>
              <a:spcBef>
                <a:spcPts val="0"/>
              </a:spcBef>
              <a:spcAft>
                <a:spcPts val="0"/>
              </a:spcAft>
              <a:buClr>
                <a:srgbClr val="C00000"/>
              </a:buClr>
              <a:buFont typeface="Wingdings" panose="05000000000000000000" pitchFamily="2" charset="2"/>
              <a:buChar char="§"/>
            </a:pPr>
            <a:r>
              <a:rPr lang="en-US" sz="2200" i="1" dirty="0"/>
              <a:t>From death (save a person from dying)</a:t>
            </a:r>
          </a:p>
          <a:p>
            <a:pPr lvl="1">
              <a:lnSpc>
                <a:spcPct val="100000"/>
              </a:lnSpc>
              <a:spcBef>
                <a:spcPts val="0"/>
              </a:spcBef>
              <a:spcAft>
                <a:spcPts val="0"/>
              </a:spcAft>
              <a:buClr>
                <a:srgbClr val="C00000"/>
              </a:buClr>
              <a:buFont typeface="Wingdings" panose="05000000000000000000" pitchFamily="2" charset="2"/>
              <a:buChar char="§"/>
            </a:pPr>
            <a:r>
              <a:rPr lang="en-US" sz="2200" i="1" dirty="0"/>
              <a:t>Out of death (Let them die and bring them back </a:t>
            </a:r>
            <a:r>
              <a:rPr lang="en-US" sz="2200" b="1" i="1" dirty="0">
                <a:solidFill>
                  <a:srgbClr val="C00000"/>
                </a:solidFill>
              </a:rPr>
              <a:t>Ps 89.26</a:t>
            </a:r>
            <a:r>
              <a:rPr lang="en-US" sz="2200" i="1" dirty="0"/>
              <a:t>)</a:t>
            </a:r>
          </a:p>
          <a:p>
            <a:pPr marL="0" indent="0">
              <a:lnSpc>
                <a:spcPct val="100000"/>
              </a:lnSpc>
              <a:spcBef>
                <a:spcPts val="0"/>
              </a:spcBef>
              <a:spcAft>
                <a:spcPts val="0"/>
              </a:spcAft>
              <a:buClr>
                <a:srgbClr val="C00000"/>
              </a:buClr>
              <a:buNone/>
            </a:pPr>
            <a:r>
              <a:rPr lang="en-US" sz="2400" b="1" dirty="0">
                <a:solidFill>
                  <a:srgbClr val="C00000"/>
                </a:solidFill>
              </a:rPr>
              <a:t>V8.  </a:t>
            </a:r>
            <a:r>
              <a:rPr lang="en-US" sz="2400" dirty="0"/>
              <a:t>He learned obedience through what he suffered: we leaned what it means to obey when encircled by human suffering.</a:t>
            </a:r>
          </a:p>
        </p:txBody>
      </p:sp>
    </p:spTree>
    <p:extLst>
      <p:ext uri="{BB962C8B-B14F-4D97-AF65-F5344CB8AC3E}">
        <p14:creationId xmlns:p14="http://schemas.microsoft.com/office/powerpoint/2010/main" val="2794846264"/>
      </p:ext>
    </p:extLst>
  </p:cSld>
  <p:clrMapOvr>
    <a:masterClrMapping/>
  </p:clrMapOvr>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1442</TotalTime>
  <Words>1960</Words>
  <Application>Microsoft Office PowerPoint</Application>
  <PresentationFormat>Widescreen</PresentationFormat>
  <Paragraphs>140</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Calibri Light</vt:lpstr>
      <vt:lpstr>Wingdings</vt:lpstr>
      <vt:lpstr>Retrospect</vt:lpstr>
      <vt:lpstr>5786, 12</vt:lpstr>
      <vt:lpstr>SING MY NAME</vt:lpstr>
      <vt:lpstr>Intercession &amp; Supplication</vt:lpstr>
      <vt:lpstr>HOMEWORK </vt:lpstr>
      <vt:lpstr>CHAPTER  FIVE</vt:lpstr>
      <vt:lpstr>Priestly Qualifications</vt:lpstr>
      <vt:lpstr>Priestly Qualifications</vt:lpstr>
      <vt:lpstr>Homework</vt:lpstr>
      <vt:lpstr>Priestly Qualifications-Offer gifts &amp; sacrifices</vt:lpstr>
      <vt:lpstr>V.9 “Learned obedience from suffering”</vt:lpstr>
      <vt:lpstr>V.9 “Learned obedience from suffering”</vt:lpstr>
      <vt:lpstr>Heb 5.2b Ignorance? </vt:lpstr>
      <vt:lpstr>Vs. 11-13 “…applying the Word about …”</vt:lpstr>
      <vt:lpstr>PowerPoint Presentation</vt:lpstr>
      <vt:lpstr>Speak Lord, we’re listening</vt:lpstr>
      <vt:lpstr>Communication</vt:lpstr>
      <vt:lpstr>Communication</vt:lpstr>
      <vt:lpstr>Communication “lay before Me.”</vt:lpstr>
      <vt:lpstr>Communication “lay before Me.”</vt:lpstr>
      <vt:lpstr>Communication “Songs of Worship”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BMarie Stone</dc:creator>
  <cp:lastModifiedBy>Lonnita Deadwyler</cp:lastModifiedBy>
  <cp:revision>17</cp:revision>
  <dcterms:created xsi:type="dcterms:W3CDTF">2025-09-24T14:38:04Z</dcterms:created>
  <dcterms:modified xsi:type="dcterms:W3CDTF">2025-10-09T02:37:26Z</dcterms:modified>
</cp:coreProperties>
</file>