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57" r:id="rId3"/>
    <p:sldId id="272" r:id="rId4"/>
    <p:sldId id="264" r:id="rId5"/>
    <p:sldId id="267" r:id="rId6"/>
    <p:sldId id="266" r:id="rId7"/>
    <p:sldId id="268" r:id="rId8"/>
    <p:sldId id="259" r:id="rId9"/>
    <p:sldId id="270" r:id="rId10"/>
    <p:sldId id="271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6AB31D-21BE-4741-92AB-7326FF44B39F}" v="10" dt="2025-09-28T21:07:41.953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nita Deadwyler" userId="57f7c924a8d28b31" providerId="LiveId" clId="{BF6AB31D-21BE-4741-92AB-7326FF44B39F}"/>
    <pc:docChg chg="custSel addSld delSld modSld">
      <pc:chgData name="Lonnita Deadwyler" userId="57f7c924a8d28b31" providerId="LiveId" clId="{BF6AB31D-21BE-4741-92AB-7326FF44B39F}" dt="2025-09-28T23:54:40.101" v="87" actId="20577"/>
      <pc:docMkLst>
        <pc:docMk/>
      </pc:docMkLst>
      <pc:sldChg chg="modSp del mod">
        <pc:chgData name="Lonnita Deadwyler" userId="57f7c924a8d28b31" providerId="LiveId" clId="{BF6AB31D-21BE-4741-92AB-7326FF44B39F}" dt="2025-09-28T21:09:32.173" v="85" actId="2696"/>
        <pc:sldMkLst>
          <pc:docMk/>
          <pc:sldMk cId="2929046006" sldId="258"/>
        </pc:sldMkLst>
        <pc:graphicFrameChg chg="mod modGraphic">
          <ac:chgData name="Lonnita Deadwyler" userId="57f7c924a8d28b31" providerId="LiveId" clId="{BF6AB31D-21BE-4741-92AB-7326FF44B39F}" dt="2025-09-28T21:04:36.214" v="35" actId="14100"/>
          <ac:graphicFrameMkLst>
            <pc:docMk/>
            <pc:sldMk cId="2929046006" sldId="258"/>
            <ac:graphicFrameMk id="6" creationId="{8850AC44-FE6E-3E23-84CE-797424E52FB5}"/>
          </ac:graphicFrameMkLst>
        </pc:graphicFrameChg>
      </pc:sldChg>
      <pc:sldChg chg="del">
        <pc:chgData name="Lonnita Deadwyler" userId="57f7c924a8d28b31" providerId="LiveId" clId="{BF6AB31D-21BE-4741-92AB-7326FF44B39F}" dt="2025-09-28T12:49:14.628" v="7" actId="47"/>
        <pc:sldMkLst>
          <pc:docMk/>
          <pc:sldMk cId="3457655243" sldId="260"/>
        </pc:sldMkLst>
      </pc:sldChg>
      <pc:sldChg chg="del">
        <pc:chgData name="Lonnita Deadwyler" userId="57f7c924a8d28b31" providerId="LiveId" clId="{BF6AB31D-21BE-4741-92AB-7326FF44B39F}" dt="2025-09-28T12:47:26.384" v="0" actId="47"/>
        <pc:sldMkLst>
          <pc:docMk/>
          <pc:sldMk cId="3859488034" sldId="262"/>
        </pc:sldMkLst>
      </pc:sldChg>
      <pc:sldChg chg="del">
        <pc:chgData name="Lonnita Deadwyler" userId="57f7c924a8d28b31" providerId="LiveId" clId="{BF6AB31D-21BE-4741-92AB-7326FF44B39F}" dt="2025-09-28T12:48:39.213" v="6" actId="47"/>
        <pc:sldMkLst>
          <pc:docMk/>
          <pc:sldMk cId="2503162394" sldId="263"/>
        </pc:sldMkLst>
      </pc:sldChg>
      <pc:sldChg chg="modSp mod">
        <pc:chgData name="Lonnita Deadwyler" userId="57f7c924a8d28b31" providerId="LiveId" clId="{BF6AB31D-21BE-4741-92AB-7326FF44B39F}" dt="2025-09-28T23:54:40.101" v="87" actId="20577"/>
        <pc:sldMkLst>
          <pc:docMk/>
          <pc:sldMk cId="1570578680" sldId="266"/>
        </pc:sldMkLst>
        <pc:spChg chg="mod">
          <ac:chgData name="Lonnita Deadwyler" userId="57f7c924a8d28b31" providerId="LiveId" clId="{BF6AB31D-21BE-4741-92AB-7326FF44B39F}" dt="2025-09-28T23:54:40.101" v="87" actId="20577"/>
          <ac:spMkLst>
            <pc:docMk/>
            <pc:sldMk cId="1570578680" sldId="266"/>
            <ac:spMk id="4" creationId="{E3041571-FF5D-172F-0590-BBF1FBA537C8}"/>
          </ac:spMkLst>
        </pc:spChg>
      </pc:sldChg>
      <pc:sldChg chg="modSp mod">
        <pc:chgData name="Lonnita Deadwyler" userId="57f7c924a8d28b31" providerId="LiveId" clId="{BF6AB31D-21BE-4741-92AB-7326FF44B39F}" dt="2025-09-28T12:57:25.936" v="10" actId="6549"/>
        <pc:sldMkLst>
          <pc:docMk/>
          <pc:sldMk cId="3276802555" sldId="267"/>
        </pc:sldMkLst>
        <pc:spChg chg="mod">
          <ac:chgData name="Lonnita Deadwyler" userId="57f7c924a8d28b31" providerId="LiveId" clId="{BF6AB31D-21BE-4741-92AB-7326FF44B39F}" dt="2025-09-28T12:57:25.936" v="10" actId="6549"/>
          <ac:spMkLst>
            <pc:docMk/>
            <pc:sldMk cId="3276802555" sldId="267"/>
            <ac:spMk id="7" creationId="{52D509DC-026E-6897-9D30-9645755AC1E9}"/>
          </ac:spMkLst>
        </pc:spChg>
      </pc:sldChg>
      <pc:sldChg chg="modSp mod">
        <pc:chgData name="Lonnita Deadwyler" userId="57f7c924a8d28b31" providerId="LiveId" clId="{BF6AB31D-21BE-4741-92AB-7326FF44B39F}" dt="2025-09-28T13:01:48.814" v="19" actId="6549"/>
        <pc:sldMkLst>
          <pc:docMk/>
          <pc:sldMk cId="2080376200" sldId="268"/>
        </pc:sldMkLst>
        <pc:spChg chg="mod">
          <ac:chgData name="Lonnita Deadwyler" userId="57f7c924a8d28b31" providerId="LiveId" clId="{BF6AB31D-21BE-4741-92AB-7326FF44B39F}" dt="2025-09-28T13:01:48.814" v="19" actId="6549"/>
          <ac:spMkLst>
            <pc:docMk/>
            <pc:sldMk cId="2080376200" sldId="268"/>
            <ac:spMk id="4" creationId="{0C2C02BE-29EB-C52C-609F-5DD8EEA30301}"/>
          </ac:spMkLst>
        </pc:spChg>
      </pc:sldChg>
      <pc:sldChg chg="modSp mod">
        <pc:chgData name="Lonnita Deadwyler" userId="57f7c924a8d28b31" providerId="LiveId" clId="{BF6AB31D-21BE-4741-92AB-7326FF44B39F}" dt="2025-09-28T20:58:56.764" v="34" actId="20577"/>
        <pc:sldMkLst>
          <pc:docMk/>
          <pc:sldMk cId="3484059734" sldId="270"/>
        </pc:sldMkLst>
        <pc:spChg chg="mod">
          <ac:chgData name="Lonnita Deadwyler" userId="57f7c924a8d28b31" providerId="LiveId" clId="{BF6AB31D-21BE-4741-92AB-7326FF44B39F}" dt="2025-09-28T20:58:56.764" v="34" actId="20577"/>
          <ac:spMkLst>
            <pc:docMk/>
            <pc:sldMk cId="3484059734" sldId="270"/>
            <ac:spMk id="4" creationId="{958386C2-F479-B736-A949-2D1A4518BCD1}"/>
          </ac:spMkLst>
        </pc:spChg>
      </pc:sldChg>
      <pc:sldChg chg="modSp mod">
        <pc:chgData name="Lonnita Deadwyler" userId="57f7c924a8d28b31" providerId="LiveId" clId="{BF6AB31D-21BE-4741-92AB-7326FF44B39F}" dt="2025-09-28T13:11:07.667" v="31" actId="6549"/>
        <pc:sldMkLst>
          <pc:docMk/>
          <pc:sldMk cId="566475464" sldId="271"/>
        </pc:sldMkLst>
        <pc:spChg chg="mod">
          <ac:chgData name="Lonnita Deadwyler" userId="57f7c924a8d28b31" providerId="LiveId" clId="{BF6AB31D-21BE-4741-92AB-7326FF44B39F}" dt="2025-09-28T13:11:07.667" v="31" actId="6549"/>
          <ac:spMkLst>
            <pc:docMk/>
            <pc:sldMk cId="566475464" sldId="271"/>
            <ac:spMk id="4" creationId="{B0046FA0-D09D-CA90-1675-E8FBF72BBC1B}"/>
          </ac:spMkLst>
        </pc:spChg>
      </pc:sldChg>
      <pc:sldChg chg="addSp delSp modSp add mod">
        <pc:chgData name="Lonnita Deadwyler" userId="57f7c924a8d28b31" providerId="LiveId" clId="{BF6AB31D-21BE-4741-92AB-7326FF44B39F}" dt="2025-09-28T21:08:58.050" v="84" actId="255"/>
        <pc:sldMkLst>
          <pc:docMk/>
          <pc:sldMk cId="716970117" sldId="272"/>
        </pc:sldMkLst>
        <pc:spChg chg="add mod">
          <ac:chgData name="Lonnita Deadwyler" userId="57f7c924a8d28b31" providerId="LiveId" clId="{BF6AB31D-21BE-4741-92AB-7326FF44B39F}" dt="2025-09-28T21:08:58.050" v="84" actId="255"/>
          <ac:spMkLst>
            <pc:docMk/>
            <pc:sldMk cId="716970117" sldId="272"/>
            <ac:spMk id="4" creationId="{CEF087A5-8565-6AC6-8807-B46523E675F5}"/>
          </ac:spMkLst>
        </pc:spChg>
        <pc:graphicFrameChg chg="del">
          <ac:chgData name="Lonnita Deadwyler" userId="57f7c924a8d28b31" providerId="LiveId" clId="{BF6AB31D-21BE-4741-92AB-7326FF44B39F}" dt="2025-09-28T21:04:54.468" v="37" actId="478"/>
          <ac:graphicFrameMkLst>
            <pc:docMk/>
            <pc:sldMk cId="716970117" sldId="272"/>
            <ac:graphicFrameMk id="6" creationId="{904F21A1-92BF-39F2-B48A-E55DF0B7E2FB}"/>
          </ac:graphicFrameMkLst>
        </pc:graphicFrameChg>
      </pc:sldChg>
      <pc:sldChg chg="del">
        <pc:chgData name="Lonnita Deadwyler" userId="57f7c924a8d28b31" providerId="LiveId" clId="{BF6AB31D-21BE-4741-92AB-7326FF44B39F}" dt="2025-09-28T12:47:37.678" v="5" actId="47"/>
        <pc:sldMkLst>
          <pc:docMk/>
          <pc:sldMk cId="2821034844" sldId="272"/>
        </pc:sldMkLst>
      </pc:sldChg>
      <pc:sldChg chg="del">
        <pc:chgData name="Lonnita Deadwyler" userId="57f7c924a8d28b31" providerId="LiveId" clId="{BF6AB31D-21BE-4741-92AB-7326FF44B39F}" dt="2025-09-28T12:47:29.196" v="1" actId="47"/>
        <pc:sldMkLst>
          <pc:docMk/>
          <pc:sldMk cId="4111233711" sldId="273"/>
        </pc:sldMkLst>
      </pc:sldChg>
      <pc:sldChg chg="del">
        <pc:chgData name="Lonnita Deadwyler" userId="57f7c924a8d28b31" providerId="LiveId" clId="{BF6AB31D-21BE-4741-92AB-7326FF44B39F}" dt="2025-09-28T12:47:32.696" v="3" actId="47"/>
        <pc:sldMkLst>
          <pc:docMk/>
          <pc:sldMk cId="269998555" sldId="274"/>
        </pc:sldMkLst>
      </pc:sldChg>
      <pc:sldChg chg="del">
        <pc:chgData name="Lonnita Deadwyler" userId="57f7c924a8d28b31" providerId="LiveId" clId="{BF6AB31D-21BE-4741-92AB-7326FF44B39F}" dt="2025-09-28T12:47:34.485" v="4" actId="47"/>
        <pc:sldMkLst>
          <pc:docMk/>
          <pc:sldMk cId="2920735497" sldId="275"/>
        </pc:sldMkLst>
      </pc:sldChg>
      <pc:sldChg chg="del">
        <pc:chgData name="Lonnita Deadwyler" userId="57f7c924a8d28b31" providerId="LiveId" clId="{BF6AB31D-21BE-4741-92AB-7326FF44B39F}" dt="2025-09-28T12:47:31.201" v="2" actId="47"/>
        <pc:sldMkLst>
          <pc:docMk/>
          <pc:sldMk cId="674106045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6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1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6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3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63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6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6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2BF2F4-B41B-4568-BB50-3D856E42E79E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4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2BF2F4-B41B-4568-BB50-3D856E42E79E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6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5E4395-4D37-FC06-3285-DA2327CE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SING MY NAME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388F5E-6232-0114-9052-88107714C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7817"/>
          <a:stretch>
            <a:fillRect/>
          </a:stretch>
        </p:blipFill>
        <p:spPr>
          <a:xfrm>
            <a:off x="813436" y="640081"/>
            <a:ext cx="6550926" cy="4899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24D197-B605-6A05-2A73-895A6BD8A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59485" y="2198914"/>
            <a:ext cx="3690257" cy="3670180"/>
          </a:xfrm>
        </p:spPr>
        <p:txBody>
          <a:bodyPr vert="horz" lIns="0" tIns="45720" rIns="0" bIns="45720" rtlCol="0">
            <a:normAutofit/>
          </a:bodyPr>
          <a:lstStyle/>
          <a:p>
            <a:pPr algn="ctr"/>
            <a:r>
              <a:rPr lang="en-US" sz="2500" b="1" dirty="0">
                <a:solidFill>
                  <a:srgbClr val="C00000"/>
                </a:solidFill>
              </a:rPr>
              <a:t>Isaiah 44.5</a:t>
            </a:r>
          </a:p>
          <a:p>
            <a:pPr algn="ctr"/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will say, I belong to Adonai, another will be called by the name of Ya’akov, yet another will write that he belongs to Adonai and adopt the surname Isra’el”</a:t>
            </a:r>
          </a:p>
          <a:p>
            <a:pPr algn="ctr"/>
            <a:r>
              <a:rPr lang="en-US" sz="2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(Ps 29; 1Ch 16.28-34)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F2490-CB84-15DD-2E03-AB2829830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Priesthood of Y’shua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51328-776E-EDE5-FA6C-9022DE7ED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845734"/>
            <a:ext cx="5273039" cy="402336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consolation and encouragement that the author now speaks is tied to the priestly work of Messiah.</a:t>
            </a:r>
          </a:p>
          <a:p>
            <a:pP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This life of faith, though it may be difficult, is not devoid of external support.  We have a great High Priest.</a:t>
            </a:r>
          </a:p>
          <a:p>
            <a:pP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He has gone through the highest heaven, i.e., the earthly priest passed through the veil into Holy of Holies. Now Y’shua has come into the presence of God. </a:t>
            </a:r>
            <a:endParaRPr lang="en-US" sz="24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46FA0-D09D-CA90-1675-E8FBF72BB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5212080" cy="425026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His name Y’shua, the Son of God…let us hold firmly…</a:t>
            </a:r>
          </a:p>
          <a:p>
            <a:pP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He is both man and God, both sympathetic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[v15] </a:t>
            </a:r>
            <a:r>
              <a:rPr lang="en-US" sz="2400" dirty="0"/>
              <a:t>and powerful-The High Priest has suffered and was tempted to appropriate His blood; gives us the incentive to persevere.</a:t>
            </a:r>
          </a:p>
          <a:p>
            <a:pP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Our High Priest is representing the needs of His people.</a:t>
            </a:r>
          </a:p>
          <a:p>
            <a:pP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Therefore, come with confidence to Yah’s throne –ultimate result of Messiah’s priestly work.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47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23418-8F57-C80F-AE34-443BAD02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Superiority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of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Y’shua Messiah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 descr="Basic Timeline">
            <a:extLst>
              <a:ext uri="{FF2B5EF4-FFF2-40B4-BE49-F238E27FC236}">
                <a16:creationId xmlns:a16="http://schemas.microsoft.com/office/drawing/2014/main" id="{690C4EE1-A165-4816-9213-76FD93F857FC}"/>
              </a:ext>
            </a:extLst>
          </p:cNvPr>
          <p:cNvGrpSpPr/>
          <p:nvPr/>
        </p:nvGrpSpPr>
        <p:grpSpPr>
          <a:xfrm>
            <a:off x="4362186" y="1317467"/>
            <a:ext cx="7261163" cy="4874126"/>
            <a:chOff x="4278376" y="1249733"/>
            <a:chExt cx="7261163" cy="4874126"/>
          </a:xfrm>
        </p:grpSpPr>
        <p:sp>
          <p:nvSpPr>
            <p:cNvPr id="8" name="Straight Connector 7">
              <a:extLst>
                <a:ext uri="{FF2B5EF4-FFF2-40B4-BE49-F238E27FC236}">
                  <a16:creationId xmlns:a16="http://schemas.microsoft.com/office/drawing/2014/main" id="{F0353B4D-7ED6-18A1-AF92-087BE7F3EAAE}"/>
                </a:ext>
              </a:extLst>
            </p:cNvPr>
            <p:cNvSpPr/>
            <p:nvPr/>
          </p:nvSpPr>
          <p:spPr>
            <a:xfrm>
              <a:off x="4278376" y="3689615"/>
              <a:ext cx="7261163" cy="0"/>
            </a:xfrm>
            <a:prstGeom prst="lin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tailEnd type="triangle" w="lg" len="lg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Teardrop 8">
              <a:extLst>
                <a:ext uri="{FF2B5EF4-FFF2-40B4-BE49-F238E27FC236}">
                  <a16:creationId xmlns:a16="http://schemas.microsoft.com/office/drawing/2014/main" id="{221DD6C3-88DA-02CA-FC9A-C2DCAF3F79A5}"/>
                </a:ext>
              </a:extLst>
            </p:cNvPr>
            <p:cNvSpPr/>
            <p:nvPr/>
          </p:nvSpPr>
          <p:spPr>
            <a:xfrm rot="8100000">
              <a:off x="4366994" y="1361336"/>
              <a:ext cx="411163" cy="411163"/>
            </a:xfrm>
            <a:prstGeom prst="teardrop">
              <a:avLst>
                <a:gd name="adj" fmla="val 115000"/>
              </a:avLst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C3B87B-3E13-9E6C-789F-FF45AECB89E1}"/>
                </a:ext>
              </a:extLst>
            </p:cNvPr>
            <p:cNvSpPr/>
            <p:nvPr/>
          </p:nvSpPr>
          <p:spPr>
            <a:xfrm>
              <a:off x="4456282" y="1450623"/>
              <a:ext cx="232589" cy="232589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5875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E31BCAB-E698-8865-639C-68CDE4507B80}"/>
                </a:ext>
              </a:extLst>
            </p:cNvPr>
            <p:cNvSpPr/>
            <p:nvPr/>
          </p:nvSpPr>
          <p:spPr>
            <a:xfrm>
              <a:off x="4863313" y="1884102"/>
              <a:ext cx="1849347" cy="1805512"/>
            </a:xfrm>
            <a:custGeom>
              <a:avLst/>
              <a:gdLst>
                <a:gd name="connsiteX0" fmla="*/ 0 w 1849347"/>
                <a:gd name="connsiteY0" fmla="*/ 0 h 1805512"/>
                <a:gd name="connsiteX1" fmla="*/ 1849347 w 1849347"/>
                <a:gd name="connsiteY1" fmla="*/ 0 h 1805512"/>
                <a:gd name="connsiteX2" fmla="*/ 1849347 w 1849347"/>
                <a:gd name="connsiteY2" fmla="*/ 1805512 h 1805512"/>
                <a:gd name="connsiteX3" fmla="*/ 0 w 1849347"/>
                <a:gd name="connsiteY3" fmla="*/ 1805512 h 1805512"/>
                <a:gd name="connsiteX4" fmla="*/ 0 w 1849347"/>
                <a:gd name="connsiteY4" fmla="*/ 0 h 18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347" h="1805512">
                  <a:moveTo>
                    <a:pt x="0" y="0"/>
                  </a:moveTo>
                  <a:lnTo>
                    <a:pt x="1849347" y="0"/>
                  </a:lnTo>
                  <a:lnTo>
                    <a:pt x="1849347" y="1805512"/>
                  </a:lnTo>
                  <a:lnTo>
                    <a:pt x="0" y="18055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0" rIns="127000" bIns="1905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Torah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Worship Y’shua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Helpers of Humankind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4CC7473-E93E-FD87-E06B-8EC6C337BA6A}"/>
                </a:ext>
              </a:extLst>
            </p:cNvPr>
            <p:cNvSpPr/>
            <p:nvPr/>
          </p:nvSpPr>
          <p:spPr>
            <a:xfrm>
              <a:off x="4863313" y="1249733"/>
              <a:ext cx="1849347" cy="634369"/>
            </a:xfrm>
            <a:custGeom>
              <a:avLst/>
              <a:gdLst>
                <a:gd name="connsiteX0" fmla="*/ 0 w 1849347"/>
                <a:gd name="connsiteY0" fmla="*/ 0 h 634369"/>
                <a:gd name="connsiteX1" fmla="*/ 1849347 w 1849347"/>
                <a:gd name="connsiteY1" fmla="*/ 0 h 634369"/>
                <a:gd name="connsiteX2" fmla="*/ 1849347 w 1849347"/>
                <a:gd name="connsiteY2" fmla="*/ 634369 h 634369"/>
                <a:gd name="connsiteX3" fmla="*/ 0 w 1849347"/>
                <a:gd name="connsiteY3" fmla="*/ 634369 h 634369"/>
                <a:gd name="connsiteX4" fmla="*/ 0 w 1849347"/>
                <a:gd name="connsiteY4" fmla="*/ 0 h 63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347" h="634369">
                  <a:moveTo>
                    <a:pt x="0" y="0"/>
                  </a:moveTo>
                  <a:lnTo>
                    <a:pt x="1849347" y="0"/>
                  </a:lnTo>
                  <a:lnTo>
                    <a:pt x="1849347" y="634369"/>
                  </a:lnTo>
                  <a:lnTo>
                    <a:pt x="0" y="6343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5240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2400" kern="1200" dirty="0"/>
                <a:t>Angels</a:t>
              </a:r>
            </a:p>
          </p:txBody>
        </p:sp>
        <p:sp>
          <p:nvSpPr>
            <p:cNvPr id="16" name="Straight Connector 15">
              <a:extLst>
                <a:ext uri="{FF2B5EF4-FFF2-40B4-BE49-F238E27FC236}">
                  <a16:creationId xmlns:a16="http://schemas.microsoft.com/office/drawing/2014/main" id="{A8F4FAA8-57C8-7CFF-0D74-9B8F2EE2D782}"/>
                </a:ext>
              </a:extLst>
            </p:cNvPr>
            <p:cNvSpPr/>
            <p:nvPr/>
          </p:nvSpPr>
          <p:spPr>
            <a:xfrm>
              <a:off x="4572576" y="1757228"/>
              <a:ext cx="0" cy="1932386"/>
            </a:xfrm>
            <a:prstGeom prst="lin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BEB8FA4-10E7-DC9B-EF45-BE3F1FB97F33}"/>
                </a:ext>
              </a:extLst>
            </p:cNvPr>
            <p:cNvSpPr/>
            <p:nvPr/>
          </p:nvSpPr>
          <p:spPr>
            <a:xfrm>
              <a:off x="4546692" y="3632521"/>
              <a:ext cx="104665" cy="114186"/>
            </a:xfrm>
            <a:prstGeom prst="ellipse">
              <a:avLst/>
            </a:prstGeom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876598CA-88EA-24D8-C855-743855F46575}"/>
                </a:ext>
              </a:extLst>
            </p:cNvPr>
            <p:cNvSpPr/>
            <p:nvPr/>
          </p:nvSpPr>
          <p:spPr>
            <a:xfrm rot="18900000">
              <a:off x="5572848" y="5606730"/>
              <a:ext cx="411163" cy="411163"/>
            </a:xfrm>
            <a:prstGeom prst="teardrop">
              <a:avLst>
                <a:gd name="adj" fmla="val 115000"/>
              </a:avLst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8AF5273-05E5-3751-4DEE-4F41E15D9C75}"/>
                </a:ext>
              </a:extLst>
            </p:cNvPr>
            <p:cNvSpPr/>
            <p:nvPr/>
          </p:nvSpPr>
          <p:spPr>
            <a:xfrm>
              <a:off x="7006485" y="5891270"/>
              <a:ext cx="232589" cy="232589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5875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EB57BEB-D5F7-065D-EADA-52A4FD4EC6F2}"/>
                </a:ext>
              </a:extLst>
            </p:cNvPr>
            <p:cNvSpPr/>
            <p:nvPr/>
          </p:nvSpPr>
          <p:spPr>
            <a:xfrm>
              <a:off x="7130177" y="4402173"/>
              <a:ext cx="1849347" cy="975952"/>
            </a:xfrm>
            <a:custGeom>
              <a:avLst/>
              <a:gdLst>
                <a:gd name="connsiteX0" fmla="*/ 0 w 1849347"/>
                <a:gd name="connsiteY0" fmla="*/ 0 h 975952"/>
                <a:gd name="connsiteX1" fmla="*/ 1849347 w 1849347"/>
                <a:gd name="connsiteY1" fmla="*/ 0 h 975952"/>
                <a:gd name="connsiteX2" fmla="*/ 1849347 w 1849347"/>
                <a:gd name="connsiteY2" fmla="*/ 975952 h 975952"/>
                <a:gd name="connsiteX3" fmla="*/ 0 w 1849347"/>
                <a:gd name="connsiteY3" fmla="*/ 975952 h 975952"/>
                <a:gd name="connsiteX4" fmla="*/ 0 w 1849347"/>
                <a:gd name="connsiteY4" fmla="*/ 0 h 97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347" h="975952">
                  <a:moveTo>
                    <a:pt x="0" y="0"/>
                  </a:moveTo>
                  <a:lnTo>
                    <a:pt x="1849347" y="0"/>
                  </a:lnTo>
                  <a:lnTo>
                    <a:pt x="1849347" y="975952"/>
                  </a:lnTo>
                  <a:lnTo>
                    <a:pt x="0" y="9759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09550" rIns="0" bIns="139700" numCol="1" spcCol="1270" anchor="t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Foreshadow of Messiah-Canaan partial rest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1F7DBE-5083-F0A6-7779-5949F89CC288}"/>
                </a:ext>
              </a:extLst>
            </p:cNvPr>
            <p:cNvSpPr/>
            <p:nvPr/>
          </p:nvSpPr>
          <p:spPr>
            <a:xfrm>
              <a:off x="7156213" y="3849294"/>
              <a:ext cx="1849347" cy="609970"/>
            </a:xfrm>
            <a:custGeom>
              <a:avLst/>
              <a:gdLst>
                <a:gd name="connsiteX0" fmla="*/ 0 w 1849347"/>
                <a:gd name="connsiteY0" fmla="*/ 0 h 609970"/>
                <a:gd name="connsiteX1" fmla="*/ 1849347 w 1849347"/>
                <a:gd name="connsiteY1" fmla="*/ 0 h 609970"/>
                <a:gd name="connsiteX2" fmla="*/ 1849347 w 1849347"/>
                <a:gd name="connsiteY2" fmla="*/ 609970 h 609970"/>
                <a:gd name="connsiteX3" fmla="*/ 0 w 1849347"/>
                <a:gd name="connsiteY3" fmla="*/ 609970 h 609970"/>
                <a:gd name="connsiteX4" fmla="*/ 0 w 1849347"/>
                <a:gd name="connsiteY4" fmla="*/ 0 h 60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347" h="609970">
                  <a:moveTo>
                    <a:pt x="0" y="0"/>
                  </a:moveTo>
                  <a:lnTo>
                    <a:pt x="1849347" y="0"/>
                  </a:lnTo>
                  <a:lnTo>
                    <a:pt x="1849347" y="609970"/>
                  </a:lnTo>
                  <a:lnTo>
                    <a:pt x="0" y="6099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5240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2400" kern="1200" dirty="0"/>
                <a:t>Y’hoshua</a:t>
              </a:r>
            </a:p>
          </p:txBody>
        </p:sp>
        <p:sp>
          <p:nvSpPr>
            <p:cNvPr id="25" name="Straight Connector 24">
              <a:extLst>
                <a:ext uri="{FF2B5EF4-FFF2-40B4-BE49-F238E27FC236}">
                  <a16:creationId xmlns:a16="http://schemas.microsoft.com/office/drawing/2014/main" id="{FE1BAF13-65D4-E447-EAB6-F3BF820522C4}"/>
                </a:ext>
              </a:extLst>
            </p:cNvPr>
            <p:cNvSpPr/>
            <p:nvPr/>
          </p:nvSpPr>
          <p:spPr>
            <a:xfrm>
              <a:off x="7010731" y="3792910"/>
              <a:ext cx="0" cy="1903107"/>
            </a:xfrm>
            <a:prstGeom prst="lin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5AC26BD-9419-49BD-E8C1-761DF83E51C4}"/>
                </a:ext>
              </a:extLst>
            </p:cNvPr>
            <p:cNvSpPr/>
            <p:nvPr/>
          </p:nvSpPr>
          <p:spPr>
            <a:xfrm>
              <a:off x="5752545" y="3632521"/>
              <a:ext cx="104665" cy="114186"/>
            </a:xfrm>
            <a:prstGeom prst="ellipse">
              <a:avLst/>
            </a:prstGeom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id="{6ACE8028-1F9D-ECD0-D176-F936019F1761}"/>
                </a:ext>
              </a:extLst>
            </p:cNvPr>
            <p:cNvSpPr/>
            <p:nvPr/>
          </p:nvSpPr>
          <p:spPr>
            <a:xfrm rot="8100000">
              <a:off x="6778702" y="1361336"/>
              <a:ext cx="411163" cy="411163"/>
            </a:xfrm>
            <a:prstGeom prst="teardrop">
              <a:avLst>
                <a:gd name="adj" fmla="val 115000"/>
              </a:avLst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B0B1D79-625E-7248-DB38-DC4D11AD6BE4}"/>
                </a:ext>
              </a:extLst>
            </p:cNvPr>
            <p:cNvSpPr/>
            <p:nvPr/>
          </p:nvSpPr>
          <p:spPr>
            <a:xfrm>
              <a:off x="6867989" y="1450623"/>
              <a:ext cx="232589" cy="232589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5875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07B97F4-BFA8-C713-8061-10F0F657B552}"/>
                </a:ext>
              </a:extLst>
            </p:cNvPr>
            <p:cNvSpPr/>
            <p:nvPr/>
          </p:nvSpPr>
          <p:spPr>
            <a:xfrm>
              <a:off x="7275020" y="1884102"/>
              <a:ext cx="1849347" cy="1805512"/>
            </a:xfrm>
            <a:custGeom>
              <a:avLst/>
              <a:gdLst>
                <a:gd name="connsiteX0" fmla="*/ 0 w 1849347"/>
                <a:gd name="connsiteY0" fmla="*/ 0 h 1805512"/>
                <a:gd name="connsiteX1" fmla="*/ 1849347 w 1849347"/>
                <a:gd name="connsiteY1" fmla="*/ 0 h 1805512"/>
                <a:gd name="connsiteX2" fmla="*/ 1849347 w 1849347"/>
                <a:gd name="connsiteY2" fmla="*/ 1805512 h 1805512"/>
                <a:gd name="connsiteX3" fmla="*/ 0 w 1849347"/>
                <a:gd name="connsiteY3" fmla="*/ 1805512 h 1805512"/>
                <a:gd name="connsiteX4" fmla="*/ 0 w 1849347"/>
                <a:gd name="connsiteY4" fmla="*/ 0 h 18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347" h="1805512">
                  <a:moveTo>
                    <a:pt x="0" y="0"/>
                  </a:moveTo>
                  <a:lnTo>
                    <a:pt x="1849347" y="0"/>
                  </a:lnTo>
                  <a:lnTo>
                    <a:pt x="1849347" y="1805512"/>
                  </a:lnTo>
                  <a:lnTo>
                    <a:pt x="0" y="18055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39700" rIns="139700" bIns="209550" numCol="1" spcCol="1270" anchor="t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Scribes &amp; voice of Yahweh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58B9C3-FD3D-56BB-2058-AE2A3AE590DC}"/>
                </a:ext>
              </a:extLst>
            </p:cNvPr>
            <p:cNvSpPr/>
            <p:nvPr/>
          </p:nvSpPr>
          <p:spPr>
            <a:xfrm>
              <a:off x="7275020" y="1249733"/>
              <a:ext cx="1849347" cy="634369"/>
            </a:xfrm>
            <a:custGeom>
              <a:avLst/>
              <a:gdLst>
                <a:gd name="connsiteX0" fmla="*/ 0 w 1849347"/>
                <a:gd name="connsiteY0" fmla="*/ 0 h 634369"/>
                <a:gd name="connsiteX1" fmla="*/ 1849347 w 1849347"/>
                <a:gd name="connsiteY1" fmla="*/ 0 h 634369"/>
                <a:gd name="connsiteX2" fmla="*/ 1849347 w 1849347"/>
                <a:gd name="connsiteY2" fmla="*/ 634369 h 634369"/>
                <a:gd name="connsiteX3" fmla="*/ 0 w 1849347"/>
                <a:gd name="connsiteY3" fmla="*/ 634369 h 634369"/>
                <a:gd name="connsiteX4" fmla="*/ 0 w 1849347"/>
                <a:gd name="connsiteY4" fmla="*/ 0 h 63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347" h="634369">
                  <a:moveTo>
                    <a:pt x="0" y="0"/>
                  </a:moveTo>
                  <a:lnTo>
                    <a:pt x="1849347" y="0"/>
                  </a:lnTo>
                  <a:lnTo>
                    <a:pt x="1849347" y="634369"/>
                  </a:lnTo>
                  <a:lnTo>
                    <a:pt x="0" y="6343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5240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2400" kern="1200" dirty="0"/>
                <a:t>Prophets</a:t>
              </a:r>
            </a:p>
          </p:txBody>
        </p:sp>
        <p:sp>
          <p:nvSpPr>
            <p:cNvPr id="31" name="Straight Connector 30">
              <a:extLst>
                <a:ext uri="{FF2B5EF4-FFF2-40B4-BE49-F238E27FC236}">
                  <a16:creationId xmlns:a16="http://schemas.microsoft.com/office/drawing/2014/main" id="{5336127D-17BA-27E4-F23D-E6E526167F37}"/>
                </a:ext>
              </a:extLst>
            </p:cNvPr>
            <p:cNvSpPr/>
            <p:nvPr/>
          </p:nvSpPr>
          <p:spPr>
            <a:xfrm>
              <a:off x="6984283" y="1757228"/>
              <a:ext cx="0" cy="1932386"/>
            </a:xfrm>
            <a:prstGeom prst="lin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236429F-D55A-332D-7823-F0A84CB1AEDD}"/>
                </a:ext>
              </a:extLst>
            </p:cNvPr>
            <p:cNvSpPr/>
            <p:nvPr/>
          </p:nvSpPr>
          <p:spPr>
            <a:xfrm>
              <a:off x="6958399" y="3632521"/>
              <a:ext cx="104665" cy="114186"/>
            </a:xfrm>
            <a:prstGeom prst="ellipse">
              <a:avLst/>
            </a:prstGeom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Teardrop 32">
              <a:extLst>
                <a:ext uri="{FF2B5EF4-FFF2-40B4-BE49-F238E27FC236}">
                  <a16:creationId xmlns:a16="http://schemas.microsoft.com/office/drawing/2014/main" id="{DCDE2BBA-47F2-F929-3A50-C64584CBF4F2}"/>
                </a:ext>
              </a:extLst>
            </p:cNvPr>
            <p:cNvSpPr/>
            <p:nvPr/>
          </p:nvSpPr>
          <p:spPr>
            <a:xfrm rot="18900000">
              <a:off x="7984555" y="5606730"/>
              <a:ext cx="411163" cy="411163"/>
            </a:xfrm>
            <a:prstGeom prst="teardrop">
              <a:avLst>
                <a:gd name="adj" fmla="val 115000"/>
              </a:avLst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538F119-AED5-516F-95C4-530613E3BDDD}"/>
                </a:ext>
              </a:extLst>
            </p:cNvPr>
            <p:cNvSpPr/>
            <p:nvPr/>
          </p:nvSpPr>
          <p:spPr>
            <a:xfrm>
              <a:off x="9341243" y="5881139"/>
              <a:ext cx="232589" cy="232589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5875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D75C1B-4196-A2DE-D8EC-B6734C3B36C5}"/>
                </a:ext>
              </a:extLst>
            </p:cNvPr>
            <p:cNvSpPr/>
            <p:nvPr/>
          </p:nvSpPr>
          <p:spPr>
            <a:xfrm>
              <a:off x="8353879" y="4520242"/>
              <a:ext cx="1849347" cy="975952"/>
            </a:xfrm>
            <a:custGeom>
              <a:avLst/>
              <a:gdLst>
                <a:gd name="connsiteX0" fmla="*/ 0 w 1849347"/>
                <a:gd name="connsiteY0" fmla="*/ 0 h 975952"/>
                <a:gd name="connsiteX1" fmla="*/ 1849347 w 1849347"/>
                <a:gd name="connsiteY1" fmla="*/ 0 h 975952"/>
                <a:gd name="connsiteX2" fmla="*/ 1849347 w 1849347"/>
                <a:gd name="connsiteY2" fmla="*/ 975952 h 975952"/>
                <a:gd name="connsiteX3" fmla="*/ 0 w 1849347"/>
                <a:gd name="connsiteY3" fmla="*/ 975952 h 975952"/>
                <a:gd name="connsiteX4" fmla="*/ 0 w 1849347"/>
                <a:gd name="connsiteY4" fmla="*/ 0 h 97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347" h="975952">
                  <a:moveTo>
                    <a:pt x="0" y="0"/>
                  </a:moveTo>
                  <a:lnTo>
                    <a:pt x="1849347" y="0"/>
                  </a:lnTo>
                  <a:lnTo>
                    <a:pt x="1849347" y="975952"/>
                  </a:lnTo>
                  <a:lnTo>
                    <a:pt x="0" y="9759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42875" rIns="0" bIns="95250" numCol="1" spcCol="1270" anchor="t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500" kern="120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AC348F-A7C5-07AF-BFCC-418ED36A0004}"/>
                </a:ext>
              </a:extLst>
            </p:cNvPr>
            <p:cNvSpPr/>
            <p:nvPr/>
          </p:nvSpPr>
          <p:spPr>
            <a:xfrm>
              <a:off x="9457538" y="3783706"/>
              <a:ext cx="1849347" cy="609970"/>
            </a:xfrm>
            <a:custGeom>
              <a:avLst/>
              <a:gdLst>
                <a:gd name="connsiteX0" fmla="*/ 0 w 1849347"/>
                <a:gd name="connsiteY0" fmla="*/ 0 h 609970"/>
                <a:gd name="connsiteX1" fmla="*/ 1849347 w 1849347"/>
                <a:gd name="connsiteY1" fmla="*/ 0 h 609970"/>
                <a:gd name="connsiteX2" fmla="*/ 1849347 w 1849347"/>
                <a:gd name="connsiteY2" fmla="*/ 609970 h 609970"/>
                <a:gd name="connsiteX3" fmla="*/ 0 w 1849347"/>
                <a:gd name="connsiteY3" fmla="*/ 609970 h 609970"/>
                <a:gd name="connsiteX4" fmla="*/ 0 w 1849347"/>
                <a:gd name="connsiteY4" fmla="*/ 0 h 60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347" h="609970">
                  <a:moveTo>
                    <a:pt x="0" y="0"/>
                  </a:moveTo>
                  <a:lnTo>
                    <a:pt x="1849347" y="0"/>
                  </a:lnTo>
                  <a:lnTo>
                    <a:pt x="1849347" y="609970"/>
                  </a:lnTo>
                  <a:lnTo>
                    <a:pt x="0" y="6099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5240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2400" kern="1200" dirty="0"/>
                <a:t>IDOLS </a:t>
              </a:r>
            </a:p>
          </p:txBody>
        </p:sp>
        <p:sp>
          <p:nvSpPr>
            <p:cNvPr id="37" name="Straight Connector 36">
              <a:extLst>
                <a:ext uri="{FF2B5EF4-FFF2-40B4-BE49-F238E27FC236}">
                  <a16:creationId xmlns:a16="http://schemas.microsoft.com/office/drawing/2014/main" id="{5E9DF2A2-0D09-D641-93E3-0A038865DEFF}"/>
                </a:ext>
              </a:extLst>
            </p:cNvPr>
            <p:cNvSpPr/>
            <p:nvPr/>
          </p:nvSpPr>
          <p:spPr>
            <a:xfrm>
              <a:off x="9405464" y="3909204"/>
              <a:ext cx="0" cy="1903107"/>
            </a:xfrm>
            <a:prstGeom prst="lin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7F5BC86-387F-F697-5051-3EFD1F5771AC}"/>
                </a:ext>
              </a:extLst>
            </p:cNvPr>
            <p:cNvSpPr/>
            <p:nvPr/>
          </p:nvSpPr>
          <p:spPr>
            <a:xfrm>
              <a:off x="8164252" y="3632521"/>
              <a:ext cx="104665" cy="114186"/>
            </a:xfrm>
            <a:prstGeom prst="ellipse">
              <a:avLst/>
            </a:prstGeom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Teardrop 38">
              <a:extLst>
                <a:ext uri="{FF2B5EF4-FFF2-40B4-BE49-F238E27FC236}">
                  <a16:creationId xmlns:a16="http://schemas.microsoft.com/office/drawing/2014/main" id="{2215975C-36F1-48CF-C28A-8440E8B53D85}"/>
                </a:ext>
              </a:extLst>
            </p:cNvPr>
            <p:cNvSpPr/>
            <p:nvPr/>
          </p:nvSpPr>
          <p:spPr>
            <a:xfrm rot="8100000">
              <a:off x="9190409" y="1361336"/>
              <a:ext cx="411163" cy="411163"/>
            </a:xfrm>
            <a:prstGeom prst="teardrop">
              <a:avLst>
                <a:gd name="adj" fmla="val 115000"/>
              </a:avLst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3E1CD8F-0977-A455-ECD5-1A6E6CB2202A}"/>
                </a:ext>
              </a:extLst>
            </p:cNvPr>
            <p:cNvSpPr/>
            <p:nvPr/>
          </p:nvSpPr>
          <p:spPr>
            <a:xfrm>
              <a:off x="9279696" y="1450623"/>
              <a:ext cx="232589" cy="232589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5875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1DA3DE2-728F-2880-0E3E-FC8EB0D682DB}"/>
                </a:ext>
              </a:extLst>
            </p:cNvPr>
            <p:cNvSpPr/>
            <p:nvPr/>
          </p:nvSpPr>
          <p:spPr>
            <a:xfrm>
              <a:off x="9686727" y="1884102"/>
              <a:ext cx="1849347" cy="1805512"/>
            </a:xfrm>
            <a:custGeom>
              <a:avLst/>
              <a:gdLst>
                <a:gd name="connsiteX0" fmla="*/ 0 w 1849347"/>
                <a:gd name="connsiteY0" fmla="*/ 0 h 1805512"/>
                <a:gd name="connsiteX1" fmla="*/ 1849347 w 1849347"/>
                <a:gd name="connsiteY1" fmla="*/ 0 h 1805512"/>
                <a:gd name="connsiteX2" fmla="*/ 1849347 w 1849347"/>
                <a:gd name="connsiteY2" fmla="*/ 1805512 h 1805512"/>
                <a:gd name="connsiteX3" fmla="*/ 0 w 1849347"/>
                <a:gd name="connsiteY3" fmla="*/ 1805512 h 1805512"/>
                <a:gd name="connsiteX4" fmla="*/ 0 w 1849347"/>
                <a:gd name="connsiteY4" fmla="*/ 0 h 18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347" h="1805512">
                  <a:moveTo>
                    <a:pt x="0" y="0"/>
                  </a:moveTo>
                  <a:lnTo>
                    <a:pt x="1849347" y="0"/>
                  </a:lnTo>
                  <a:lnTo>
                    <a:pt x="1849347" y="1805512"/>
                  </a:lnTo>
                  <a:lnTo>
                    <a:pt x="0" y="18055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39700" rIns="139700" bIns="209550" numCol="1" spcCol="1270" anchor="t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Foreshadow of Messiah</a:t>
              </a: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Deliverer of Sinai</a:t>
              </a: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5BB347A-488A-5EA3-2476-76BE8203FA00}"/>
                </a:ext>
              </a:extLst>
            </p:cNvPr>
            <p:cNvSpPr/>
            <p:nvPr/>
          </p:nvSpPr>
          <p:spPr>
            <a:xfrm>
              <a:off x="9686727" y="1249733"/>
              <a:ext cx="1849347" cy="634369"/>
            </a:xfrm>
            <a:custGeom>
              <a:avLst/>
              <a:gdLst>
                <a:gd name="connsiteX0" fmla="*/ 0 w 1849347"/>
                <a:gd name="connsiteY0" fmla="*/ 0 h 634369"/>
                <a:gd name="connsiteX1" fmla="*/ 1849347 w 1849347"/>
                <a:gd name="connsiteY1" fmla="*/ 0 h 634369"/>
                <a:gd name="connsiteX2" fmla="*/ 1849347 w 1849347"/>
                <a:gd name="connsiteY2" fmla="*/ 634369 h 634369"/>
                <a:gd name="connsiteX3" fmla="*/ 0 w 1849347"/>
                <a:gd name="connsiteY3" fmla="*/ 634369 h 634369"/>
                <a:gd name="connsiteX4" fmla="*/ 0 w 1849347"/>
                <a:gd name="connsiteY4" fmla="*/ 0 h 63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347" h="634369">
                  <a:moveTo>
                    <a:pt x="0" y="0"/>
                  </a:moveTo>
                  <a:lnTo>
                    <a:pt x="1849347" y="0"/>
                  </a:lnTo>
                  <a:lnTo>
                    <a:pt x="1849347" y="634369"/>
                  </a:lnTo>
                  <a:lnTo>
                    <a:pt x="0" y="6343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5240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2400" kern="1200" dirty="0"/>
                <a:t>Moses</a:t>
              </a:r>
            </a:p>
          </p:txBody>
        </p:sp>
        <p:sp>
          <p:nvSpPr>
            <p:cNvPr id="43" name="Straight Connector 42">
              <a:extLst>
                <a:ext uri="{FF2B5EF4-FFF2-40B4-BE49-F238E27FC236}">
                  <a16:creationId xmlns:a16="http://schemas.microsoft.com/office/drawing/2014/main" id="{6A3AD300-4434-F589-18FE-5B69F2DEAD6D}"/>
                </a:ext>
              </a:extLst>
            </p:cNvPr>
            <p:cNvSpPr/>
            <p:nvPr/>
          </p:nvSpPr>
          <p:spPr>
            <a:xfrm>
              <a:off x="9395991" y="1757228"/>
              <a:ext cx="0" cy="1932386"/>
            </a:xfrm>
            <a:prstGeom prst="lin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4CE3923-5746-023A-1D1A-698F162C1CFE}"/>
                </a:ext>
              </a:extLst>
            </p:cNvPr>
            <p:cNvSpPr/>
            <p:nvPr/>
          </p:nvSpPr>
          <p:spPr>
            <a:xfrm>
              <a:off x="9370106" y="3632521"/>
              <a:ext cx="104665" cy="114186"/>
            </a:xfrm>
            <a:prstGeom prst="ellipse">
              <a:avLst/>
            </a:prstGeom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28BEA7-CB7A-098B-AD44-E2D5152EE4D7}"/>
              </a:ext>
            </a:extLst>
          </p:cNvPr>
          <p:cNvSpPr txBox="1"/>
          <p:nvPr/>
        </p:nvSpPr>
        <p:spPr>
          <a:xfrm>
            <a:off x="9479801" y="4501946"/>
            <a:ext cx="1993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Isa 44.20</a:t>
            </a:r>
          </a:p>
          <a:p>
            <a:r>
              <a:rPr lang="en-US" sz="2200" dirty="0"/>
              <a:t>Jer 16.19-21; 51.17-18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63BAC84-7636-55E3-8B92-31F944B28A23}"/>
              </a:ext>
            </a:extLst>
          </p:cNvPr>
          <p:cNvSpPr/>
          <p:nvPr/>
        </p:nvSpPr>
        <p:spPr>
          <a:xfrm>
            <a:off x="4692048" y="3809609"/>
            <a:ext cx="1849347" cy="634369"/>
          </a:xfrm>
          <a:custGeom>
            <a:avLst/>
            <a:gdLst>
              <a:gd name="connsiteX0" fmla="*/ 0 w 1849347"/>
              <a:gd name="connsiteY0" fmla="*/ 0 h 634369"/>
              <a:gd name="connsiteX1" fmla="*/ 1849347 w 1849347"/>
              <a:gd name="connsiteY1" fmla="*/ 0 h 634369"/>
              <a:gd name="connsiteX2" fmla="*/ 1849347 w 1849347"/>
              <a:gd name="connsiteY2" fmla="*/ 634369 h 634369"/>
              <a:gd name="connsiteX3" fmla="*/ 0 w 1849347"/>
              <a:gd name="connsiteY3" fmla="*/ 634369 h 634369"/>
              <a:gd name="connsiteX4" fmla="*/ 0 w 1849347"/>
              <a:gd name="connsiteY4" fmla="*/ 0 h 63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347" h="634369">
                <a:moveTo>
                  <a:pt x="0" y="0"/>
                </a:moveTo>
                <a:lnTo>
                  <a:pt x="1849347" y="0"/>
                </a:lnTo>
                <a:lnTo>
                  <a:pt x="1849347" y="634369"/>
                </a:lnTo>
                <a:lnTo>
                  <a:pt x="0" y="6343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52400" bIns="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400" dirty="0"/>
              <a:t>Aaron</a:t>
            </a:r>
            <a:endParaRPr lang="en-US" sz="2400" kern="1200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0EB344D-29AA-FE5B-1A9E-B4D36AA74D2B}"/>
              </a:ext>
            </a:extLst>
          </p:cNvPr>
          <p:cNvSpPr/>
          <p:nvPr/>
        </p:nvSpPr>
        <p:spPr>
          <a:xfrm>
            <a:off x="4639975" y="4361982"/>
            <a:ext cx="1849347" cy="1805512"/>
          </a:xfrm>
          <a:custGeom>
            <a:avLst/>
            <a:gdLst>
              <a:gd name="connsiteX0" fmla="*/ 0 w 1849347"/>
              <a:gd name="connsiteY0" fmla="*/ 0 h 1805512"/>
              <a:gd name="connsiteX1" fmla="*/ 1849347 w 1849347"/>
              <a:gd name="connsiteY1" fmla="*/ 0 h 1805512"/>
              <a:gd name="connsiteX2" fmla="*/ 1849347 w 1849347"/>
              <a:gd name="connsiteY2" fmla="*/ 1805512 h 1805512"/>
              <a:gd name="connsiteX3" fmla="*/ 0 w 1849347"/>
              <a:gd name="connsiteY3" fmla="*/ 1805512 h 1805512"/>
              <a:gd name="connsiteX4" fmla="*/ 0 w 1849347"/>
              <a:gd name="connsiteY4" fmla="*/ 0 h 180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347" h="1805512">
                <a:moveTo>
                  <a:pt x="0" y="0"/>
                </a:moveTo>
                <a:lnTo>
                  <a:pt x="1849347" y="0"/>
                </a:lnTo>
                <a:lnTo>
                  <a:pt x="1849347" y="1805512"/>
                </a:lnTo>
                <a:lnTo>
                  <a:pt x="0" y="18055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9700" rIns="139700" bIns="20955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dirty="0"/>
              <a:t>limited to earthly priesthood</a:t>
            </a:r>
            <a:endParaRPr lang="en-US" sz="2200" kern="1200" dirty="0"/>
          </a:p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05D6FCB-9FE2-8D74-3BF4-FFA1C95A9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442" y="5968304"/>
            <a:ext cx="231668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9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FB664F-1EF3-0231-7DFE-76F9FBAA0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554632"/>
            <a:ext cx="6140449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5786 Tishri 5</a:t>
            </a:r>
          </a:p>
        </p:txBody>
      </p:sp>
      <p:pic>
        <p:nvPicPr>
          <p:cNvPr id="8" name="Content Placeholder 7" descr="A poster of a bull with a ball on it&#10;&#10;AI-generated content may be incorrect.">
            <a:extLst>
              <a:ext uri="{FF2B5EF4-FFF2-40B4-BE49-F238E27FC236}">
                <a16:creationId xmlns:a16="http://schemas.microsoft.com/office/drawing/2014/main" id="{35C61036-F38C-3797-CC6A-58696C8E45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7" r="4189" b="1"/>
          <a:stretch>
            <a:fillRect/>
          </a:stretch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6E3798-8FF8-DDA3-9D9C-221F8D5E4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2401" y="2133600"/>
            <a:ext cx="6140449" cy="3694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5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TRIBE: 		Ephraim</a:t>
            </a:r>
          </a:p>
          <a:p>
            <a:r>
              <a:rPr lang="en-US" sz="25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SYMBOL: 		Grapes</a:t>
            </a:r>
          </a:p>
          <a:p>
            <a:r>
              <a:rPr lang="en-US" sz="25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GEMSTONE: 		Agate (Onyx)</a:t>
            </a:r>
          </a:p>
          <a:p>
            <a:r>
              <a:rPr lang="en-US" sz="25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HEBREW LETTER: 	Lamed</a:t>
            </a:r>
          </a:p>
          <a:p>
            <a:r>
              <a:rPr lang="en-US" sz="25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NUMBER:		30</a:t>
            </a:r>
          </a:p>
        </p:txBody>
      </p:sp>
    </p:spTree>
    <p:extLst>
      <p:ext uri="{BB962C8B-B14F-4D97-AF65-F5344CB8AC3E}">
        <p14:creationId xmlns:p14="http://schemas.microsoft.com/office/powerpoint/2010/main" val="1849767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6B8EE8-29D6-E2E5-217C-D009D45D0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405C9-378E-507C-5350-E16C5B58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EPHRAIM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087A5-8565-6AC6-8807-B46523E67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140698" cy="4023360"/>
          </a:xfrm>
        </p:spPr>
        <p:txBody>
          <a:bodyPr>
            <a:normAutofit fontScale="25000" lnSpcReduction="20000"/>
          </a:bodyPr>
          <a:lstStyle/>
          <a:p>
            <a:pPr marL="0" fontAlgn="ctr">
              <a:buNone/>
            </a:pPr>
            <a:r>
              <a:rPr lang="en-US" sz="10000" b="1" dirty="0">
                <a:solidFill>
                  <a:schemeClr val="accent1"/>
                </a:solidFill>
              </a:rPr>
              <a:t>01 </a:t>
            </a:r>
            <a:r>
              <a:rPr lang="en-US" sz="10000" b="1" dirty="0">
                <a:solidFill>
                  <a:schemeClr val="tx1"/>
                </a:solidFill>
              </a:rPr>
              <a:t>Correspond with 3 tribes of Ephraim west of Tabernacle</a:t>
            </a:r>
          </a:p>
          <a:p>
            <a:pPr marL="0" fontAlgn="ctr">
              <a:buNone/>
            </a:pPr>
            <a:r>
              <a:rPr lang="en-US" sz="10000" b="1" dirty="0">
                <a:solidFill>
                  <a:schemeClr val="tx1"/>
                </a:solidFill>
              </a:rPr>
              <a:t> </a:t>
            </a:r>
          </a:p>
          <a:p>
            <a:pPr marL="0" fontAlgn="ctr">
              <a:buNone/>
            </a:pPr>
            <a:r>
              <a:rPr lang="en-US" sz="10000" b="1" dirty="0">
                <a:solidFill>
                  <a:schemeClr val="accent1"/>
                </a:solidFill>
              </a:rPr>
              <a:t>02 </a:t>
            </a:r>
            <a:r>
              <a:rPr lang="en-US" sz="10000" b="1" dirty="0">
                <a:solidFill>
                  <a:schemeClr val="tx1"/>
                </a:solidFill>
              </a:rPr>
              <a:t>Blessing: </a:t>
            </a:r>
            <a:r>
              <a:rPr lang="en-US" sz="10000" b="1" dirty="0" err="1">
                <a:solidFill>
                  <a:schemeClr val="tx1"/>
                </a:solidFill>
              </a:rPr>
              <a:t>B’resheet</a:t>
            </a:r>
            <a:r>
              <a:rPr lang="en-US" sz="10000" b="1" dirty="0">
                <a:solidFill>
                  <a:schemeClr val="tx1"/>
                </a:solidFill>
              </a:rPr>
              <a:t> 49.22 Yosef</a:t>
            </a:r>
          </a:p>
          <a:p>
            <a:pPr marL="0" fontAlgn="ctr">
              <a:buNone/>
            </a:pPr>
            <a:endParaRPr lang="en-US" sz="10000" b="1" dirty="0">
              <a:solidFill>
                <a:schemeClr val="tx1"/>
              </a:solidFill>
            </a:endParaRPr>
          </a:p>
          <a:p>
            <a:pPr marL="0" fontAlgn="ctr">
              <a:buNone/>
            </a:pPr>
            <a:r>
              <a:rPr lang="en-US" sz="10000" b="1" dirty="0">
                <a:solidFill>
                  <a:schemeClr val="accent1"/>
                </a:solidFill>
              </a:rPr>
              <a:t>03 </a:t>
            </a:r>
            <a:r>
              <a:rPr lang="en-US" sz="10000" b="1" dirty="0">
                <a:solidFill>
                  <a:schemeClr val="tx1"/>
                </a:solidFill>
              </a:rPr>
              <a:t>Cursing of Ephraim: Yarov’am  1Ki 12.32-13.1; 2Ki 17.6-8, Ps 78.9-11</a:t>
            </a:r>
          </a:p>
          <a:p>
            <a:pPr marL="0" fontAlgn="ctr">
              <a:buNone/>
            </a:pPr>
            <a:endParaRPr lang="en-US" sz="10000" b="1" dirty="0">
              <a:solidFill>
                <a:schemeClr val="tx1"/>
              </a:solidFill>
            </a:endParaRPr>
          </a:p>
          <a:p>
            <a:pPr marL="0" fontAlgn="ctr">
              <a:buNone/>
            </a:pPr>
            <a:r>
              <a:rPr lang="en-US" sz="10000" b="1" dirty="0">
                <a:solidFill>
                  <a:schemeClr val="accent1"/>
                </a:solidFill>
              </a:rPr>
              <a:t>04 </a:t>
            </a:r>
            <a:r>
              <a:rPr lang="en-US" sz="10000" b="1" dirty="0">
                <a:solidFill>
                  <a:schemeClr val="tx1"/>
                </a:solidFill>
              </a:rPr>
              <a:t>Known as Samaria: Mix of Jews &amp; Gentiles (Jn 4.3-4; 11.54) </a:t>
            </a:r>
          </a:p>
          <a:p>
            <a:pPr marL="0" fontAlgn="ctr">
              <a:buNone/>
            </a:pPr>
            <a:endParaRPr lang="en-US" sz="10000" b="1" dirty="0">
              <a:solidFill>
                <a:schemeClr val="tx1"/>
              </a:solidFill>
            </a:endParaRPr>
          </a:p>
          <a:p>
            <a:pPr marL="0" fontAlgn="ctr">
              <a:buNone/>
            </a:pPr>
            <a:r>
              <a:rPr lang="en-US" sz="10000" b="1" dirty="0">
                <a:solidFill>
                  <a:schemeClr val="accent1"/>
                </a:solidFill>
              </a:rPr>
              <a:t>05 </a:t>
            </a:r>
            <a:r>
              <a:rPr lang="en-US" sz="10000" b="1" dirty="0">
                <a:solidFill>
                  <a:schemeClr val="tx1"/>
                </a:solidFill>
              </a:rPr>
              <a:t>Lesson: Consequences of covenant unfaithfulness &amp; restoration</a:t>
            </a:r>
          </a:p>
          <a:p>
            <a:pPr marL="0" fontAlgn="ctr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fontAlgn="ctr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fontAlgn="ctr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fontAlgn="ctr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algn="l" rtl="0" eaLnBrk="1" fontAlgn="ctr" latinLnBrk="0" hangingPunct="1">
              <a:buNone/>
            </a:pPr>
            <a:r>
              <a:rPr lang="en-US" sz="2000" b="1" i="0" u="none" strike="noStrike" kern="1200" spc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14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922FC5-CED8-01D2-FDD0-5D8387B23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CHAPTER </a:t>
            </a:r>
            <a:b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FOUR</a:t>
            </a:r>
          </a:p>
        </p:txBody>
      </p:sp>
      <p:pic>
        <p:nvPicPr>
          <p:cNvPr id="8" name="Picture Placeholder 7" descr="A logo with text on it&#10;&#10;AI-generated content may be incorrect.">
            <a:extLst>
              <a:ext uri="{FF2B5EF4-FFF2-40B4-BE49-F238E27FC236}">
                <a16:creationId xmlns:a16="http://schemas.microsoft.com/office/drawing/2014/main" id="{B3854C69-37D5-EC13-6446-DF4F65B4F4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97" r="6397"/>
          <a:stretch>
            <a:fillRect/>
          </a:stretch>
        </p:blipFill>
        <p:spPr>
          <a:xfrm>
            <a:off x="633999" y="457200"/>
            <a:ext cx="5885135" cy="5534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F6A07-6F52-7033-75A0-202B30EA4610}"/>
              </a:ext>
            </a:extLst>
          </p:cNvPr>
          <p:cNvSpPr txBox="1"/>
          <p:nvPr/>
        </p:nvSpPr>
        <p:spPr>
          <a:xfrm>
            <a:off x="6805053" y="4629316"/>
            <a:ext cx="342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Psalms 95</a:t>
            </a:r>
          </a:p>
        </p:txBody>
      </p:sp>
    </p:spTree>
    <p:extLst>
      <p:ext uri="{BB962C8B-B14F-4D97-AF65-F5344CB8AC3E}">
        <p14:creationId xmlns:p14="http://schemas.microsoft.com/office/powerpoint/2010/main" val="75314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621989-EB3A-EC28-CC49-312089E2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“Let us be terrified…even though…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331C6-EF1B-E0F3-CC40-9A3A51F572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i="1" dirty="0"/>
              <a:t>…you might be judged to have fallen short of it.” </a:t>
            </a:r>
            <a:r>
              <a:rPr lang="en-US" sz="2400" dirty="0"/>
              <a:t>Meaning a possible failure.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Your focus is on the past generation’s failures that one cannot see clearly your faith walk.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Over estimating one’s own spiritual position that you can miss the warnings set before you.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Not fully grasping the meaning of “belief” in Messiah that one’s faith does not engulf all you say and do.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D509DC-026E-6897-9D30-9645755AC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0066" y="1845735"/>
            <a:ext cx="4695613" cy="402336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V2. </a:t>
            </a:r>
            <a:r>
              <a:rPr lang="en-US" sz="2400" i="1" dirty="0"/>
              <a:t>“For the Good News has also been proclaimed to us, just as it was to them.”</a:t>
            </a:r>
          </a:p>
          <a:p>
            <a:pP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Simply hearing the Good News is not enough.  The Gospel must be met with faith in the hearer.</a:t>
            </a:r>
          </a:p>
        </p:txBody>
      </p:sp>
    </p:spTree>
    <p:extLst>
      <p:ext uri="{BB962C8B-B14F-4D97-AF65-F5344CB8AC3E}">
        <p14:creationId xmlns:p14="http://schemas.microsoft.com/office/powerpoint/2010/main" val="327680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4CDB-4B27-A2BD-2EE4-E0457411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Yahweh’s 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E1B00-B773-ABC3-0D6A-947719CAE8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i="1" dirty="0"/>
              <a:t>“They never entered rest.”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Yah, who never desires a thing in vain, must have wanted to share His rest; else He would have never extended it.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Yah’s purposes cannot be frustrated, therefore, the offer to enter the enjoyment of His rest must still hold good.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41571-FF5D-172F-0590-BBF1FBA537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Yahweh is still extending His invitation to men to join Him; shown in His response “Today, if you hear His voice, do not harden your hearts.”</a:t>
            </a:r>
          </a:p>
          <a:p>
            <a:pPr>
              <a:buSzPct val="150000"/>
              <a:buFont typeface="Wingdings" panose="05000000000000000000" pitchFamily="2" charset="2"/>
              <a:buChar char="§"/>
            </a:pPr>
            <a:r>
              <a:rPr lang="en-US" sz="2400" b="1" i="1" dirty="0"/>
              <a:t>“Today”: </a:t>
            </a:r>
            <a:r>
              <a:rPr lang="en-US" sz="2400" dirty="0"/>
              <a:t>This urgent call of Ruach </a:t>
            </a:r>
            <a:r>
              <a:rPr lang="en-US" sz="2400" i="1" dirty="0"/>
              <a:t>is </a:t>
            </a:r>
            <a:r>
              <a:rPr lang="en-US" sz="2400" dirty="0"/>
              <a:t>defining a new period in which the rest is to be open and accessible.</a:t>
            </a:r>
          </a:p>
          <a:p>
            <a:pPr>
              <a:buSzPct val="150000"/>
              <a:buFont typeface="Wingdings" panose="05000000000000000000" pitchFamily="2" charset="2"/>
              <a:buChar char="§"/>
            </a:pPr>
            <a:r>
              <a:rPr lang="en-US" sz="2400" b="1" dirty="0"/>
              <a:t>Sabbath-rest</a:t>
            </a:r>
            <a:r>
              <a:rPr lang="en-US" sz="2400" dirty="0"/>
              <a:t> cannot be equated </a:t>
            </a:r>
            <a:r>
              <a:rPr lang="en-US" sz="2400"/>
              <a:t>with Canaan</a:t>
            </a:r>
            <a:r>
              <a:rPr lang="en-US" sz="2400" dirty="0"/>
              <a:t>, for Yah’s second and continued invitation has come through His covenant.</a:t>
            </a:r>
          </a:p>
        </p:txBody>
      </p:sp>
    </p:spTree>
    <p:extLst>
      <p:ext uri="{BB962C8B-B14F-4D97-AF65-F5344CB8AC3E}">
        <p14:creationId xmlns:p14="http://schemas.microsoft.com/office/powerpoint/2010/main" val="157057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0F74-D343-380C-7DCF-4AEED204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Genesis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F3C9C-1FF7-01E3-2491-2B0CE3B580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“And God rested on the seventh day from all His works.”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[Gen 2.2]</a:t>
            </a:r>
          </a:p>
          <a:p>
            <a:pP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Yah cannot rest from good works. Rest means to desist, to cease.   Yahweh rested from His creation activity.  </a:t>
            </a:r>
          </a:p>
          <a:p>
            <a:pP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When man enters God’s sabbath-rest he too must desist from what he has been doing, i.e., attempting to work out his own salvation.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C02BE-29EB-C52C-609F-5DD8EEA303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Having peace in the assurance of access to Yah unhindered.  This is made possible by Messiah’s purification of sin.</a:t>
            </a:r>
          </a:p>
          <a:p>
            <a:r>
              <a:rPr lang="en-US" sz="2400" dirty="0"/>
              <a:t>“Let us therefore make every effort to enter that rest.”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V8: </a:t>
            </a:r>
            <a:r>
              <a:rPr lang="en-US" sz="2400" dirty="0"/>
              <a:t>In mentioning </a:t>
            </a:r>
            <a:r>
              <a:rPr lang="en-US" sz="2400" dirty="0" err="1"/>
              <a:t>Y’hoshua</a:t>
            </a:r>
            <a:r>
              <a:rPr lang="en-US" sz="2400" dirty="0"/>
              <a:t> the author is saying that Y’shua is superior.  It is only in Messiah that we are brought into this rest.</a:t>
            </a:r>
          </a:p>
        </p:txBody>
      </p:sp>
    </p:spTree>
    <p:extLst>
      <p:ext uri="{BB962C8B-B14F-4D97-AF65-F5344CB8AC3E}">
        <p14:creationId xmlns:p14="http://schemas.microsoft.com/office/powerpoint/2010/main" val="2080376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63665-23AC-302D-D307-12A47705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81359-DA31-1F88-FE34-6289A165D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177454" cy="402336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Looking up the </a:t>
            </a:r>
            <a:r>
              <a:rPr lang="en-US" sz="2800" b="1" i="1" dirty="0"/>
              <a:t>Strong’s number </a:t>
            </a:r>
            <a:r>
              <a:rPr lang="en-US" sz="2800" dirty="0"/>
              <a:t>for the following Greek word, use the Biblical usages for each word for </a:t>
            </a:r>
            <a:r>
              <a:rPr lang="en-US" sz="2800" b="1" dirty="0"/>
              <a:t>“rest” </a:t>
            </a:r>
            <a:r>
              <a:rPr lang="en-US" sz="2800" dirty="0"/>
              <a:t>and write your declaration of commitment to the Lord, surrendering to His rest.  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0D3CC-2234-173D-844A-2B099963A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1133" y="1845735"/>
            <a:ext cx="5474547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G372</a:t>
            </a:r>
            <a:r>
              <a:rPr lang="en-US" sz="2800" dirty="0"/>
              <a:t>    </a:t>
            </a:r>
            <a:r>
              <a:rPr lang="en-US" sz="2800" dirty="0" err="1"/>
              <a:t>Anapausis</a:t>
            </a:r>
            <a:r>
              <a:rPr lang="en-US" sz="2800" dirty="0"/>
              <a:t>: Intermission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G2663</a:t>
            </a:r>
            <a:r>
              <a:rPr lang="en-US" sz="2800" dirty="0"/>
              <a:t>  </a:t>
            </a:r>
            <a:r>
              <a:rPr lang="en-US" sz="2800" dirty="0" err="1"/>
              <a:t>Katapausis</a:t>
            </a:r>
            <a:r>
              <a:rPr lang="en-US" sz="2800" dirty="0"/>
              <a:t>: Permanent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G1879</a:t>
            </a:r>
            <a:r>
              <a:rPr lang="en-US" sz="2800" dirty="0"/>
              <a:t>  </a:t>
            </a:r>
            <a:r>
              <a:rPr lang="en-US" sz="2800" dirty="0" err="1"/>
              <a:t>Epanapauornai</a:t>
            </a:r>
            <a:r>
              <a:rPr lang="en-US" sz="2800" dirty="0"/>
              <a:t>: Lean upon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0" indent="0" algn="ctr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What is stopping you from entering Yahweh’s rest?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8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AF24-B153-4759-D8D8-39195230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Word is Alive and a Sword!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F5CF0-1DDD-1E89-83A9-4A33772E1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533" y="1845734"/>
            <a:ext cx="5154506" cy="4023360"/>
          </a:xfrm>
        </p:spPr>
        <p:txBody>
          <a:bodyPr>
            <a:noAutofit/>
          </a:bodyPr>
          <a:lstStyle/>
          <a:p>
            <a:r>
              <a:rPr lang="en-US" sz="2400" dirty="0"/>
              <a:t>There is no possibility of concealing unbelief!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Unbelief is a matter of the heart, it often escapes the notion of man but never of God, Whose word is living, active and a sword.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It has the power to reach right through to inmost parts of one’s personality. </a:t>
            </a:r>
            <a:r>
              <a:rPr lang="en-US" sz="2400" i="1" dirty="0"/>
              <a:t>(We stand completely exposed – laid bare before the One Whom we will give an account.)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386C2-F479-B736-A949-2D1A4518B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19" y="1845735"/>
            <a:ext cx="5154505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Power to judge both feelings and thoughts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Mt 12.36-37,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2Co 10.5] </a:t>
            </a:r>
            <a:r>
              <a:rPr lang="en-US" sz="2400" dirty="0"/>
              <a:t>able to discern and decide on moral value of man.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“Word” refers to the divine message spoken by Yah either through Moshe, His prophets, apostles and Messiah.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His word possesses such dynamic power that when heard and retained it will create afresh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[Ro 1.16, Hab 2.4]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597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783</TotalTime>
  <Words>929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Retrospect</vt:lpstr>
      <vt:lpstr>SING MY NAME</vt:lpstr>
      <vt:lpstr>5786 Tishri 5</vt:lpstr>
      <vt:lpstr>EPHRAIM</vt:lpstr>
      <vt:lpstr>CHAPTER  FOUR</vt:lpstr>
      <vt:lpstr>“Let us be terrified…even though…</vt:lpstr>
      <vt:lpstr>Yahweh’s Rest</vt:lpstr>
      <vt:lpstr>Genesis 2</vt:lpstr>
      <vt:lpstr>Homework</vt:lpstr>
      <vt:lpstr>The Word is Alive and a Sword!</vt:lpstr>
      <vt:lpstr>Priesthood of Y’shua</vt:lpstr>
      <vt:lpstr>Superiority  of  Y’shua Messiah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BMarie Stone</dc:creator>
  <cp:lastModifiedBy>Lonnita Deadwyler</cp:lastModifiedBy>
  <cp:revision>7</cp:revision>
  <dcterms:created xsi:type="dcterms:W3CDTF">2025-09-24T14:38:04Z</dcterms:created>
  <dcterms:modified xsi:type="dcterms:W3CDTF">2025-09-28T23:54:40Z</dcterms:modified>
</cp:coreProperties>
</file>