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26"/>
  </p:notesMasterIdLst>
  <p:sldIdLst>
    <p:sldId id="257" r:id="rId2"/>
    <p:sldId id="261" r:id="rId3"/>
    <p:sldId id="391" r:id="rId4"/>
    <p:sldId id="277" r:id="rId5"/>
    <p:sldId id="420" r:id="rId6"/>
    <p:sldId id="393" r:id="rId7"/>
    <p:sldId id="394" r:id="rId8"/>
    <p:sldId id="415" r:id="rId9"/>
    <p:sldId id="416" r:id="rId10"/>
    <p:sldId id="417" r:id="rId11"/>
    <p:sldId id="401" r:id="rId12"/>
    <p:sldId id="421" r:id="rId13"/>
    <p:sldId id="422" r:id="rId14"/>
    <p:sldId id="418" r:id="rId15"/>
    <p:sldId id="419" r:id="rId16"/>
    <p:sldId id="398" r:id="rId17"/>
    <p:sldId id="397" r:id="rId18"/>
    <p:sldId id="423" r:id="rId19"/>
    <p:sldId id="414" r:id="rId20"/>
    <p:sldId id="424" r:id="rId21"/>
    <p:sldId id="426" r:id="rId22"/>
    <p:sldId id="427" r:id="rId23"/>
    <p:sldId id="404"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F0065"/>
    <a:srgbClr val="FF9900"/>
    <a:srgbClr val="33CC33"/>
    <a:srgbClr val="FF33C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2E6E7-A8AB-4686-9D7C-5C922B421637}" v="1" dt="2025-12-23T01:19:37.96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5349" autoAdjust="0"/>
  </p:normalViewPr>
  <p:slideViewPr>
    <p:cSldViewPr snapToGrid="0">
      <p:cViewPr varScale="1">
        <p:scale>
          <a:sx n="102" d="100"/>
          <a:sy n="102" d="100"/>
        </p:scale>
        <p:origin x="954" y="96"/>
      </p:cViewPr>
      <p:guideLst/>
    </p:cSldViewPr>
  </p:slideViewPr>
  <p:notesTextViewPr>
    <p:cViewPr>
      <p:scale>
        <a:sx n="1" d="1"/>
        <a:sy n="1" d="1"/>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custSel delSld modSld">
      <pc:chgData name="Lonnita Deadwyler" userId="57f7c924a8d28b31" providerId="LiveId" clId="{5DBF0BA6-C2A6-4DC8-85EE-3F7BCB451D65}" dt="2025-12-23T01:23:12.403" v="119" actId="122"/>
      <pc:docMkLst>
        <pc:docMk/>
      </pc:docMkLst>
      <pc:sldChg chg="modSp mod">
        <pc:chgData name="Lonnita Deadwyler" userId="57f7c924a8d28b31" providerId="LiveId" clId="{5DBF0BA6-C2A6-4DC8-85EE-3F7BCB451D65}" dt="2025-12-21T03:41:43.502" v="18" actId="207"/>
        <pc:sldMkLst>
          <pc:docMk/>
          <pc:sldMk cId="346698318" sldId="296"/>
        </pc:sldMkLst>
        <pc:graphicFrameChg chg="modGraphic">
          <ac:chgData name="Lonnita Deadwyler" userId="57f7c924a8d28b31" providerId="LiveId" clId="{5DBF0BA6-C2A6-4DC8-85EE-3F7BCB451D65}" dt="2025-12-21T03:41:43.502" v="18" actId="207"/>
          <ac:graphicFrameMkLst>
            <pc:docMk/>
            <pc:sldMk cId="346698318" sldId="296"/>
            <ac:graphicFrameMk id="5" creationId="{583C42F3-D86E-50E0-13B2-5EC5FDD568A4}"/>
          </ac:graphicFrameMkLst>
        </pc:graphicFrameChg>
      </pc:sldChg>
      <pc:sldChg chg="modSp mod">
        <pc:chgData name="Lonnita Deadwyler" userId="57f7c924a8d28b31" providerId="LiveId" clId="{5DBF0BA6-C2A6-4DC8-85EE-3F7BCB451D65}" dt="2025-12-22T23:25:55.087" v="25" actId="6549"/>
        <pc:sldMkLst>
          <pc:docMk/>
          <pc:sldMk cId="2158506504" sldId="394"/>
        </pc:sldMkLst>
        <pc:spChg chg="mod">
          <ac:chgData name="Lonnita Deadwyler" userId="57f7c924a8d28b31" providerId="LiveId" clId="{5DBF0BA6-C2A6-4DC8-85EE-3F7BCB451D65}" dt="2025-12-22T23:25:55.087" v="25" actId="6549"/>
          <ac:spMkLst>
            <pc:docMk/>
            <pc:sldMk cId="2158506504" sldId="394"/>
            <ac:spMk id="3" creationId="{0D80C6B0-81C1-837A-7BC6-9615763C3509}"/>
          </ac:spMkLst>
        </pc:spChg>
      </pc:sldChg>
      <pc:sldChg chg="modSp mod">
        <pc:chgData name="Lonnita Deadwyler" userId="57f7c924a8d28b31" providerId="LiveId" clId="{5DBF0BA6-C2A6-4DC8-85EE-3F7BCB451D65}" dt="2025-12-22T23:44:16.421" v="36" actId="20577"/>
        <pc:sldMkLst>
          <pc:docMk/>
          <pc:sldMk cId="2005369591" sldId="397"/>
        </pc:sldMkLst>
        <pc:spChg chg="mod">
          <ac:chgData name="Lonnita Deadwyler" userId="57f7c924a8d28b31" providerId="LiveId" clId="{5DBF0BA6-C2A6-4DC8-85EE-3F7BCB451D65}" dt="2025-12-22T23:44:16.421" v="36" actId="20577"/>
          <ac:spMkLst>
            <pc:docMk/>
            <pc:sldMk cId="2005369591" sldId="397"/>
            <ac:spMk id="4" creationId="{6B380235-D4A8-3F32-F187-C77A7BD7D359}"/>
          </ac:spMkLst>
        </pc:spChg>
      </pc:sldChg>
      <pc:sldChg chg="modSp mod">
        <pc:chgData name="Lonnita Deadwyler" userId="57f7c924a8d28b31" providerId="LiveId" clId="{5DBF0BA6-C2A6-4DC8-85EE-3F7BCB451D65}" dt="2025-12-21T03:30:36.766" v="2" actId="20577"/>
        <pc:sldMkLst>
          <pc:docMk/>
          <pc:sldMk cId="1547831783" sldId="401"/>
        </pc:sldMkLst>
        <pc:spChg chg="mod">
          <ac:chgData name="Lonnita Deadwyler" userId="57f7c924a8d28b31" providerId="LiveId" clId="{5DBF0BA6-C2A6-4DC8-85EE-3F7BCB451D65}" dt="2025-12-21T03:30:36.766" v="2" actId="20577"/>
          <ac:spMkLst>
            <pc:docMk/>
            <pc:sldMk cId="1547831783" sldId="401"/>
            <ac:spMk id="4" creationId="{15F20BAD-052F-226D-210D-E50284B00E0D}"/>
          </ac:spMkLst>
        </pc:spChg>
      </pc:sldChg>
      <pc:sldChg chg="modSp mod">
        <pc:chgData name="Lonnita Deadwyler" userId="57f7c924a8d28b31" providerId="LiveId" clId="{5DBF0BA6-C2A6-4DC8-85EE-3F7BCB451D65}" dt="2025-12-23T00:03:59.515" v="48" actId="27636"/>
        <pc:sldMkLst>
          <pc:docMk/>
          <pc:sldMk cId="568809976" sldId="404"/>
        </pc:sldMkLst>
        <pc:spChg chg="mod">
          <ac:chgData name="Lonnita Deadwyler" userId="57f7c924a8d28b31" providerId="LiveId" clId="{5DBF0BA6-C2A6-4DC8-85EE-3F7BCB451D65}" dt="2025-12-23T00:03:59.515" v="48" actId="27636"/>
          <ac:spMkLst>
            <pc:docMk/>
            <pc:sldMk cId="568809976" sldId="404"/>
            <ac:spMk id="6" creationId="{577A5BB4-E5F5-FBD4-01D6-2E5BCAF60EE7}"/>
          </ac:spMkLst>
        </pc:spChg>
      </pc:sldChg>
      <pc:sldChg chg="del">
        <pc:chgData name="Lonnita Deadwyler" userId="57f7c924a8d28b31" providerId="LiveId" clId="{5DBF0BA6-C2A6-4DC8-85EE-3F7BCB451D65}" dt="2025-12-23T00:04:35.939" v="49" actId="47"/>
        <pc:sldMkLst>
          <pc:docMk/>
          <pc:sldMk cId="597758163" sldId="409"/>
        </pc:sldMkLst>
      </pc:sldChg>
      <pc:sldChg chg="modSp mod">
        <pc:chgData name="Lonnita Deadwyler" userId="57f7c924a8d28b31" providerId="LiveId" clId="{5DBF0BA6-C2A6-4DC8-85EE-3F7BCB451D65}" dt="2025-12-22T23:50:19.071" v="38" actId="20577"/>
        <pc:sldMkLst>
          <pc:docMk/>
          <pc:sldMk cId="1987504249" sldId="414"/>
        </pc:sldMkLst>
        <pc:spChg chg="mod">
          <ac:chgData name="Lonnita Deadwyler" userId="57f7c924a8d28b31" providerId="LiveId" clId="{5DBF0BA6-C2A6-4DC8-85EE-3F7BCB451D65}" dt="2025-12-22T23:50:19.071" v="38" actId="20577"/>
          <ac:spMkLst>
            <pc:docMk/>
            <pc:sldMk cId="1987504249" sldId="414"/>
            <ac:spMk id="6" creationId="{D8D767C9-03F5-AD81-82D8-24F200E24495}"/>
          </ac:spMkLst>
        </pc:spChg>
      </pc:sldChg>
      <pc:sldChg chg="addSp modSp mod">
        <pc:chgData name="Lonnita Deadwyler" userId="57f7c924a8d28b31" providerId="LiveId" clId="{5DBF0BA6-C2A6-4DC8-85EE-3F7BCB451D65}" dt="2025-12-23T01:23:12.403" v="119" actId="122"/>
        <pc:sldMkLst>
          <pc:docMk/>
          <pc:sldMk cId="3658643511" sldId="416"/>
        </pc:sldMkLst>
        <pc:spChg chg="add mod">
          <ac:chgData name="Lonnita Deadwyler" userId="57f7c924a8d28b31" providerId="LiveId" clId="{5DBF0BA6-C2A6-4DC8-85EE-3F7BCB451D65}" dt="2025-12-23T01:23:12.403" v="119" actId="122"/>
          <ac:spMkLst>
            <pc:docMk/>
            <pc:sldMk cId="3658643511" sldId="416"/>
            <ac:spMk id="3" creationId="{F183468D-EEC2-47CC-28BA-7DC92786120A}"/>
          </ac:spMkLst>
        </pc:spChg>
      </pc:sldChg>
      <pc:sldChg chg="modSp mod">
        <pc:chgData name="Lonnita Deadwyler" userId="57f7c924a8d28b31" providerId="LiveId" clId="{5DBF0BA6-C2A6-4DC8-85EE-3F7BCB451D65}" dt="2025-12-22T23:39:12.954" v="30" actId="20577"/>
        <pc:sldMkLst>
          <pc:docMk/>
          <pc:sldMk cId="4250955158" sldId="418"/>
        </pc:sldMkLst>
        <pc:spChg chg="mod">
          <ac:chgData name="Lonnita Deadwyler" userId="57f7c924a8d28b31" providerId="LiveId" clId="{5DBF0BA6-C2A6-4DC8-85EE-3F7BCB451D65}" dt="2025-12-22T23:37:11.595" v="28" actId="20577"/>
          <ac:spMkLst>
            <pc:docMk/>
            <pc:sldMk cId="4250955158" sldId="418"/>
            <ac:spMk id="6" creationId="{4274332E-E8BD-B728-CBBE-A2F2D24FE92C}"/>
          </ac:spMkLst>
        </pc:spChg>
        <pc:spChg chg="mod">
          <ac:chgData name="Lonnita Deadwyler" userId="57f7c924a8d28b31" providerId="LiveId" clId="{5DBF0BA6-C2A6-4DC8-85EE-3F7BCB451D65}" dt="2025-12-22T23:39:12.954" v="30" actId="20577"/>
          <ac:spMkLst>
            <pc:docMk/>
            <pc:sldMk cId="4250955158" sldId="418"/>
            <ac:spMk id="7" creationId="{F676C332-2657-922F-E7BC-8AD304B7C813}"/>
          </ac:spMkLst>
        </pc:spChg>
      </pc:sldChg>
      <pc:sldChg chg="modSp mod">
        <pc:chgData name="Lonnita Deadwyler" userId="57f7c924a8d28b31" providerId="LiveId" clId="{5DBF0BA6-C2A6-4DC8-85EE-3F7BCB451D65}" dt="2025-12-21T03:35:23.445" v="11" actId="20577"/>
        <pc:sldMkLst>
          <pc:docMk/>
          <pc:sldMk cId="1827420420" sldId="423"/>
        </pc:sldMkLst>
        <pc:spChg chg="mod">
          <ac:chgData name="Lonnita Deadwyler" userId="57f7c924a8d28b31" providerId="LiveId" clId="{5DBF0BA6-C2A6-4DC8-85EE-3F7BCB451D65}" dt="2025-12-21T03:35:23.445" v="11" actId="20577"/>
          <ac:spMkLst>
            <pc:docMk/>
            <pc:sldMk cId="1827420420" sldId="423"/>
            <ac:spMk id="3" creationId="{424E4D54-050E-C0E8-6884-28C5DD9E833F}"/>
          </ac:spMkLst>
        </pc:spChg>
      </pc:sldChg>
      <pc:sldChg chg="modSp mod">
        <pc:chgData name="Lonnita Deadwyler" userId="57f7c924a8d28b31" providerId="LiveId" clId="{5DBF0BA6-C2A6-4DC8-85EE-3F7BCB451D65}" dt="2025-12-21T03:38:00.447" v="14" actId="20577"/>
        <pc:sldMkLst>
          <pc:docMk/>
          <pc:sldMk cId="1961103262" sldId="424"/>
        </pc:sldMkLst>
        <pc:spChg chg="mod">
          <ac:chgData name="Lonnita Deadwyler" userId="57f7c924a8d28b31" providerId="LiveId" clId="{5DBF0BA6-C2A6-4DC8-85EE-3F7BCB451D65}" dt="2025-12-21T03:38:00.447" v="14" actId="20577"/>
          <ac:spMkLst>
            <pc:docMk/>
            <pc:sldMk cId="1961103262" sldId="424"/>
            <ac:spMk id="3" creationId="{0A82AE02-0402-2B61-832F-C669B31DAD66}"/>
          </ac:spMkLst>
        </pc:spChg>
      </pc:sldChg>
      <pc:sldChg chg="modSp mod">
        <pc:chgData name="Lonnita Deadwyler" userId="57f7c924a8d28b31" providerId="LiveId" clId="{5DBF0BA6-C2A6-4DC8-85EE-3F7BCB451D65}" dt="2025-12-22T23:59:05.234" v="39" actId="20577"/>
        <pc:sldMkLst>
          <pc:docMk/>
          <pc:sldMk cId="2910979567" sldId="426"/>
        </pc:sldMkLst>
        <pc:spChg chg="mod">
          <ac:chgData name="Lonnita Deadwyler" userId="57f7c924a8d28b31" providerId="LiveId" clId="{5DBF0BA6-C2A6-4DC8-85EE-3F7BCB451D65}" dt="2025-12-21T03:38:54.264" v="15" actId="20577"/>
          <ac:spMkLst>
            <pc:docMk/>
            <pc:sldMk cId="2910979567" sldId="426"/>
            <ac:spMk id="3" creationId="{6C6C6D35-DD6D-9E7E-50BF-493B2046C2E4}"/>
          </ac:spMkLst>
        </pc:spChg>
        <pc:spChg chg="mod">
          <ac:chgData name="Lonnita Deadwyler" userId="57f7c924a8d28b31" providerId="LiveId" clId="{5DBF0BA6-C2A6-4DC8-85EE-3F7BCB451D65}" dt="2025-12-22T23:59:05.234" v="39" actId="20577"/>
          <ac:spMkLst>
            <pc:docMk/>
            <pc:sldMk cId="2910979567" sldId="426"/>
            <ac:spMk id="4" creationId="{ED78839E-932A-529A-88CA-B514CBB614AB}"/>
          </ac:spMkLst>
        </pc:spChg>
      </pc:sldChg>
      <pc:sldChg chg="del">
        <pc:chgData name="Lonnita Deadwyler" userId="57f7c924a8d28b31" providerId="LiveId" clId="{5DBF0BA6-C2A6-4DC8-85EE-3F7BCB451D65}" dt="2025-12-23T00:05:30.635" v="50" actId="47"/>
        <pc:sldMkLst>
          <pc:docMk/>
          <pc:sldMk cId="796430265" sldId="428"/>
        </pc:sldMkLst>
      </pc:sldChg>
      <pc:sldChg chg="del">
        <pc:chgData name="Lonnita Deadwyler" userId="57f7c924a8d28b31" providerId="LiveId" clId="{5DBF0BA6-C2A6-4DC8-85EE-3F7BCB451D65}" dt="2025-12-23T00:06:26.492" v="51" actId="47"/>
        <pc:sldMkLst>
          <pc:docMk/>
          <pc:sldMk cId="473571463" sldId="429"/>
        </pc:sldMkLst>
      </pc:sldChg>
      <pc:sldChg chg="del">
        <pc:chgData name="Lonnita Deadwyler" userId="57f7c924a8d28b31" providerId="LiveId" clId="{5DBF0BA6-C2A6-4DC8-85EE-3F7BCB451D65}" dt="2025-12-23T00:07:15.045" v="52" actId="47"/>
        <pc:sldMkLst>
          <pc:docMk/>
          <pc:sldMk cId="3787571329" sldId="4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00858-461F-4B6B-B7F5-8A91E288A8BC}" type="slidenum">
              <a:rPr lang="en-US" smtClean="0"/>
              <a:t>7</a:t>
            </a:fld>
            <a:endParaRPr lang="en-US"/>
          </a:p>
        </p:txBody>
      </p:sp>
    </p:spTree>
    <p:extLst>
      <p:ext uri="{BB962C8B-B14F-4D97-AF65-F5344CB8AC3E}">
        <p14:creationId xmlns:p14="http://schemas.microsoft.com/office/powerpoint/2010/main" val="1620258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98D70-B8DE-3D7F-0500-56E754B4B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489A6-F7A7-6794-E627-0CF10712B9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8B7520-A90F-0DE2-DA22-12E51E5674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C36059-7E3D-1D0A-08E7-9A458FFC724E}"/>
              </a:ext>
            </a:extLst>
          </p:cNvPr>
          <p:cNvSpPr>
            <a:spLocks noGrp="1"/>
          </p:cNvSpPr>
          <p:nvPr>
            <p:ph type="sldNum" sz="quarter" idx="5"/>
          </p:nvPr>
        </p:nvSpPr>
        <p:spPr/>
        <p:txBody>
          <a:bodyPr/>
          <a:lstStyle/>
          <a:p>
            <a:fld id="{32900858-461F-4B6B-B7F5-8A91E288A8BC}" type="slidenum">
              <a:rPr lang="en-US" smtClean="0"/>
              <a:t>22</a:t>
            </a:fld>
            <a:endParaRPr lang="en-US"/>
          </a:p>
        </p:txBody>
      </p:sp>
    </p:spTree>
    <p:extLst>
      <p:ext uri="{BB962C8B-B14F-4D97-AF65-F5344CB8AC3E}">
        <p14:creationId xmlns:p14="http://schemas.microsoft.com/office/powerpoint/2010/main" val="319619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7F9E-680E-79F2-4393-C955C7410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F9B98-3771-092B-5D68-8D41F3D6ED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271BE0-5738-5D92-31F9-0375D88A81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0E9894-3FEF-71F0-030A-CE390A07266F}"/>
              </a:ext>
            </a:extLst>
          </p:cNvPr>
          <p:cNvSpPr>
            <a:spLocks noGrp="1"/>
          </p:cNvSpPr>
          <p:nvPr>
            <p:ph type="sldNum" sz="quarter" idx="5"/>
          </p:nvPr>
        </p:nvSpPr>
        <p:spPr/>
        <p:txBody>
          <a:bodyPr/>
          <a:lstStyle/>
          <a:p>
            <a:fld id="{32900858-461F-4B6B-B7F5-8A91E288A8BC}" type="slidenum">
              <a:rPr lang="en-US" smtClean="0"/>
              <a:t>8</a:t>
            </a:fld>
            <a:endParaRPr lang="en-US"/>
          </a:p>
        </p:txBody>
      </p:sp>
    </p:spTree>
    <p:extLst>
      <p:ext uri="{BB962C8B-B14F-4D97-AF65-F5344CB8AC3E}">
        <p14:creationId xmlns:p14="http://schemas.microsoft.com/office/powerpoint/2010/main" val="46073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B4DBB-E017-4551-D520-F1821FB45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D6BBA-F367-B01D-9A01-F7CEC4C0DA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F8427B-4111-49B2-8902-365835BCBF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295F91-05D0-E47A-7110-A035E5D76ED5}"/>
              </a:ext>
            </a:extLst>
          </p:cNvPr>
          <p:cNvSpPr>
            <a:spLocks noGrp="1"/>
          </p:cNvSpPr>
          <p:nvPr>
            <p:ph type="sldNum" sz="quarter" idx="5"/>
          </p:nvPr>
        </p:nvSpPr>
        <p:spPr/>
        <p:txBody>
          <a:bodyPr/>
          <a:lstStyle/>
          <a:p>
            <a:fld id="{32900858-461F-4B6B-B7F5-8A91E288A8BC}" type="slidenum">
              <a:rPr lang="en-US" smtClean="0"/>
              <a:t>9</a:t>
            </a:fld>
            <a:endParaRPr lang="en-US"/>
          </a:p>
        </p:txBody>
      </p:sp>
    </p:spTree>
    <p:extLst>
      <p:ext uri="{BB962C8B-B14F-4D97-AF65-F5344CB8AC3E}">
        <p14:creationId xmlns:p14="http://schemas.microsoft.com/office/powerpoint/2010/main" val="343329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 our inheritance of the Blood of Yeshua is where the love of Yahweh is found.</a:t>
            </a:r>
          </a:p>
          <a:p>
            <a:endParaRPr lang="en-US" dirty="0"/>
          </a:p>
          <a:p>
            <a:r>
              <a:rPr lang="en-US" dirty="0"/>
              <a:t>The whole first century Believers moved by Ruach and the Blood of Yeshua.  Yeshua was visible in every believer and therefore the Acts of Ruach manifested by Yah followed everyone who believed.</a:t>
            </a:r>
          </a:p>
          <a:p>
            <a:endParaRPr lang="en-US" dirty="0"/>
          </a:p>
          <a:p>
            <a:r>
              <a:rPr lang="en-US" dirty="0"/>
              <a:t>This KEY to the door of much power, signs, miracles and love have been ignored by many in the BOC. Without this element man cannot receive from the Lord his blessing, communion, revelation and power  This is the inner-court not of the earthly temple but the heavenly temple.</a:t>
            </a:r>
          </a:p>
        </p:txBody>
      </p:sp>
      <p:sp>
        <p:nvSpPr>
          <p:cNvPr id="4" name="Slide Number Placeholder 3"/>
          <p:cNvSpPr>
            <a:spLocks noGrp="1"/>
          </p:cNvSpPr>
          <p:nvPr>
            <p:ph type="sldNum" sz="quarter" idx="5"/>
          </p:nvPr>
        </p:nvSpPr>
        <p:spPr/>
        <p:txBody>
          <a:bodyPr/>
          <a:lstStyle/>
          <a:p>
            <a:fld id="{32900858-461F-4B6B-B7F5-8A91E288A8BC}" type="slidenum">
              <a:rPr lang="en-US" smtClean="0"/>
              <a:t>12</a:t>
            </a:fld>
            <a:endParaRPr lang="en-US"/>
          </a:p>
        </p:txBody>
      </p:sp>
    </p:spTree>
    <p:extLst>
      <p:ext uri="{BB962C8B-B14F-4D97-AF65-F5344CB8AC3E}">
        <p14:creationId xmlns:p14="http://schemas.microsoft.com/office/powerpoint/2010/main" val="280865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r>
              <a:rPr lang="en-US" dirty="0"/>
              <a:t>The Word of God says that the blood speaks. The blood of Abel spoke of revenge, as we saw before, and the Blood of Jesus speaks of mercy. Blood has a very special sound in the spiritual world. </a:t>
            </a:r>
          </a:p>
          <a:p>
            <a:endParaRPr lang="en-US" dirty="0"/>
          </a:p>
          <a:p>
            <a:r>
              <a:rPr lang="en-US" dirty="0"/>
              <a:t>The innocent blood of martyrs cries day and night for God to bring them justice. Their blood is before the Father’s throne as a memorial that will unleash judgment upon the empire of evil. </a:t>
            </a:r>
          </a:p>
          <a:p>
            <a:endParaRPr lang="en-US" dirty="0"/>
          </a:p>
          <a:p>
            <a:r>
              <a:rPr lang="en-US" dirty="0"/>
              <a:t>The Word says that the Son of God was manifest to destroy the works of the devil. The blood of Jesus is the greatest element of intercession with which Jesus prays for us before the Father. When the blood of Jesus is manifested in the kingdom of darkness, it produces a sound of judgment so strong that it terrorizes the devil’s armies. That sound opens the darkest darkness in order for God’s presence to be manifested.</a:t>
            </a:r>
          </a:p>
        </p:txBody>
      </p:sp>
      <p:sp>
        <p:nvSpPr>
          <p:cNvPr id="4" name="Slide Number Placeholder 3"/>
          <p:cNvSpPr>
            <a:spLocks noGrp="1"/>
          </p:cNvSpPr>
          <p:nvPr>
            <p:ph type="sldNum" sz="quarter" idx="5"/>
          </p:nvPr>
        </p:nvSpPr>
        <p:spPr/>
        <p:txBody>
          <a:bodyPr/>
          <a:lstStyle/>
          <a:p>
            <a:fld id="{32900858-461F-4B6B-B7F5-8A91E288A8BC}" type="slidenum">
              <a:rPr lang="en-US" smtClean="0"/>
              <a:t>15</a:t>
            </a:fld>
            <a:endParaRPr lang="en-US"/>
          </a:p>
        </p:txBody>
      </p:sp>
    </p:spTree>
    <p:extLst>
      <p:ext uri="{BB962C8B-B14F-4D97-AF65-F5344CB8AC3E}">
        <p14:creationId xmlns:p14="http://schemas.microsoft.com/office/powerpoint/2010/main" val="156117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00858-461F-4B6B-B7F5-8A91E288A8BC}" type="slidenum">
              <a:rPr lang="en-US" smtClean="0"/>
              <a:t>17</a:t>
            </a:fld>
            <a:endParaRPr lang="en-US"/>
          </a:p>
        </p:txBody>
      </p:sp>
    </p:spTree>
    <p:extLst>
      <p:ext uri="{BB962C8B-B14F-4D97-AF65-F5344CB8AC3E}">
        <p14:creationId xmlns:p14="http://schemas.microsoft.com/office/powerpoint/2010/main" val="176895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427A-55EC-7724-F628-FDA85289F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9B09B-6B1A-C997-CD41-2847656A1D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1E5B6D-2E01-4270-8E05-AE4630B4A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86CA67-53E5-7433-27BA-585280D34D3E}"/>
              </a:ext>
            </a:extLst>
          </p:cNvPr>
          <p:cNvSpPr>
            <a:spLocks noGrp="1"/>
          </p:cNvSpPr>
          <p:nvPr>
            <p:ph type="sldNum" sz="quarter" idx="5"/>
          </p:nvPr>
        </p:nvSpPr>
        <p:spPr/>
        <p:txBody>
          <a:bodyPr/>
          <a:lstStyle/>
          <a:p>
            <a:fld id="{32900858-461F-4B6B-B7F5-8A91E288A8BC}" type="slidenum">
              <a:rPr lang="en-US" smtClean="0"/>
              <a:t>18</a:t>
            </a:fld>
            <a:endParaRPr lang="en-US"/>
          </a:p>
        </p:txBody>
      </p:sp>
    </p:spTree>
    <p:extLst>
      <p:ext uri="{BB962C8B-B14F-4D97-AF65-F5344CB8AC3E}">
        <p14:creationId xmlns:p14="http://schemas.microsoft.com/office/powerpoint/2010/main" val="415909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61936-547E-20AF-A89B-AA00C47CE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24E5C-637D-5212-6E7B-EB205F5349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A43EF8-A0DC-A4F8-BCC2-8788925410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E1084D-DA06-65DE-19AA-10A1718CD36E}"/>
              </a:ext>
            </a:extLst>
          </p:cNvPr>
          <p:cNvSpPr>
            <a:spLocks noGrp="1"/>
          </p:cNvSpPr>
          <p:nvPr>
            <p:ph type="sldNum" sz="quarter" idx="5"/>
          </p:nvPr>
        </p:nvSpPr>
        <p:spPr/>
        <p:txBody>
          <a:bodyPr/>
          <a:lstStyle/>
          <a:p>
            <a:fld id="{32900858-461F-4B6B-B7F5-8A91E288A8BC}" type="slidenum">
              <a:rPr lang="en-US" smtClean="0"/>
              <a:t>20</a:t>
            </a:fld>
            <a:endParaRPr lang="en-US"/>
          </a:p>
        </p:txBody>
      </p:sp>
    </p:spTree>
    <p:extLst>
      <p:ext uri="{BB962C8B-B14F-4D97-AF65-F5344CB8AC3E}">
        <p14:creationId xmlns:p14="http://schemas.microsoft.com/office/powerpoint/2010/main" val="259900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F2D85-908D-DB52-89C0-E136126A2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8C4F6-0DB2-3FC1-BD89-9A8E3DC934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15D587-CAB7-EC21-8FAB-9544D2B89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EDCA46-3387-4C68-AB1F-0BE791F2CF63}"/>
              </a:ext>
            </a:extLst>
          </p:cNvPr>
          <p:cNvSpPr>
            <a:spLocks noGrp="1"/>
          </p:cNvSpPr>
          <p:nvPr>
            <p:ph type="sldNum" sz="quarter" idx="5"/>
          </p:nvPr>
        </p:nvSpPr>
        <p:spPr/>
        <p:txBody>
          <a:bodyPr/>
          <a:lstStyle/>
          <a:p>
            <a:fld id="{32900858-461F-4B6B-B7F5-8A91E288A8BC}" type="slidenum">
              <a:rPr lang="en-US" smtClean="0"/>
              <a:t>21</a:t>
            </a:fld>
            <a:endParaRPr lang="en-US"/>
          </a:p>
        </p:txBody>
      </p:sp>
    </p:spTree>
    <p:extLst>
      <p:ext uri="{BB962C8B-B14F-4D97-AF65-F5344CB8AC3E}">
        <p14:creationId xmlns:p14="http://schemas.microsoft.com/office/powerpoint/2010/main" val="3825042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185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30866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6623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F0E0767-E543-4A63-A4D5-2D45C7A11AB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2483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9822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7029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81596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75599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A2BF2F4-B41B-4568-BB50-3D856E42E79E}" type="datetimeFigureOut">
              <a:rPr lang="en-US" smtClean="0"/>
              <a:t>12/22/2025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5049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0077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19357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6131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4537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00029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Date Placeholder 1"/>
          <p:cNvSpPr>
            <a:spLocks noGrp="1"/>
          </p:cNvSpPr>
          <p:nvPr>
            <p:ph type="dt" sz="half" idx="10"/>
          </p:nvPr>
        </p:nvSpPr>
        <p:spPr/>
        <p:txBody>
          <a:bodyPr/>
          <a:lstStyle/>
          <a:p>
            <a:fld id="{DA2BF2F4-B41B-4568-BB50-3D856E42E79E}"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55888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8037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02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2BF2F4-B41B-4568-BB50-3D856E42E79E}" type="datetimeFigureOut">
              <a:rPr lang="en-US" smtClean="0"/>
              <a:t>12/22/2025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1771367185"/>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 name="Picture 35">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8" name="Picture 37">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0" name="Rectangle 39">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4" name="Rectangle 43">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8" name="Rectangle 47">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spc="-50" baseline="0" dirty="0"/>
              <a:t>5786, 30</a:t>
            </a:r>
            <a:r>
              <a:rPr lang="en-US" spc="-50" dirty="0"/>
              <a:t> Kislev</a:t>
            </a:r>
            <a:endParaRPr lang="en-US" spc="-50" baseline="0" dirty="0"/>
          </a:p>
        </p:txBody>
      </p:sp>
      <p:pic>
        <p:nvPicPr>
          <p:cNvPr id="52" name="Picture 51">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863645A-368E-5DDC-AB9D-7BD1676B8D6F}"/>
              </a:ext>
            </a:extLst>
          </p:cNvPr>
          <p:cNvSpPr>
            <a:spLocks noGrp="1"/>
          </p:cNvSpPr>
          <p:nvPr>
            <p:ph sz="half" idx="1"/>
          </p:nvPr>
        </p:nvSpPr>
        <p:spPr>
          <a:xfrm>
            <a:off x="228922" y="2121426"/>
            <a:ext cx="7182113" cy="4402204"/>
          </a:xfrm>
        </p:spPr>
        <p:txBody>
          <a:bodyPr vert="horz" lIns="91440" tIns="45720" rIns="91440" bIns="45720" rtlCol="0">
            <a:normAutofit/>
          </a:bodyPr>
          <a:lstStyle/>
          <a:p>
            <a:pPr marL="0">
              <a:lnSpc>
                <a:spcPct val="150000"/>
              </a:lnSpc>
            </a:pPr>
            <a:r>
              <a:rPr lang="en-US" sz="2500" b="1" dirty="0">
                <a:solidFill>
                  <a:srgbClr val="FF9900"/>
                </a:solidFill>
              </a:rPr>
              <a:t>TRIBE: </a:t>
            </a:r>
            <a:r>
              <a:rPr lang="en-US" sz="2500" dirty="0"/>
              <a:t>Benjamin “Son of My Right Hand”</a:t>
            </a:r>
          </a:p>
          <a:p>
            <a:pPr marL="0">
              <a:lnSpc>
                <a:spcPct val="150000"/>
              </a:lnSpc>
            </a:pPr>
            <a:r>
              <a:rPr lang="en-US" sz="2500" b="1" dirty="0">
                <a:solidFill>
                  <a:srgbClr val="FF9900"/>
                </a:solidFill>
              </a:rPr>
              <a:t>LETTER</a:t>
            </a:r>
            <a:r>
              <a:rPr lang="en-US" sz="2500" dirty="0"/>
              <a:t>: Samech </a:t>
            </a:r>
          </a:p>
          <a:p>
            <a:pPr marL="0">
              <a:lnSpc>
                <a:spcPct val="150000"/>
              </a:lnSpc>
            </a:pPr>
            <a:r>
              <a:rPr lang="en-US" sz="2500" b="1" dirty="0">
                <a:solidFill>
                  <a:srgbClr val="FF9900"/>
                </a:solidFill>
              </a:rPr>
              <a:t>GEM: </a:t>
            </a:r>
            <a:r>
              <a:rPr lang="en-US" sz="2500" dirty="0"/>
              <a:t>Opel/Jasper </a:t>
            </a:r>
            <a:r>
              <a:rPr lang="en-US" sz="2500" i="1" dirty="0"/>
              <a:t>(many colors i.e., rainbow)</a:t>
            </a:r>
          </a:p>
          <a:p>
            <a:pPr marL="0">
              <a:lnSpc>
                <a:spcPct val="100000"/>
              </a:lnSpc>
            </a:pPr>
            <a:r>
              <a:rPr lang="en-US" sz="2500" b="1" dirty="0">
                <a:solidFill>
                  <a:srgbClr val="FF9900"/>
                </a:solidFill>
              </a:rPr>
              <a:t>NUMBER: </a:t>
            </a:r>
            <a:r>
              <a:rPr lang="en-US" sz="2500" dirty="0"/>
              <a:t>60 meaning support, strength, self,  	        Divine protection </a:t>
            </a:r>
          </a:p>
          <a:p>
            <a:pPr marL="0" indent="0">
              <a:lnSpc>
                <a:spcPct val="100000"/>
              </a:lnSpc>
              <a:spcBef>
                <a:spcPts val="0"/>
              </a:spcBef>
              <a:buNone/>
            </a:pPr>
            <a:endParaRPr lang="en-US" sz="2500" dirty="0"/>
          </a:p>
          <a:p>
            <a:pPr marL="0" indent="0" algn="ctr">
              <a:lnSpc>
                <a:spcPct val="100000"/>
              </a:lnSpc>
              <a:buNone/>
            </a:pPr>
            <a:r>
              <a:rPr lang="en-US" i="1" dirty="0"/>
              <a:t>Aligned with miracles, trust.  Focus on faith in Yah’s promise, reflect, embrace Divine protection</a:t>
            </a:r>
          </a:p>
        </p:txBody>
      </p:sp>
      <p:sp>
        <p:nvSpPr>
          <p:cNvPr id="54" name="Rectangle 53">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with a wolf howling at the moon&#10;&#10;AI-generated content may be incorrect.">
            <a:extLst>
              <a:ext uri="{FF2B5EF4-FFF2-40B4-BE49-F238E27FC236}">
                <a16:creationId xmlns:a16="http://schemas.microsoft.com/office/drawing/2014/main" id="{81F6687D-EA67-AB88-A8F9-ECC4FC738FD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b="4140"/>
          <a:stretch>
            <a:fillRect/>
          </a:stretch>
        </p:blipFill>
        <p:spPr>
          <a:xfrm>
            <a:off x="8461843" y="753228"/>
            <a:ext cx="2863522" cy="3534865"/>
          </a:xfrm>
          <a:prstGeom prst="rect">
            <a:avLst/>
          </a:prstGeom>
          <a:ln>
            <a:noFill/>
          </a:ln>
          <a:effectLst/>
        </p:spPr>
      </p:pic>
      <p:pic>
        <p:nvPicPr>
          <p:cNvPr id="29" name="Picture 28" descr="A black and white image of symbols&#10;&#10;AI-generated content may be incorrect.">
            <a:extLst>
              <a:ext uri="{FF2B5EF4-FFF2-40B4-BE49-F238E27FC236}">
                <a16:creationId xmlns:a16="http://schemas.microsoft.com/office/drawing/2014/main" id="{FEF300D8-FE3B-6DC1-6264-9F64DBE61815}"/>
              </a:ext>
            </a:extLst>
          </p:cNvPr>
          <p:cNvPicPr>
            <a:picLocks noChangeAspect="1"/>
          </p:cNvPicPr>
          <p:nvPr/>
        </p:nvPicPr>
        <p:blipFill>
          <a:blip r:embed="rId7"/>
          <a:stretch>
            <a:fillRect/>
          </a:stretch>
        </p:blipFill>
        <p:spPr>
          <a:xfrm>
            <a:off x="8621002" y="4603604"/>
            <a:ext cx="2704363" cy="1298805"/>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0" name="Picture 19">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2" name="Rectangle 21">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6" name="Rectangle 25">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4" name="Rectangle 33">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itle 8">
            <a:extLst>
              <a:ext uri="{FF2B5EF4-FFF2-40B4-BE49-F238E27FC236}">
                <a16:creationId xmlns:a16="http://schemas.microsoft.com/office/drawing/2014/main" id="{AB053795-968C-6122-296D-0495BD44EF2D}"/>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dirty="0">
                <a:solidFill>
                  <a:srgbClr val="FFFFFF"/>
                </a:solidFill>
              </a:rPr>
              <a:t>Trauma</a:t>
            </a:r>
          </a:p>
        </p:txBody>
      </p:sp>
      <p:sp>
        <p:nvSpPr>
          <p:cNvPr id="11" name="Text Placeholder 10">
            <a:extLst>
              <a:ext uri="{FF2B5EF4-FFF2-40B4-BE49-F238E27FC236}">
                <a16:creationId xmlns:a16="http://schemas.microsoft.com/office/drawing/2014/main" id="{16AACF60-C44D-C05C-21E3-DB8A62DEBC7F}"/>
              </a:ext>
            </a:extLst>
          </p:cNvPr>
          <p:cNvSpPr>
            <a:spLocks noGrp="1"/>
          </p:cNvSpPr>
          <p:nvPr>
            <p:ph type="body" sz="half" idx="2"/>
          </p:nvPr>
        </p:nvSpPr>
        <p:spPr>
          <a:xfrm>
            <a:off x="5287995" y="661106"/>
            <a:ext cx="6257362" cy="5503101"/>
          </a:xfrm>
        </p:spPr>
        <p:txBody>
          <a:bodyPr vert="horz" lIns="91440" tIns="45720" rIns="91440" bIns="45720" rtlCol="0" anchor="ctr">
            <a:normAutofit/>
          </a:bodyPr>
          <a:lstStyle/>
          <a:p>
            <a:r>
              <a:rPr lang="en-US" sz="2500" dirty="0">
                <a:solidFill>
                  <a:srgbClr val="FFFFFF"/>
                </a:solidFill>
              </a:rPr>
              <a:t>Causes us to be rooted in a cult of </a:t>
            </a:r>
            <a:r>
              <a:rPr lang="en-US" sz="2500" b="1" dirty="0">
                <a:solidFill>
                  <a:srgbClr val="FFFFFF"/>
                </a:solidFill>
              </a:rPr>
              <a:t>“Self” </a:t>
            </a:r>
            <a:r>
              <a:rPr lang="en-US" sz="2500" dirty="0">
                <a:solidFill>
                  <a:srgbClr val="FFFFFF"/>
                </a:solidFill>
              </a:rPr>
              <a:t>in the spectrum of “Narcissism”</a:t>
            </a:r>
            <a:r>
              <a:rPr lang="en-US" sz="2500" b="1" dirty="0">
                <a:solidFill>
                  <a:srgbClr val="FFFFFF"/>
                </a:solidFill>
              </a:rPr>
              <a:t>.</a:t>
            </a:r>
          </a:p>
          <a:p>
            <a:r>
              <a:rPr lang="en-US" sz="2500" dirty="0">
                <a:solidFill>
                  <a:srgbClr val="FFFFFF"/>
                </a:solidFill>
              </a:rPr>
              <a:t>The BOC has not given grid for processing hurt or hardship - having no workable theology for suffering, disillusionment causes many to believe Christian faith has failed.</a:t>
            </a:r>
          </a:p>
          <a:p>
            <a:endParaRPr lang="en-US" sz="2000" dirty="0">
              <a:solidFill>
                <a:srgbClr val="FFFFFF"/>
              </a:solidFill>
            </a:endParaRPr>
          </a:p>
        </p:txBody>
      </p:sp>
    </p:spTree>
    <p:extLst>
      <p:ext uri="{BB962C8B-B14F-4D97-AF65-F5344CB8AC3E}">
        <p14:creationId xmlns:p14="http://schemas.microsoft.com/office/powerpoint/2010/main" val="353180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1063-04D0-C5DE-1E23-05928C5BD65B}"/>
              </a:ext>
            </a:extLst>
          </p:cNvPr>
          <p:cNvSpPr>
            <a:spLocks noGrp="1"/>
          </p:cNvSpPr>
          <p:nvPr>
            <p:ph type="title"/>
          </p:nvPr>
        </p:nvSpPr>
        <p:spPr/>
        <p:txBody>
          <a:bodyPr/>
          <a:lstStyle/>
          <a:p>
            <a:r>
              <a:rPr lang="en-US" dirty="0"/>
              <a:t>  Weapon 3	      The </a:t>
            </a:r>
            <a:r>
              <a:rPr lang="en-US" dirty="0">
                <a:solidFill>
                  <a:srgbClr val="FF0000"/>
                </a:solidFill>
              </a:rPr>
              <a:t>Blood</a:t>
            </a:r>
            <a:r>
              <a:rPr lang="en-US" dirty="0"/>
              <a:t> of Yeshua</a:t>
            </a:r>
          </a:p>
        </p:txBody>
      </p:sp>
      <p:sp>
        <p:nvSpPr>
          <p:cNvPr id="3" name="Content Placeholder 2">
            <a:extLst>
              <a:ext uri="{FF2B5EF4-FFF2-40B4-BE49-F238E27FC236}">
                <a16:creationId xmlns:a16="http://schemas.microsoft.com/office/drawing/2014/main" id="{B5898D30-8F8B-7719-0219-8CC47C48E8DE}"/>
              </a:ext>
            </a:extLst>
          </p:cNvPr>
          <p:cNvSpPr>
            <a:spLocks noGrp="1"/>
          </p:cNvSpPr>
          <p:nvPr>
            <p:ph sz="half" idx="1"/>
          </p:nvPr>
        </p:nvSpPr>
        <p:spPr>
          <a:xfrm>
            <a:off x="388917" y="2326824"/>
            <a:ext cx="3219521" cy="3599316"/>
          </a:xfrm>
        </p:spPr>
        <p:txBody>
          <a:bodyPr>
            <a:normAutofit/>
          </a:bodyPr>
          <a:lstStyle/>
          <a:p>
            <a:pPr marL="0" indent="0">
              <a:buNone/>
            </a:pPr>
            <a:endParaRPr lang="en-US" sz="3200" dirty="0"/>
          </a:p>
          <a:p>
            <a:pPr marL="0" indent="0" algn="ctr">
              <a:buNone/>
            </a:pPr>
            <a:r>
              <a:rPr lang="en-US" sz="3200" dirty="0"/>
              <a:t> </a:t>
            </a:r>
            <a:r>
              <a:rPr lang="en-US" sz="2800" dirty="0"/>
              <a:t>Biblical Weapons Satan and His Demons Hate to Face</a:t>
            </a:r>
          </a:p>
          <a:p>
            <a:pPr marL="0" indent="0" algn="ctr">
              <a:buNone/>
            </a:pPr>
            <a:r>
              <a:rPr lang="en-US" sz="2800" b="1" dirty="0">
                <a:solidFill>
                  <a:srgbClr val="FF0000"/>
                </a:solidFill>
              </a:rPr>
              <a:t>Revelation 12.11</a:t>
            </a:r>
          </a:p>
        </p:txBody>
      </p:sp>
      <p:sp>
        <p:nvSpPr>
          <p:cNvPr id="4" name="Content Placeholder 3">
            <a:extLst>
              <a:ext uri="{FF2B5EF4-FFF2-40B4-BE49-F238E27FC236}">
                <a16:creationId xmlns:a16="http://schemas.microsoft.com/office/drawing/2014/main" id="{15F20BAD-052F-226D-210D-E50284B00E0D}"/>
              </a:ext>
            </a:extLst>
          </p:cNvPr>
          <p:cNvSpPr>
            <a:spLocks noGrp="1"/>
          </p:cNvSpPr>
          <p:nvPr>
            <p:ph sz="half" idx="2"/>
          </p:nvPr>
        </p:nvSpPr>
        <p:spPr>
          <a:xfrm>
            <a:off x="4150581" y="2186152"/>
            <a:ext cx="7415071" cy="4081283"/>
          </a:xfrm>
        </p:spPr>
        <p:txBody>
          <a:bodyPr>
            <a:noAutofit/>
          </a:bodyPr>
          <a:lstStyle/>
          <a:p>
            <a:r>
              <a:rPr lang="en-US" dirty="0"/>
              <a:t>This blood brings life and healing; and cleanses us from our sins.</a:t>
            </a:r>
          </a:p>
          <a:p>
            <a:r>
              <a:rPr lang="en-US" dirty="0"/>
              <a:t>It sounds simple and easy, but under no circumstances should we simplify or reduce this to our human minds of understanding.</a:t>
            </a:r>
          </a:p>
          <a:p>
            <a:r>
              <a:rPr lang="en-US" dirty="0"/>
              <a:t>It is only after Messiah was whipped with weighted thongs that tore the flesh from His back in strips until bones were exposed, </a:t>
            </a:r>
            <a:r>
              <a:rPr lang="en-US" b="1" dirty="0">
                <a:solidFill>
                  <a:srgbClr val="FFCC00"/>
                </a:solidFill>
              </a:rPr>
              <a:t>Ro 5.9 </a:t>
            </a:r>
            <a:r>
              <a:rPr lang="en-US" dirty="0"/>
              <a:t>can we begin to understand the love of Yahweh manifested in this life-giving liquid.</a:t>
            </a:r>
          </a:p>
        </p:txBody>
      </p:sp>
      <p:pic>
        <p:nvPicPr>
          <p:cNvPr id="5" name="Picture 4">
            <a:extLst>
              <a:ext uri="{FF2B5EF4-FFF2-40B4-BE49-F238E27FC236}">
                <a16:creationId xmlns:a16="http://schemas.microsoft.com/office/drawing/2014/main" id="{442CB0C0-E16E-6A90-738A-FDCC1823C813}"/>
              </a:ext>
            </a:extLst>
          </p:cNvPr>
          <p:cNvPicPr>
            <a:picLocks noChangeAspect="1"/>
          </p:cNvPicPr>
          <p:nvPr/>
        </p:nvPicPr>
        <p:blipFill>
          <a:blip r:embed="rId2"/>
          <a:stretch>
            <a:fillRect/>
          </a:stretch>
        </p:blipFill>
        <p:spPr>
          <a:xfrm>
            <a:off x="10398090" y="590564"/>
            <a:ext cx="1704975" cy="1406265"/>
          </a:xfrm>
          <a:prstGeom prst="rect">
            <a:avLst/>
          </a:prstGeom>
        </p:spPr>
      </p:pic>
    </p:spTree>
    <p:extLst>
      <p:ext uri="{BB962C8B-B14F-4D97-AF65-F5344CB8AC3E}">
        <p14:creationId xmlns:p14="http://schemas.microsoft.com/office/powerpoint/2010/main" val="154783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4B5AAB9-9C0B-4191-9D8C-E92806CC26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07B0D32C-9323-4E07-8AE3-7AFF933481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CE97D32F-1315-4522-AF1E-BCA3A653F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DE5DADF0-4577-4642-B07A-3E27915F3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Close up photo of platelets in the blood traveling.">
            <a:extLst>
              <a:ext uri="{FF2B5EF4-FFF2-40B4-BE49-F238E27FC236}">
                <a16:creationId xmlns:a16="http://schemas.microsoft.com/office/drawing/2014/main" id="{6142E663-432F-6224-3A86-2AF0C3FA4514}"/>
              </a:ext>
            </a:extLst>
          </p:cNvPr>
          <p:cNvPicPr>
            <a:picLocks noChangeAspect="1"/>
          </p:cNvPicPr>
          <p:nvPr/>
        </p:nvPicPr>
        <p:blipFill>
          <a:blip r:embed="rId6"/>
          <a:srcRect/>
          <a:stretch>
            <a:fillRect/>
          </a:stretch>
        </p:blipFill>
        <p:spPr>
          <a:xfrm>
            <a:off x="-3176" y="10"/>
            <a:ext cx="12192000" cy="6857991"/>
          </a:xfrm>
          <a:prstGeom prst="rect">
            <a:avLst/>
          </a:prstGeom>
        </p:spPr>
      </p:pic>
      <p:sp>
        <p:nvSpPr>
          <p:cNvPr id="18" name="Rectangle 17">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49935E0-6DD4-731C-8F49-BBD36242B46C}"/>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Blood of Messiah</a:t>
            </a:r>
          </a:p>
        </p:txBody>
      </p:sp>
      <p:sp>
        <p:nvSpPr>
          <p:cNvPr id="20" name="Rectangle 19">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2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C6646DF-41C5-6535-4E89-E606E1AD2385}"/>
              </a:ext>
            </a:extLst>
          </p:cNvPr>
          <p:cNvGraphicFramePr>
            <a:graphicFrameLocks noGrp="1"/>
          </p:cNvGraphicFramePr>
          <p:nvPr>
            <p:extLst>
              <p:ext uri="{D42A27DB-BD31-4B8C-83A1-F6EECF244321}">
                <p14:modId xmlns:p14="http://schemas.microsoft.com/office/powerpoint/2010/main" val="466910646"/>
              </p:ext>
            </p:extLst>
          </p:nvPr>
        </p:nvGraphicFramePr>
        <p:xfrm>
          <a:off x="309045" y="422787"/>
          <a:ext cx="11573910" cy="6007511"/>
        </p:xfrm>
        <a:graphic>
          <a:graphicData uri="http://schemas.openxmlformats.org/drawingml/2006/table">
            <a:tbl>
              <a:tblPr firstRow="1" bandRow="1">
                <a:tableStyleId>{0505E3EF-67EA-436B-97B2-0124C06EBD24}</a:tableStyleId>
              </a:tblPr>
              <a:tblGrid>
                <a:gridCol w="2419412">
                  <a:extLst>
                    <a:ext uri="{9D8B030D-6E8A-4147-A177-3AD203B41FA5}">
                      <a16:colId xmlns:a16="http://schemas.microsoft.com/office/drawing/2014/main" val="4221312000"/>
                    </a:ext>
                  </a:extLst>
                </a:gridCol>
                <a:gridCol w="6464704">
                  <a:extLst>
                    <a:ext uri="{9D8B030D-6E8A-4147-A177-3AD203B41FA5}">
                      <a16:colId xmlns:a16="http://schemas.microsoft.com/office/drawing/2014/main" val="3489822821"/>
                    </a:ext>
                  </a:extLst>
                </a:gridCol>
                <a:gridCol w="2689794">
                  <a:extLst>
                    <a:ext uri="{9D8B030D-6E8A-4147-A177-3AD203B41FA5}">
                      <a16:colId xmlns:a16="http://schemas.microsoft.com/office/drawing/2014/main" val="2965659703"/>
                    </a:ext>
                  </a:extLst>
                </a:gridCol>
              </a:tblGrid>
              <a:tr h="916400">
                <a:tc>
                  <a:txBody>
                    <a:bodyPr/>
                    <a:lstStyle/>
                    <a:p>
                      <a:r>
                        <a:rPr lang="en-US" sz="2400" b="1" dirty="0"/>
                        <a:t>BROW</a:t>
                      </a:r>
                    </a:p>
                  </a:txBody>
                  <a:tcPr/>
                </a:tc>
                <a:tc>
                  <a:txBody>
                    <a:bodyPr/>
                    <a:lstStyle/>
                    <a:p>
                      <a:r>
                        <a:rPr lang="en-US" sz="2400" b="0" dirty="0"/>
                        <a:t>Victory over pain &amp; suffering, die to self, deep level of intercession</a:t>
                      </a:r>
                    </a:p>
                  </a:txBody>
                  <a:tcPr/>
                </a:tc>
                <a:tc>
                  <a:txBody>
                    <a:bodyPr/>
                    <a:lstStyle/>
                    <a:p>
                      <a:r>
                        <a:rPr lang="en-US" sz="2400" b="0" dirty="0">
                          <a:solidFill>
                            <a:schemeClr val="bg1"/>
                          </a:solidFill>
                        </a:rPr>
                        <a:t>Lu 22.42-44</a:t>
                      </a:r>
                    </a:p>
                  </a:txBody>
                  <a:tcPr/>
                </a:tc>
                <a:extLst>
                  <a:ext uri="{0D108BD9-81ED-4DB2-BD59-A6C34878D82A}">
                    <a16:rowId xmlns:a16="http://schemas.microsoft.com/office/drawing/2014/main" val="1732071216"/>
                  </a:ext>
                </a:extLst>
              </a:tr>
              <a:tr h="91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HEAD</a:t>
                      </a:r>
                      <a:r>
                        <a:rPr lang="en-US" sz="2400" dirty="0"/>
                        <a:t>        Crown of Thorns </a:t>
                      </a:r>
                    </a:p>
                  </a:txBody>
                  <a:tcPr/>
                </a:tc>
                <a:tc>
                  <a:txBody>
                    <a:bodyPr/>
                    <a:lstStyle/>
                    <a:p>
                      <a:r>
                        <a:rPr lang="en-US" sz="2400" dirty="0"/>
                        <a:t>Govern with Messiah, conquered stronghold of the mind, ability to have Mind of Christ</a:t>
                      </a:r>
                    </a:p>
                  </a:txBody>
                  <a:tcPr/>
                </a:tc>
                <a:tc>
                  <a:txBody>
                    <a:bodyPr/>
                    <a:lstStyle/>
                    <a:p>
                      <a:r>
                        <a:rPr lang="en-US" sz="2400" b="0" dirty="0">
                          <a:solidFill>
                            <a:schemeClr val="bg1"/>
                          </a:solidFill>
                        </a:rPr>
                        <a:t>Mt 27.29-30, 2Co 10.5b</a:t>
                      </a:r>
                    </a:p>
                  </a:txBody>
                  <a:tcPr/>
                </a:tc>
                <a:extLst>
                  <a:ext uri="{0D108BD9-81ED-4DB2-BD59-A6C34878D82A}">
                    <a16:rowId xmlns:a16="http://schemas.microsoft.com/office/drawing/2014/main" val="2350409065"/>
                  </a:ext>
                </a:extLst>
              </a:tr>
              <a:tr h="509111">
                <a:tc>
                  <a:txBody>
                    <a:bodyPr/>
                    <a:lstStyle/>
                    <a:p>
                      <a:r>
                        <a:rPr lang="en-US" sz="2400" b="1" dirty="0"/>
                        <a:t>BACK</a:t>
                      </a:r>
                    </a:p>
                  </a:txBody>
                  <a:tcPr/>
                </a:tc>
                <a:tc>
                  <a:txBody>
                    <a:bodyPr/>
                    <a:lstStyle/>
                    <a:p>
                      <a:r>
                        <a:rPr lang="en-US" sz="2400" dirty="0"/>
                        <a:t>Free from sickness &amp; disease-He bore it!</a:t>
                      </a:r>
                    </a:p>
                  </a:txBody>
                  <a:tcPr/>
                </a:tc>
                <a:tc>
                  <a:txBody>
                    <a:bodyPr/>
                    <a:lstStyle/>
                    <a:p>
                      <a:r>
                        <a:rPr lang="en-US" sz="2400" b="0" dirty="0">
                          <a:solidFill>
                            <a:schemeClr val="bg1"/>
                          </a:solidFill>
                        </a:rPr>
                        <a:t>Isa 53.4-5</a:t>
                      </a:r>
                    </a:p>
                  </a:txBody>
                  <a:tcPr/>
                </a:tc>
                <a:extLst>
                  <a:ext uri="{0D108BD9-81ED-4DB2-BD59-A6C34878D82A}">
                    <a16:rowId xmlns:a16="http://schemas.microsoft.com/office/drawing/2014/main" val="3444287314"/>
                  </a:ext>
                </a:extLst>
              </a:tr>
              <a:tr h="916400">
                <a:tc>
                  <a:txBody>
                    <a:bodyPr/>
                    <a:lstStyle/>
                    <a:p>
                      <a:r>
                        <a:rPr lang="en-US" sz="2400" b="1" dirty="0"/>
                        <a:t>BEARD</a:t>
                      </a:r>
                    </a:p>
                  </a:txBody>
                  <a:tcPr/>
                </a:tc>
                <a:tc>
                  <a:txBody>
                    <a:bodyPr/>
                    <a:lstStyle/>
                    <a:p>
                      <a:r>
                        <a:rPr lang="en-US" sz="2400" dirty="0"/>
                        <a:t>Reclaimed priesthood, permits us to minister in Yah’s presence</a:t>
                      </a:r>
                    </a:p>
                  </a:txBody>
                  <a:tcPr/>
                </a:tc>
                <a:tc>
                  <a:txBody>
                    <a:bodyPr/>
                    <a:lstStyle/>
                    <a:p>
                      <a:r>
                        <a:rPr lang="en-US" sz="2400" b="0" dirty="0">
                          <a:solidFill>
                            <a:schemeClr val="bg1"/>
                          </a:solidFill>
                        </a:rPr>
                        <a:t>Ps 133.2, Isa 50.6</a:t>
                      </a:r>
                    </a:p>
                  </a:txBody>
                  <a:tcPr/>
                </a:tc>
                <a:extLst>
                  <a:ext uri="{0D108BD9-81ED-4DB2-BD59-A6C34878D82A}">
                    <a16:rowId xmlns:a16="http://schemas.microsoft.com/office/drawing/2014/main" val="1103872278"/>
                  </a:ext>
                </a:extLst>
              </a:tr>
              <a:tr h="916400">
                <a:tc>
                  <a:txBody>
                    <a:bodyPr/>
                    <a:lstStyle/>
                    <a:p>
                      <a:r>
                        <a:rPr lang="en-US" sz="2400" b="1" dirty="0"/>
                        <a:t>FACE</a:t>
                      </a:r>
                    </a:p>
                    <a:p>
                      <a:r>
                        <a:rPr lang="en-US" sz="2400" b="0" dirty="0"/>
                        <a:t>Disfigured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Triumph over pride &amp; vanity, power to endure humiliation, rejection</a:t>
                      </a:r>
                    </a:p>
                  </a:txBody>
                  <a:tcPr/>
                </a:tc>
                <a:tc>
                  <a:txBody>
                    <a:bodyPr/>
                    <a:lstStyle/>
                    <a:p>
                      <a:r>
                        <a:rPr lang="en-US" sz="2400" b="0" dirty="0">
                          <a:solidFill>
                            <a:schemeClr val="bg1"/>
                          </a:solidFill>
                        </a:rPr>
                        <a:t>Mt 26.67-68; Micah 5.1b</a:t>
                      </a:r>
                    </a:p>
                  </a:txBody>
                  <a:tcPr/>
                </a:tc>
                <a:extLst>
                  <a:ext uri="{0D108BD9-81ED-4DB2-BD59-A6C34878D82A}">
                    <a16:rowId xmlns:a16="http://schemas.microsoft.com/office/drawing/2014/main" val="1106648323"/>
                  </a:ext>
                </a:extLst>
              </a:tr>
              <a:tr h="916400">
                <a:tc>
                  <a:txBody>
                    <a:bodyPr/>
                    <a:lstStyle/>
                    <a:p>
                      <a:r>
                        <a:rPr lang="en-US" sz="2400" b="1" dirty="0"/>
                        <a:t>FEET &amp; HANDS</a:t>
                      </a:r>
                    </a:p>
                  </a:txBody>
                  <a:tcPr/>
                </a:tc>
                <a:tc>
                  <a:txBody>
                    <a:bodyPr/>
                    <a:lstStyle/>
                    <a:p>
                      <a:r>
                        <a:rPr lang="en-US" sz="2400" dirty="0"/>
                        <a:t>Triumph over iniquity, new pathway destiny enables righteousness, carry the gospel</a:t>
                      </a:r>
                    </a:p>
                  </a:txBody>
                  <a:tcPr/>
                </a:tc>
                <a:tc>
                  <a:txBody>
                    <a:bodyPr/>
                    <a:lstStyle/>
                    <a:p>
                      <a:r>
                        <a:rPr lang="en-US" sz="2400" b="0" dirty="0">
                          <a:solidFill>
                            <a:schemeClr val="bg1"/>
                          </a:solidFill>
                        </a:rPr>
                        <a:t>Isa 59.3a; 53.11, Ps 58.2b</a:t>
                      </a:r>
                    </a:p>
                  </a:txBody>
                  <a:tcPr/>
                </a:tc>
                <a:extLst>
                  <a:ext uri="{0D108BD9-81ED-4DB2-BD59-A6C34878D82A}">
                    <a16:rowId xmlns:a16="http://schemas.microsoft.com/office/drawing/2014/main" val="1977790497"/>
                  </a:ext>
                </a:extLst>
              </a:tr>
              <a:tr h="916400">
                <a:tc>
                  <a:txBody>
                    <a:bodyPr/>
                    <a:lstStyle/>
                    <a:p>
                      <a:r>
                        <a:rPr lang="en-US" sz="2400" b="1" dirty="0"/>
                        <a:t>SIDE</a:t>
                      </a:r>
                    </a:p>
                  </a:txBody>
                  <a:tcPr/>
                </a:tc>
                <a:tc>
                  <a:txBody>
                    <a:bodyPr/>
                    <a:lstStyle/>
                    <a:p>
                      <a:r>
                        <a:rPr lang="en-US" sz="2400" dirty="0"/>
                        <a:t>Intimacy with the Father, our desires conform to God’s heart. </a:t>
                      </a:r>
                    </a:p>
                  </a:txBody>
                  <a:tcPr/>
                </a:tc>
                <a:tc>
                  <a:txBody>
                    <a:bodyPr/>
                    <a:lstStyle/>
                    <a:p>
                      <a:r>
                        <a:rPr lang="en-US" sz="2400" b="0" dirty="0">
                          <a:solidFill>
                            <a:schemeClr val="bg1"/>
                          </a:solidFill>
                        </a:rPr>
                        <a:t>Ro 12.2, Ps 40.8</a:t>
                      </a:r>
                    </a:p>
                  </a:txBody>
                  <a:tcPr/>
                </a:tc>
                <a:extLst>
                  <a:ext uri="{0D108BD9-81ED-4DB2-BD59-A6C34878D82A}">
                    <a16:rowId xmlns:a16="http://schemas.microsoft.com/office/drawing/2014/main" val="1814504533"/>
                  </a:ext>
                </a:extLst>
              </a:tr>
            </a:tbl>
          </a:graphicData>
        </a:graphic>
      </p:graphicFrame>
    </p:spTree>
    <p:extLst>
      <p:ext uri="{BB962C8B-B14F-4D97-AF65-F5344CB8AC3E}">
        <p14:creationId xmlns:p14="http://schemas.microsoft.com/office/powerpoint/2010/main" val="11337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E5DA-6DAC-0C3D-3776-FC8AB091A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21E53-A0EA-7DDA-810E-745A6B51531A}"/>
              </a:ext>
            </a:extLst>
          </p:cNvPr>
          <p:cNvSpPr>
            <a:spLocks noGrp="1"/>
          </p:cNvSpPr>
          <p:nvPr>
            <p:ph type="title"/>
          </p:nvPr>
        </p:nvSpPr>
        <p:spPr/>
        <p:txBody>
          <a:bodyPr/>
          <a:lstStyle/>
          <a:p>
            <a:r>
              <a:rPr lang="en-US" dirty="0"/>
              <a:t>  Weapon 3	      The </a:t>
            </a:r>
            <a:r>
              <a:rPr lang="en-US" dirty="0">
                <a:solidFill>
                  <a:srgbClr val="FF0000"/>
                </a:solidFill>
              </a:rPr>
              <a:t>Blood</a:t>
            </a:r>
            <a:r>
              <a:rPr lang="en-US" dirty="0"/>
              <a:t> of Yeshua</a:t>
            </a:r>
          </a:p>
        </p:txBody>
      </p:sp>
      <p:sp>
        <p:nvSpPr>
          <p:cNvPr id="6" name="Content Placeholder 5">
            <a:extLst>
              <a:ext uri="{FF2B5EF4-FFF2-40B4-BE49-F238E27FC236}">
                <a16:creationId xmlns:a16="http://schemas.microsoft.com/office/drawing/2014/main" id="{4274332E-E8BD-B728-CBBE-A2F2D24FE92C}"/>
              </a:ext>
            </a:extLst>
          </p:cNvPr>
          <p:cNvSpPr>
            <a:spLocks noGrp="1"/>
          </p:cNvSpPr>
          <p:nvPr>
            <p:ph sz="half" idx="1"/>
          </p:nvPr>
        </p:nvSpPr>
        <p:spPr>
          <a:xfrm>
            <a:off x="680320" y="2336872"/>
            <a:ext cx="4901496" cy="3767899"/>
          </a:xfrm>
        </p:spPr>
        <p:txBody>
          <a:bodyPr>
            <a:normAutofit/>
          </a:bodyPr>
          <a:lstStyle/>
          <a:p>
            <a:r>
              <a:rPr lang="en-US" dirty="0"/>
              <a:t>This is how the Renewed covenant was wroth and appropriated for us an unprecedented </a:t>
            </a:r>
            <a:r>
              <a:rPr lang="en-US" sz="2000" i="1" dirty="0"/>
              <a:t>(never-before known)</a:t>
            </a:r>
            <a:r>
              <a:rPr lang="en-US" dirty="0"/>
              <a:t> relationship with Yahweh. </a:t>
            </a:r>
          </a:p>
          <a:p>
            <a:r>
              <a:rPr lang="en-US" dirty="0"/>
              <a:t>Messiah paid a high price to break the back of sin and cleanse us. The prophecy in </a:t>
            </a:r>
            <a:r>
              <a:rPr lang="en-US" b="1" dirty="0">
                <a:solidFill>
                  <a:srgbClr val="FFCC00"/>
                </a:solidFill>
              </a:rPr>
              <a:t>Isaiah 53.4-5 </a:t>
            </a:r>
            <a:r>
              <a:rPr lang="en-US" dirty="0"/>
              <a:t>says we would be healed by His blood. </a:t>
            </a:r>
          </a:p>
          <a:p>
            <a:endParaRPr lang="en-US" dirty="0"/>
          </a:p>
        </p:txBody>
      </p:sp>
      <p:sp>
        <p:nvSpPr>
          <p:cNvPr id="7" name="Content Placeholder 6">
            <a:extLst>
              <a:ext uri="{FF2B5EF4-FFF2-40B4-BE49-F238E27FC236}">
                <a16:creationId xmlns:a16="http://schemas.microsoft.com/office/drawing/2014/main" id="{F676C332-2657-922F-E7BC-8AD304B7C813}"/>
              </a:ext>
            </a:extLst>
          </p:cNvPr>
          <p:cNvSpPr>
            <a:spLocks noGrp="1"/>
          </p:cNvSpPr>
          <p:nvPr>
            <p:ph sz="half" idx="2"/>
          </p:nvPr>
        </p:nvSpPr>
        <p:spPr>
          <a:xfrm>
            <a:off x="5836257" y="2336873"/>
            <a:ext cx="4457924" cy="3599316"/>
          </a:xfrm>
        </p:spPr>
        <p:txBody>
          <a:bodyPr>
            <a:normAutofit/>
          </a:bodyPr>
          <a:lstStyle/>
          <a:p>
            <a:r>
              <a:rPr lang="en-US" dirty="0"/>
              <a:t>This healing is threefold: physical, emotional, spiritual.  </a:t>
            </a:r>
            <a:r>
              <a:rPr lang="en-US" b="1" dirty="0">
                <a:solidFill>
                  <a:srgbClr val="FFCC00"/>
                </a:solidFill>
              </a:rPr>
              <a:t>Jn 6.53-56</a:t>
            </a:r>
          </a:p>
          <a:p>
            <a:pPr lvl="1">
              <a:lnSpc>
                <a:spcPct val="100000"/>
              </a:lnSpc>
              <a:spcBef>
                <a:spcPts val="0"/>
              </a:spcBef>
            </a:pPr>
            <a:r>
              <a:rPr lang="en-US" dirty="0"/>
              <a:t>Seals the Renewed Covenant</a:t>
            </a:r>
          </a:p>
          <a:p>
            <a:pPr lvl="1">
              <a:lnSpc>
                <a:spcPct val="100000"/>
              </a:lnSpc>
              <a:spcBef>
                <a:spcPts val="0"/>
              </a:spcBef>
            </a:pPr>
            <a:r>
              <a:rPr lang="en-US" dirty="0"/>
              <a:t>Consecrates us</a:t>
            </a:r>
          </a:p>
          <a:p>
            <a:pPr lvl="1">
              <a:lnSpc>
                <a:spcPct val="100000"/>
              </a:lnSpc>
              <a:spcBef>
                <a:spcPts val="0"/>
              </a:spcBef>
            </a:pPr>
            <a:r>
              <a:rPr lang="en-US" dirty="0"/>
              <a:t>Pleads for mercy</a:t>
            </a:r>
          </a:p>
          <a:p>
            <a:pPr lvl="1">
              <a:lnSpc>
                <a:spcPct val="100000"/>
              </a:lnSpc>
              <a:spcBef>
                <a:spcPts val="0"/>
              </a:spcBef>
            </a:pPr>
            <a:r>
              <a:rPr lang="en-US" dirty="0"/>
              <a:t>Gives life</a:t>
            </a:r>
          </a:p>
          <a:p>
            <a:endParaRPr lang="en-US" dirty="0"/>
          </a:p>
        </p:txBody>
      </p:sp>
      <p:pic>
        <p:nvPicPr>
          <p:cNvPr id="5" name="Picture 4">
            <a:extLst>
              <a:ext uri="{FF2B5EF4-FFF2-40B4-BE49-F238E27FC236}">
                <a16:creationId xmlns:a16="http://schemas.microsoft.com/office/drawing/2014/main" id="{15ACDB7D-49D2-9572-CA01-D8D63921D1BA}"/>
              </a:ext>
            </a:extLst>
          </p:cNvPr>
          <p:cNvPicPr>
            <a:picLocks noChangeAspect="1"/>
          </p:cNvPicPr>
          <p:nvPr/>
        </p:nvPicPr>
        <p:blipFill>
          <a:blip r:embed="rId2"/>
          <a:stretch>
            <a:fillRect/>
          </a:stretch>
        </p:blipFill>
        <p:spPr>
          <a:xfrm>
            <a:off x="10398090" y="590564"/>
            <a:ext cx="1704975" cy="1406265"/>
          </a:xfrm>
          <a:prstGeom prst="rect">
            <a:avLst/>
          </a:prstGeom>
        </p:spPr>
      </p:pic>
    </p:spTree>
    <p:extLst>
      <p:ext uri="{BB962C8B-B14F-4D97-AF65-F5344CB8AC3E}">
        <p14:creationId xmlns:p14="http://schemas.microsoft.com/office/powerpoint/2010/main" val="425095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5BE3-F310-CE81-5648-0A29A7105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AC136-C099-CA28-E7F6-3279D813E711}"/>
              </a:ext>
            </a:extLst>
          </p:cNvPr>
          <p:cNvSpPr>
            <a:spLocks noGrp="1"/>
          </p:cNvSpPr>
          <p:nvPr>
            <p:ph type="title"/>
          </p:nvPr>
        </p:nvSpPr>
        <p:spPr/>
        <p:txBody>
          <a:bodyPr/>
          <a:lstStyle/>
          <a:p>
            <a:r>
              <a:rPr lang="en-US" dirty="0"/>
              <a:t>  Weapon 3	      The </a:t>
            </a:r>
            <a:r>
              <a:rPr lang="en-US" dirty="0">
                <a:solidFill>
                  <a:srgbClr val="FF0000"/>
                </a:solidFill>
              </a:rPr>
              <a:t>Blood</a:t>
            </a:r>
            <a:r>
              <a:rPr lang="en-US" dirty="0"/>
              <a:t> of Yeshua</a:t>
            </a:r>
          </a:p>
        </p:txBody>
      </p:sp>
      <p:sp>
        <p:nvSpPr>
          <p:cNvPr id="6" name="Content Placeholder 5">
            <a:extLst>
              <a:ext uri="{FF2B5EF4-FFF2-40B4-BE49-F238E27FC236}">
                <a16:creationId xmlns:a16="http://schemas.microsoft.com/office/drawing/2014/main" id="{B373C338-CF82-9C3B-4472-42ADA2AC2D0D}"/>
              </a:ext>
            </a:extLst>
          </p:cNvPr>
          <p:cNvSpPr>
            <a:spLocks noGrp="1"/>
          </p:cNvSpPr>
          <p:nvPr>
            <p:ph sz="half" idx="1"/>
          </p:nvPr>
        </p:nvSpPr>
        <p:spPr>
          <a:xfrm>
            <a:off x="466165" y="2336873"/>
            <a:ext cx="5818240" cy="4028068"/>
          </a:xfrm>
        </p:spPr>
        <p:txBody>
          <a:bodyPr>
            <a:noAutofit/>
          </a:bodyPr>
          <a:lstStyle/>
          <a:p>
            <a:pPr marL="457200" lvl="1" indent="0">
              <a:buNone/>
            </a:pPr>
            <a:r>
              <a:rPr lang="en-US" sz="2400" dirty="0"/>
              <a:t>This bold solution to save lives gives us the substance for a restored life and to destroy the activities of the demonic and devils torment-it demands submission.  Not only for Believers but also demons!</a:t>
            </a:r>
          </a:p>
          <a:p>
            <a:pPr marL="457200" lvl="1" indent="0">
              <a:buNone/>
            </a:pPr>
            <a:endParaRPr lang="en-US" sz="2400" dirty="0"/>
          </a:p>
          <a:p>
            <a:pPr lvl="1">
              <a:lnSpc>
                <a:spcPct val="100000"/>
              </a:lnSpc>
              <a:spcBef>
                <a:spcPts val="0"/>
              </a:spcBef>
            </a:pPr>
            <a:r>
              <a:rPr lang="en-US" sz="2200" dirty="0"/>
              <a:t>They recognize </a:t>
            </a:r>
            <a:r>
              <a:rPr lang="en-US" sz="2200" dirty="0" err="1"/>
              <a:t>Yeshua’s</a:t>
            </a:r>
            <a:r>
              <a:rPr lang="en-US" sz="2200" dirty="0"/>
              <a:t> authority.</a:t>
            </a:r>
          </a:p>
          <a:p>
            <a:pPr lvl="1">
              <a:lnSpc>
                <a:spcPct val="100000"/>
              </a:lnSpc>
              <a:spcBef>
                <a:spcPts val="0"/>
              </a:spcBef>
            </a:pPr>
            <a:r>
              <a:rPr lang="en-US" sz="2200" dirty="0"/>
              <a:t>They submit to His commands.</a:t>
            </a:r>
          </a:p>
          <a:p>
            <a:pPr lvl="1">
              <a:lnSpc>
                <a:spcPct val="100000"/>
              </a:lnSpc>
              <a:spcBef>
                <a:spcPts val="0"/>
              </a:spcBef>
            </a:pPr>
            <a:r>
              <a:rPr lang="en-US" sz="2200" dirty="0"/>
              <a:t>Fear of Judgement</a:t>
            </a:r>
          </a:p>
        </p:txBody>
      </p:sp>
      <p:sp>
        <p:nvSpPr>
          <p:cNvPr id="7" name="Content Placeholder 6">
            <a:extLst>
              <a:ext uri="{FF2B5EF4-FFF2-40B4-BE49-F238E27FC236}">
                <a16:creationId xmlns:a16="http://schemas.microsoft.com/office/drawing/2014/main" id="{9E52D967-81AA-3856-2BE3-FA4D62D8AE0F}"/>
              </a:ext>
            </a:extLst>
          </p:cNvPr>
          <p:cNvSpPr>
            <a:spLocks noGrp="1"/>
          </p:cNvSpPr>
          <p:nvPr>
            <p:ph sz="half" idx="2"/>
          </p:nvPr>
        </p:nvSpPr>
        <p:spPr>
          <a:xfrm>
            <a:off x="6449439" y="2231174"/>
            <a:ext cx="5169906" cy="1383508"/>
          </a:xfrm>
        </p:spPr>
        <p:txBody>
          <a:bodyPr>
            <a:normAutofit/>
          </a:bodyPr>
          <a:lstStyle/>
          <a:p>
            <a:pPr marL="0" indent="0">
              <a:buNone/>
            </a:pPr>
            <a:r>
              <a:rPr lang="en-US" dirty="0"/>
              <a:t>This same, life-giving sustainable Blood </a:t>
            </a:r>
            <a:r>
              <a:rPr lang="en-US" b="1" dirty="0">
                <a:solidFill>
                  <a:srgbClr val="FFCC00"/>
                </a:solidFill>
              </a:rPr>
              <a:t>[Heb 12.24]</a:t>
            </a:r>
            <a:r>
              <a:rPr lang="en-US" dirty="0"/>
              <a:t> speaks of life and mercy for us. HIS PASSION.</a:t>
            </a:r>
          </a:p>
        </p:txBody>
      </p:sp>
      <p:pic>
        <p:nvPicPr>
          <p:cNvPr id="5" name="Picture 4">
            <a:extLst>
              <a:ext uri="{FF2B5EF4-FFF2-40B4-BE49-F238E27FC236}">
                <a16:creationId xmlns:a16="http://schemas.microsoft.com/office/drawing/2014/main" id="{7C226969-7AA0-816E-418F-CB908A2A53F0}"/>
              </a:ext>
            </a:extLst>
          </p:cNvPr>
          <p:cNvPicPr>
            <a:picLocks noChangeAspect="1"/>
          </p:cNvPicPr>
          <p:nvPr/>
        </p:nvPicPr>
        <p:blipFill>
          <a:blip r:embed="rId3"/>
          <a:stretch>
            <a:fillRect/>
          </a:stretch>
        </p:blipFill>
        <p:spPr>
          <a:xfrm>
            <a:off x="10398090" y="590564"/>
            <a:ext cx="1704975" cy="1406265"/>
          </a:xfrm>
          <a:prstGeom prst="rect">
            <a:avLst/>
          </a:prstGeom>
        </p:spPr>
      </p:pic>
      <p:pic>
        <p:nvPicPr>
          <p:cNvPr id="8" name="Picture 7">
            <a:extLst>
              <a:ext uri="{FF2B5EF4-FFF2-40B4-BE49-F238E27FC236}">
                <a16:creationId xmlns:a16="http://schemas.microsoft.com/office/drawing/2014/main" id="{2DA153F4-4181-C205-32F3-F4996171A3A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6449439" y="3614682"/>
            <a:ext cx="4887767" cy="2750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628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5" name="Picture 6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67" name="Picture 6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9" name="Rectangle 6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 name="Rectangle 7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3" name="Rectangle 72">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77" name="Rectangle 76">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Homework  </a:t>
            </a:r>
            <a:r>
              <a:rPr lang="en-US" dirty="0">
                <a:solidFill>
                  <a:srgbClr val="FFC000"/>
                </a:solidFill>
              </a:rPr>
              <a:t>Chaps. 5 &amp; 6</a:t>
            </a:r>
          </a:p>
        </p:txBody>
      </p:sp>
      <p:pic>
        <p:nvPicPr>
          <p:cNvPr id="81" name="Picture 80">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80321" y="2336873"/>
            <a:ext cx="6423211" cy="3599316"/>
          </a:xfrm>
        </p:spPr>
        <p:txBody>
          <a:bodyPr vert="horz" lIns="91440" tIns="45720" rIns="91440" bIns="45720" rtlCol="0">
            <a:normAutofit lnSpcReduction="10000"/>
          </a:bodyPr>
          <a:lstStyle/>
          <a:p>
            <a:r>
              <a:rPr lang="en-US" sz="2600" dirty="0"/>
              <a:t>It is important that you engage in the above assignment.  We will not study the Book of Acts as we did Hebrews. </a:t>
            </a:r>
          </a:p>
          <a:p>
            <a:r>
              <a:rPr lang="en-US" sz="2600" dirty="0"/>
              <a:t>On Shabbat we will engage in “Prayer Response” of what the Lord desires for us found in the Book of Acts.  If you have not read the assignment, then you are robbing yourself of joining with the community in our </a:t>
            </a:r>
            <a:r>
              <a:rPr lang="en-US" sz="2600" b="1" dirty="0"/>
              <a:t>Prayer Response </a:t>
            </a:r>
            <a:r>
              <a:rPr lang="en-US" sz="2600" dirty="0"/>
              <a:t>and thanksgiving</a:t>
            </a:r>
          </a:p>
          <a:p>
            <a:endParaRPr lang="en-US" sz="2000" dirty="0"/>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5"/>
          <a:stretch>
            <a:fillRect/>
          </a:stretch>
        </p:blipFill>
        <p:spPr>
          <a:xfrm>
            <a:off x="8187091" y="2249729"/>
            <a:ext cx="3358478" cy="235854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8638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A109B-81A4-CD39-8F5D-2A5D9856E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73F3D-49E0-49B7-C143-3F381D1A70CE}"/>
              </a:ext>
            </a:extLst>
          </p:cNvPr>
          <p:cNvSpPr>
            <a:spLocks noGrp="1"/>
          </p:cNvSpPr>
          <p:nvPr>
            <p:ph type="title"/>
          </p:nvPr>
        </p:nvSpPr>
        <p:spPr/>
        <p:txBody>
          <a:bodyPr/>
          <a:lstStyle/>
          <a:p>
            <a:r>
              <a:rPr lang="en-US" dirty="0"/>
              <a:t> </a:t>
            </a:r>
            <a:r>
              <a:rPr lang="en-US" sz="3200" dirty="0"/>
              <a:t>Acts 5 &amp; 6 Conforming Work &amp; Fruit of Ruach</a:t>
            </a:r>
          </a:p>
        </p:txBody>
      </p:sp>
      <p:sp>
        <p:nvSpPr>
          <p:cNvPr id="3" name="Content Placeholder 2">
            <a:extLst>
              <a:ext uri="{FF2B5EF4-FFF2-40B4-BE49-F238E27FC236}">
                <a16:creationId xmlns:a16="http://schemas.microsoft.com/office/drawing/2014/main" id="{49771327-683E-F94E-7E1D-5323B8556834}"/>
              </a:ext>
            </a:extLst>
          </p:cNvPr>
          <p:cNvSpPr>
            <a:spLocks noGrp="1"/>
          </p:cNvSpPr>
          <p:nvPr>
            <p:ph sz="half" idx="1"/>
          </p:nvPr>
        </p:nvSpPr>
        <p:spPr>
          <a:xfrm>
            <a:off x="321549" y="2145953"/>
            <a:ext cx="4675324" cy="4273319"/>
          </a:xfrm>
        </p:spPr>
        <p:txBody>
          <a:bodyPr>
            <a:noAutofit/>
          </a:bodyPr>
          <a:lstStyle/>
          <a:p>
            <a:r>
              <a:rPr lang="en-US" dirty="0"/>
              <a:t>At the end of chapter four the Believers are all of one heart. No one claimed any of his possessions for himself, shared everything.</a:t>
            </a:r>
          </a:p>
          <a:p>
            <a:r>
              <a:rPr lang="en-US" dirty="0"/>
              <a:t>In this united community of disciples, chapter five and six the enemy introduces instruments of strife to bring contention against the instrument of Truth, praise and worship.</a:t>
            </a:r>
          </a:p>
        </p:txBody>
      </p:sp>
      <p:sp>
        <p:nvSpPr>
          <p:cNvPr id="4" name="Content Placeholder 3">
            <a:extLst>
              <a:ext uri="{FF2B5EF4-FFF2-40B4-BE49-F238E27FC236}">
                <a16:creationId xmlns:a16="http://schemas.microsoft.com/office/drawing/2014/main" id="{6B380235-D4A8-3F32-F187-C77A7BD7D359}"/>
              </a:ext>
            </a:extLst>
          </p:cNvPr>
          <p:cNvSpPr>
            <a:spLocks noGrp="1"/>
          </p:cNvSpPr>
          <p:nvPr>
            <p:ph sz="half" idx="2"/>
          </p:nvPr>
        </p:nvSpPr>
        <p:spPr>
          <a:xfrm>
            <a:off x="5245849" y="2220504"/>
            <a:ext cx="6159639" cy="4124216"/>
          </a:xfrm>
        </p:spPr>
        <p:txBody>
          <a:bodyPr>
            <a:normAutofit/>
          </a:bodyPr>
          <a:lstStyle/>
          <a:p>
            <a:r>
              <a:rPr lang="en-US" dirty="0"/>
              <a:t>Yahweh often shows His disapproval openly when sin blackens the beginning of a new stage of His witness, so all may know His mind of the matter; i.e., </a:t>
            </a:r>
            <a:r>
              <a:rPr lang="en-US" b="1" i="1" dirty="0"/>
              <a:t>Achan in </a:t>
            </a:r>
            <a:r>
              <a:rPr lang="en-US" b="1" i="1" dirty="0">
                <a:solidFill>
                  <a:srgbClr val="FFCC00"/>
                </a:solidFill>
              </a:rPr>
              <a:t>Jos 7 </a:t>
            </a:r>
            <a:r>
              <a:rPr lang="en-US" b="1" i="1" dirty="0"/>
              <a:t>and Nadab &amp; Abihu, </a:t>
            </a:r>
            <a:r>
              <a:rPr lang="en-US" b="1" i="1" dirty="0">
                <a:solidFill>
                  <a:srgbClr val="FFCC00"/>
                </a:solidFill>
              </a:rPr>
              <a:t>Lev 10</a:t>
            </a:r>
            <a:r>
              <a:rPr lang="en-US" b="1" i="1" dirty="0"/>
              <a:t>. </a:t>
            </a:r>
          </a:p>
          <a:p>
            <a:r>
              <a:rPr lang="en-US" dirty="0"/>
              <a:t>Adonai will do this so the fresh dough can continue unleavened </a:t>
            </a:r>
            <a:r>
              <a:rPr lang="en-US" dirty="0">
                <a:solidFill>
                  <a:srgbClr val="FFCC00"/>
                </a:solidFill>
              </a:rPr>
              <a:t>[1Co 5.7]. </a:t>
            </a:r>
          </a:p>
          <a:p>
            <a:r>
              <a:rPr lang="en-US" dirty="0"/>
              <a:t>The contentment and willingness of the Believers to share what they had, showed their trust in Yah to meet their needs.</a:t>
            </a:r>
          </a:p>
        </p:txBody>
      </p:sp>
    </p:spTree>
    <p:extLst>
      <p:ext uri="{BB962C8B-B14F-4D97-AF65-F5344CB8AC3E}">
        <p14:creationId xmlns:p14="http://schemas.microsoft.com/office/powerpoint/2010/main" val="200536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BFB93-1A6A-C579-E7CB-2BDFFED2C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858E2-526E-F820-4518-A55DB77F9B2C}"/>
              </a:ext>
            </a:extLst>
          </p:cNvPr>
          <p:cNvSpPr>
            <a:spLocks noGrp="1"/>
          </p:cNvSpPr>
          <p:nvPr>
            <p:ph type="title"/>
          </p:nvPr>
        </p:nvSpPr>
        <p:spPr/>
        <p:txBody>
          <a:bodyPr/>
          <a:lstStyle/>
          <a:p>
            <a:r>
              <a:rPr lang="en-US" dirty="0"/>
              <a:t> </a:t>
            </a:r>
            <a:r>
              <a:rPr lang="en-US" sz="3200" dirty="0"/>
              <a:t>Acts 5 &amp; 6 Conforming Work &amp; Fruit of Ruach</a:t>
            </a:r>
          </a:p>
        </p:txBody>
      </p:sp>
      <p:sp>
        <p:nvSpPr>
          <p:cNvPr id="3" name="Content Placeholder 2">
            <a:extLst>
              <a:ext uri="{FF2B5EF4-FFF2-40B4-BE49-F238E27FC236}">
                <a16:creationId xmlns:a16="http://schemas.microsoft.com/office/drawing/2014/main" id="{424E4D54-050E-C0E8-6884-28C5DD9E833F}"/>
              </a:ext>
            </a:extLst>
          </p:cNvPr>
          <p:cNvSpPr>
            <a:spLocks noGrp="1"/>
          </p:cNvSpPr>
          <p:nvPr>
            <p:ph sz="half" idx="1"/>
          </p:nvPr>
        </p:nvSpPr>
        <p:spPr>
          <a:xfrm>
            <a:off x="321548" y="2145953"/>
            <a:ext cx="5774452" cy="4273319"/>
          </a:xfrm>
        </p:spPr>
        <p:txBody>
          <a:bodyPr>
            <a:noAutofit/>
          </a:bodyPr>
          <a:lstStyle/>
          <a:p>
            <a:r>
              <a:rPr lang="en-US" dirty="0"/>
              <a:t>Sin and death during the first century were closely inseparable. Indicating how a holy God cannot tolerate sin.</a:t>
            </a:r>
          </a:p>
          <a:p>
            <a:r>
              <a:rPr lang="en-US" dirty="0"/>
              <a:t>Hananyah &amp; Shappirah, although saved when lying to Ruach, were removed from the company of Believers. </a:t>
            </a:r>
          </a:p>
          <a:p>
            <a:r>
              <a:rPr lang="en-US" dirty="0"/>
              <a:t>Unregenerated hearts do not fear God as Messiah </a:t>
            </a:r>
            <a:r>
              <a:rPr lang="en-US" dirty="0">
                <a:solidFill>
                  <a:srgbClr val="FFCC00"/>
                </a:solidFill>
              </a:rPr>
              <a:t>[Isa 11.3a] </a:t>
            </a:r>
            <a:r>
              <a:rPr lang="en-US" dirty="0"/>
              <a:t>they’re</a:t>
            </a:r>
            <a:r>
              <a:rPr lang="en-US" dirty="0">
                <a:solidFill>
                  <a:srgbClr val="FFCC00"/>
                </a:solidFill>
              </a:rPr>
              <a:t> </a:t>
            </a:r>
            <a:r>
              <a:rPr lang="en-US" dirty="0"/>
              <a:t>occupied with obtaining self credibility </a:t>
            </a:r>
            <a:r>
              <a:rPr lang="en-US" dirty="0">
                <a:solidFill>
                  <a:srgbClr val="FFCC00"/>
                </a:solidFill>
              </a:rPr>
              <a:t>Jn 5.44</a:t>
            </a:r>
          </a:p>
        </p:txBody>
      </p:sp>
      <p:sp>
        <p:nvSpPr>
          <p:cNvPr id="4" name="Content Placeholder 3">
            <a:extLst>
              <a:ext uri="{FF2B5EF4-FFF2-40B4-BE49-F238E27FC236}">
                <a16:creationId xmlns:a16="http://schemas.microsoft.com/office/drawing/2014/main" id="{D38E2816-A88E-7364-9142-5365CF65422C}"/>
              </a:ext>
            </a:extLst>
          </p:cNvPr>
          <p:cNvSpPr>
            <a:spLocks noGrp="1"/>
          </p:cNvSpPr>
          <p:nvPr>
            <p:ph sz="half" idx="2"/>
          </p:nvPr>
        </p:nvSpPr>
        <p:spPr>
          <a:xfrm>
            <a:off x="6574973" y="2220504"/>
            <a:ext cx="4830514" cy="4124216"/>
          </a:xfrm>
        </p:spPr>
        <p:txBody>
          <a:bodyPr>
            <a:normAutofit/>
          </a:bodyPr>
          <a:lstStyle/>
          <a:p>
            <a:pPr>
              <a:lnSpc>
                <a:spcPct val="100000"/>
              </a:lnSpc>
              <a:spcBef>
                <a:spcPts val="0"/>
              </a:spcBef>
            </a:pPr>
            <a:r>
              <a:rPr lang="en-US" dirty="0"/>
              <a:t>A lying tongue is an offence to the God of Truth </a:t>
            </a:r>
            <a:r>
              <a:rPr lang="en-US" dirty="0">
                <a:solidFill>
                  <a:srgbClr val="FFCC00"/>
                </a:solidFill>
              </a:rPr>
              <a:t>Pro 19.9, Eph 4.25</a:t>
            </a:r>
          </a:p>
          <a:p>
            <a:pPr>
              <a:lnSpc>
                <a:spcPct val="100000"/>
              </a:lnSpc>
              <a:spcBef>
                <a:spcPts val="0"/>
              </a:spcBef>
            </a:pPr>
            <a:endParaRPr lang="en-US" dirty="0">
              <a:solidFill>
                <a:srgbClr val="FFCC00"/>
              </a:solidFill>
            </a:endParaRPr>
          </a:p>
          <a:p>
            <a:pPr>
              <a:lnSpc>
                <a:spcPct val="100000"/>
              </a:lnSpc>
              <a:spcBef>
                <a:spcPts val="0"/>
              </a:spcBef>
            </a:pPr>
            <a:endParaRPr lang="en-US" dirty="0">
              <a:solidFill>
                <a:srgbClr val="FFCC00"/>
              </a:solidFill>
            </a:endParaRPr>
          </a:p>
          <a:p>
            <a:pPr>
              <a:lnSpc>
                <a:spcPct val="100000"/>
              </a:lnSpc>
              <a:spcBef>
                <a:spcPts val="0"/>
              </a:spcBef>
            </a:pPr>
            <a:r>
              <a:rPr lang="en-US" dirty="0"/>
              <a:t>A liar wants to see how far they can go with their cravings in opposition to God while in His presence </a:t>
            </a:r>
            <a:r>
              <a:rPr lang="en-US" dirty="0">
                <a:solidFill>
                  <a:srgbClr val="FFCC00"/>
                </a:solidFill>
              </a:rPr>
              <a:t>[Mt 4.7, Ex 17.2, Dt 6.16]</a:t>
            </a:r>
          </a:p>
          <a:p>
            <a:pPr>
              <a:lnSpc>
                <a:spcPct val="100000"/>
              </a:lnSpc>
              <a:spcBef>
                <a:spcPts val="0"/>
              </a:spcBef>
            </a:pPr>
            <a:endParaRPr lang="en-US" dirty="0"/>
          </a:p>
          <a:p>
            <a:pPr marL="0" indent="0">
              <a:buNone/>
            </a:pPr>
            <a:endParaRPr lang="en-US" dirty="0"/>
          </a:p>
        </p:txBody>
      </p:sp>
    </p:spTree>
    <p:extLst>
      <p:ext uri="{BB962C8B-B14F-4D97-AF65-F5344CB8AC3E}">
        <p14:creationId xmlns:p14="http://schemas.microsoft.com/office/powerpoint/2010/main" val="182742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0" name="Rectangle 29">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94EC810B-68E5-A29E-9057-BE3E7B04620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Truth about Lying</a:t>
            </a:r>
            <a:endParaRPr lang="en-US" sz="4400" dirty="0">
              <a:solidFill>
                <a:srgbClr val="FFFFFF"/>
              </a:solidFill>
            </a:endParaRPr>
          </a:p>
        </p:txBody>
      </p:sp>
      <p:sp>
        <p:nvSpPr>
          <p:cNvPr id="6" name="TextBox 5">
            <a:extLst>
              <a:ext uri="{FF2B5EF4-FFF2-40B4-BE49-F238E27FC236}">
                <a16:creationId xmlns:a16="http://schemas.microsoft.com/office/drawing/2014/main" id="{D8D767C9-03F5-AD81-82D8-24F200E24495}"/>
              </a:ext>
            </a:extLst>
          </p:cNvPr>
          <p:cNvSpPr txBox="1"/>
          <p:nvPr/>
        </p:nvSpPr>
        <p:spPr>
          <a:xfrm>
            <a:off x="4887366" y="354563"/>
            <a:ext cx="7307987" cy="6148874"/>
          </a:xfrm>
          <a:prstGeom prst="rect">
            <a:avLst/>
          </a:prstGeom>
        </p:spPr>
        <p:txBody>
          <a:bodyPr vert="horz" lIns="91440" tIns="45720" rIns="91440" bIns="45720" rtlCol="0" anchor="ctr">
            <a:noAutofit/>
          </a:bodyPr>
          <a:lstStyle/>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Proverbs 12:22  </a:t>
            </a:r>
            <a:r>
              <a:rPr lang="en-US" b="0" i="1" dirty="0">
                <a:solidFill>
                  <a:srgbClr val="FFFFFF"/>
                </a:solidFill>
                <a:effectLst/>
              </a:rPr>
              <a:t>“Lying lips are an abomination to Adonai, </a:t>
            </a:r>
            <a:r>
              <a:rPr lang="en-US" i="1" dirty="0">
                <a:solidFill>
                  <a:srgbClr val="FFFFFF"/>
                </a:solidFill>
              </a:rPr>
              <a:t>b</a:t>
            </a:r>
            <a:r>
              <a:rPr lang="en-US" b="0" i="1" dirty="0">
                <a:solidFill>
                  <a:srgbClr val="FFFFFF"/>
                </a:solidFill>
                <a:effectLst/>
              </a:rPr>
              <a:t>ut those who deal faithfully are His delight.”</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Proverbs 14:5  </a:t>
            </a:r>
            <a:r>
              <a:rPr lang="en-US" b="0" i="1" dirty="0">
                <a:solidFill>
                  <a:srgbClr val="FFFFFF"/>
                </a:solidFill>
                <a:effectLst/>
              </a:rPr>
              <a:t>“A honest witness will not lie, but a false witness  lies with every breath.”</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Proverbs 17:20 </a:t>
            </a:r>
            <a:r>
              <a:rPr lang="en-US" b="0" i="1" dirty="0">
                <a:solidFill>
                  <a:srgbClr val="FFFFFF"/>
                </a:solidFill>
                <a:effectLst/>
              </a:rPr>
              <a:t>“A crooked-hearted person will find nothing good and the perverse of speech will end in calamity.”</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Proverbs 19:9  </a:t>
            </a:r>
            <a:r>
              <a:rPr lang="en-US" i="1" dirty="0">
                <a:solidFill>
                  <a:srgbClr val="FFFFFF"/>
                </a:solidFill>
                <a:effectLst/>
              </a:rPr>
              <a:t>“A false witness will not go unpunished, w</a:t>
            </a:r>
            <a:r>
              <a:rPr lang="en-US" b="0" i="1" dirty="0">
                <a:solidFill>
                  <a:srgbClr val="FFFFFF"/>
                </a:solidFill>
                <a:effectLst/>
              </a:rPr>
              <a:t>hoever  breathes out lies will perish.”</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Proverbs 26:28  </a:t>
            </a:r>
            <a:r>
              <a:rPr lang="en-US" b="0" i="1" dirty="0">
                <a:solidFill>
                  <a:srgbClr val="FFFFFF"/>
                </a:solidFill>
                <a:effectLst/>
              </a:rPr>
              <a:t>“A lying tongue hates its victims, and a flattering mouth causes ruin.”</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Matthew 5:37 </a:t>
            </a:r>
            <a:r>
              <a:rPr lang="en-US" b="0" i="1" dirty="0">
                <a:solidFill>
                  <a:srgbClr val="FFFFFF"/>
                </a:solidFill>
                <a:effectLst/>
              </a:rPr>
              <a:t>“Just let your ‘Yes’ be ‘Yes,’ and your ‘No,’ ‘No.’ For whatever is more than these has its origin in evil.”</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Ephesians 4:25  </a:t>
            </a:r>
            <a:r>
              <a:rPr lang="en-US" b="0" i="1" dirty="0">
                <a:solidFill>
                  <a:srgbClr val="FFFFFF"/>
                </a:solidFill>
                <a:effectLst/>
              </a:rPr>
              <a:t>“Therefore, stripping off falsehood, Let everyone speak truth with his neighbor, we are intimately related to each other as part of a Body.”</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Colossians 3:9  </a:t>
            </a:r>
            <a:r>
              <a:rPr lang="en-US" b="0" i="1" dirty="0">
                <a:solidFill>
                  <a:srgbClr val="FFFFFF"/>
                </a:solidFill>
                <a:effectLst/>
              </a:rPr>
              <a:t>“Never lie to one another; because you have stripped away the old self with its ways,”</a:t>
            </a:r>
            <a:endParaRPr lang="en-US" b="0" i="0" dirty="0">
              <a:solidFill>
                <a:srgbClr val="FFFFFF"/>
              </a:solidFill>
              <a:effectLst/>
            </a:endParaRPr>
          </a:p>
          <a:p>
            <a:pPr marL="342900" indent="-285750" defTabSz="914400" fontAlgn="base">
              <a:lnSpc>
                <a:spcPct val="90000"/>
              </a:lnSpc>
              <a:spcAft>
                <a:spcPts val="600"/>
              </a:spcAft>
              <a:buFont typeface="Wingdings" panose="05000000000000000000" pitchFamily="2" charset="2"/>
              <a:buChar char="§"/>
            </a:pPr>
            <a:r>
              <a:rPr lang="en-US" b="1" i="1" dirty="0">
                <a:solidFill>
                  <a:srgbClr val="FFCC00"/>
                </a:solidFill>
                <a:effectLst/>
              </a:rPr>
              <a:t>Revelation 21:8  </a:t>
            </a:r>
            <a:r>
              <a:rPr lang="en-US" b="0" i="1" dirty="0">
                <a:solidFill>
                  <a:srgbClr val="FFFFFF"/>
                </a:solidFill>
                <a:effectLst/>
              </a:rPr>
              <a:t>“But as for the cowardly, untrustworthy, vile, murderers, sexually immoral, those involved in the occult, with drugs, idol-worshippers, and all</a:t>
            </a:r>
            <a:r>
              <a:rPr lang="en-US" b="1" i="1" dirty="0">
                <a:solidFill>
                  <a:srgbClr val="FFFFFF"/>
                </a:solidFill>
                <a:effectLst/>
              </a:rPr>
              <a:t> liars their destiny is the lake burning with fire and sulfur, the second death.</a:t>
            </a:r>
            <a:endParaRPr lang="en-US" b="0" i="0" dirty="0">
              <a:solidFill>
                <a:srgbClr val="FFFFFF"/>
              </a:solidFill>
              <a:effectLst/>
            </a:endParaRPr>
          </a:p>
        </p:txBody>
      </p:sp>
    </p:spTree>
    <p:extLst>
      <p:ext uri="{BB962C8B-B14F-4D97-AF65-F5344CB8AC3E}">
        <p14:creationId xmlns:p14="http://schemas.microsoft.com/office/powerpoint/2010/main" val="198750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dirty="0"/>
              <a:t>SING MY NAME</a:t>
            </a:r>
          </a:p>
        </p:txBody>
      </p:sp>
      <p:pic>
        <p:nvPicPr>
          <p:cNvPr id="30" name="Picture 2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308919" y="2336873"/>
            <a:ext cx="4027691" cy="3599316"/>
          </a:xfrm>
        </p:spPr>
        <p:txBody>
          <a:bodyPr vert="horz" lIns="91440" tIns="45720" rIns="91440" bIns="45720" rtlCol="0">
            <a:noAutofit/>
          </a:bodyPr>
          <a:lstStyle/>
          <a:p>
            <a:pPr algn="ctr"/>
            <a:r>
              <a:rPr lang="en-US" sz="2500" b="1" dirty="0">
                <a:solidFill>
                  <a:srgbClr val="FFC000"/>
                </a:solidFill>
              </a:rPr>
              <a:t>Proverbs 18.10</a:t>
            </a:r>
          </a:p>
          <a:p>
            <a:pPr algn="ctr"/>
            <a:r>
              <a:rPr lang="en-US" sz="2500" b="1" i="1" dirty="0"/>
              <a:t>“The Name of Adonai is a strong tower; a righteous person runs to it and is raised high above danger.”</a:t>
            </a:r>
          </a:p>
        </p:txBody>
      </p:sp>
      <p:pic>
        <p:nvPicPr>
          <p:cNvPr id="7" name="Content Placeholder 6" descr="A group of flames with text&#10;&#10;AI-generated content may be incorrect.">
            <a:extLst>
              <a:ext uri="{FF2B5EF4-FFF2-40B4-BE49-F238E27FC236}">
                <a16:creationId xmlns:a16="http://schemas.microsoft.com/office/drawing/2014/main" id="{EBA53234-89D8-CBFC-A8C4-53A4BB81A318}"/>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5276090" y="1077945"/>
            <a:ext cx="6269479" cy="470210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BD84-48EA-664A-4639-B3AD8CAB4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8AF06-AFD0-CD95-69AC-004EFA293820}"/>
              </a:ext>
            </a:extLst>
          </p:cNvPr>
          <p:cNvSpPr>
            <a:spLocks noGrp="1"/>
          </p:cNvSpPr>
          <p:nvPr>
            <p:ph type="title"/>
          </p:nvPr>
        </p:nvSpPr>
        <p:spPr/>
        <p:txBody>
          <a:bodyPr/>
          <a:lstStyle/>
          <a:p>
            <a:r>
              <a:rPr lang="en-US" dirty="0"/>
              <a:t> </a:t>
            </a:r>
            <a:r>
              <a:rPr lang="en-US" sz="3200" dirty="0"/>
              <a:t>Acts 5 &amp; 6 Conforming Work &amp; Fruit of Ruach</a:t>
            </a:r>
          </a:p>
        </p:txBody>
      </p:sp>
      <p:sp>
        <p:nvSpPr>
          <p:cNvPr id="3" name="Content Placeholder 2">
            <a:extLst>
              <a:ext uri="{FF2B5EF4-FFF2-40B4-BE49-F238E27FC236}">
                <a16:creationId xmlns:a16="http://schemas.microsoft.com/office/drawing/2014/main" id="{0A82AE02-0402-2B61-832F-C669B31DAD66}"/>
              </a:ext>
            </a:extLst>
          </p:cNvPr>
          <p:cNvSpPr>
            <a:spLocks noGrp="1"/>
          </p:cNvSpPr>
          <p:nvPr>
            <p:ph sz="half" idx="1"/>
          </p:nvPr>
        </p:nvSpPr>
        <p:spPr>
          <a:xfrm>
            <a:off x="321548" y="2145953"/>
            <a:ext cx="5295481" cy="4273319"/>
          </a:xfrm>
        </p:spPr>
        <p:txBody>
          <a:bodyPr>
            <a:noAutofit/>
          </a:bodyPr>
          <a:lstStyle/>
          <a:p>
            <a:r>
              <a:rPr lang="en-US" dirty="0"/>
              <a:t>The Body continued to grow, and signs and wonders followed even as great fear came over the community and others.</a:t>
            </a:r>
          </a:p>
          <a:p>
            <a:r>
              <a:rPr lang="en-US" dirty="0"/>
              <a:t>The outpouring and overshading of Ruach flowed off Peter’s shadow onto others for healing.</a:t>
            </a:r>
          </a:p>
          <a:p>
            <a:r>
              <a:rPr lang="en-US" dirty="0"/>
              <a:t>The preached word “Gospel” is what brings signs and wonders – it is Yah’s witness to the Word </a:t>
            </a:r>
            <a:r>
              <a:rPr lang="en-US" b="1" dirty="0">
                <a:solidFill>
                  <a:srgbClr val="FFCC00"/>
                </a:solidFill>
              </a:rPr>
              <a:t>[Hebrews 2.2]</a:t>
            </a:r>
          </a:p>
          <a:p>
            <a:endParaRPr lang="en-US" dirty="0"/>
          </a:p>
        </p:txBody>
      </p:sp>
      <p:sp>
        <p:nvSpPr>
          <p:cNvPr id="4" name="Content Placeholder 3">
            <a:extLst>
              <a:ext uri="{FF2B5EF4-FFF2-40B4-BE49-F238E27FC236}">
                <a16:creationId xmlns:a16="http://schemas.microsoft.com/office/drawing/2014/main" id="{4D7893A2-9453-6D5E-66AA-1E6EF65A18AB}"/>
              </a:ext>
            </a:extLst>
          </p:cNvPr>
          <p:cNvSpPr>
            <a:spLocks noGrp="1"/>
          </p:cNvSpPr>
          <p:nvPr>
            <p:ph sz="half" idx="2"/>
          </p:nvPr>
        </p:nvSpPr>
        <p:spPr>
          <a:xfrm>
            <a:off x="6195526" y="2220504"/>
            <a:ext cx="5402425" cy="4124216"/>
          </a:xfrm>
        </p:spPr>
        <p:txBody>
          <a:bodyPr>
            <a:normAutofit/>
          </a:bodyPr>
          <a:lstStyle/>
          <a:p>
            <a:pPr>
              <a:lnSpc>
                <a:spcPct val="100000"/>
              </a:lnSpc>
              <a:spcBef>
                <a:spcPts val="0"/>
              </a:spcBef>
            </a:pPr>
            <a:r>
              <a:rPr lang="en-US" dirty="0"/>
              <a:t>Opposition rises against Yah’s servants </a:t>
            </a:r>
            <a:r>
              <a:rPr lang="en-US" b="1" dirty="0">
                <a:solidFill>
                  <a:srgbClr val="FFCC00"/>
                </a:solidFill>
              </a:rPr>
              <a:t>[2Tim 3.10-13, Jn 15.20] </a:t>
            </a:r>
            <a:r>
              <a:rPr lang="en-US" dirty="0"/>
              <a:t>because “Truth” of the gospel exposes darkness, human agenda and challenges worldly systems.</a:t>
            </a:r>
          </a:p>
          <a:p>
            <a:pPr marL="0" indent="0">
              <a:lnSpc>
                <a:spcPct val="100000"/>
              </a:lnSpc>
              <a:spcBef>
                <a:spcPts val="0"/>
              </a:spcBef>
              <a:buNone/>
            </a:pPr>
            <a:r>
              <a:rPr lang="en-US" dirty="0"/>
              <a:t> </a:t>
            </a:r>
          </a:p>
          <a:p>
            <a:pPr>
              <a:lnSpc>
                <a:spcPct val="100000"/>
              </a:lnSpc>
              <a:spcBef>
                <a:spcPts val="0"/>
              </a:spcBef>
            </a:pPr>
            <a:r>
              <a:rPr lang="en-US" dirty="0"/>
              <a:t>Being connected to the Author and power of Messiah found in His Name empowers His servants to be bold witnesses of His Lordship.</a:t>
            </a:r>
          </a:p>
          <a:p>
            <a:pPr>
              <a:lnSpc>
                <a:spcPct val="100000"/>
              </a:lnSpc>
              <a:spcBef>
                <a:spcPts val="0"/>
              </a:spcBef>
            </a:pPr>
            <a:endParaRPr lang="en-US" dirty="0"/>
          </a:p>
          <a:p>
            <a:pPr marL="0" indent="0">
              <a:buNone/>
            </a:pPr>
            <a:endParaRPr lang="en-US" dirty="0"/>
          </a:p>
        </p:txBody>
      </p:sp>
    </p:spTree>
    <p:extLst>
      <p:ext uri="{BB962C8B-B14F-4D97-AF65-F5344CB8AC3E}">
        <p14:creationId xmlns:p14="http://schemas.microsoft.com/office/powerpoint/2010/main" val="196110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3F2B-B5BA-E85F-9669-343A20544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E3C87-8DCB-5870-7873-3665D33DE679}"/>
              </a:ext>
            </a:extLst>
          </p:cNvPr>
          <p:cNvSpPr>
            <a:spLocks noGrp="1"/>
          </p:cNvSpPr>
          <p:nvPr>
            <p:ph type="title"/>
          </p:nvPr>
        </p:nvSpPr>
        <p:spPr/>
        <p:txBody>
          <a:bodyPr/>
          <a:lstStyle/>
          <a:p>
            <a:r>
              <a:rPr lang="en-US" dirty="0"/>
              <a:t> </a:t>
            </a:r>
            <a:r>
              <a:rPr lang="en-US" sz="3200" dirty="0"/>
              <a:t>Acts 5 &amp; 6 Conforming Work &amp; Fruit of Ruach</a:t>
            </a:r>
          </a:p>
        </p:txBody>
      </p:sp>
      <p:sp>
        <p:nvSpPr>
          <p:cNvPr id="3" name="Content Placeholder 2">
            <a:extLst>
              <a:ext uri="{FF2B5EF4-FFF2-40B4-BE49-F238E27FC236}">
                <a16:creationId xmlns:a16="http://schemas.microsoft.com/office/drawing/2014/main" id="{6C6C6D35-DD6D-9E7E-50BF-493B2046C2E4}"/>
              </a:ext>
            </a:extLst>
          </p:cNvPr>
          <p:cNvSpPr>
            <a:spLocks noGrp="1"/>
          </p:cNvSpPr>
          <p:nvPr>
            <p:ph sz="half" idx="1"/>
          </p:nvPr>
        </p:nvSpPr>
        <p:spPr>
          <a:xfrm>
            <a:off x="321548" y="2145953"/>
            <a:ext cx="6265864" cy="4273319"/>
          </a:xfrm>
        </p:spPr>
        <p:txBody>
          <a:bodyPr>
            <a:noAutofit/>
          </a:bodyPr>
          <a:lstStyle/>
          <a:p>
            <a:r>
              <a:rPr lang="en-US" dirty="0"/>
              <a:t>In chapter 6 the Greek speaking Jews brought an intrusion of satanic division and confusion, feeling neglected and demanded that their widows be given equal consideration </a:t>
            </a:r>
            <a:r>
              <a:rPr lang="en-US" dirty="0">
                <a:solidFill>
                  <a:srgbClr val="FFCC00"/>
                </a:solidFill>
              </a:rPr>
              <a:t>[1Tim 5.4-10; 16]</a:t>
            </a:r>
          </a:p>
          <a:p>
            <a:r>
              <a:rPr lang="en-US" b="1" i="1" dirty="0"/>
              <a:t>What prejudices are found in your body of assembly?</a:t>
            </a:r>
          </a:p>
          <a:p>
            <a:r>
              <a:rPr lang="en-US" dirty="0"/>
              <a:t>Chosen men of </a:t>
            </a:r>
            <a:r>
              <a:rPr lang="en-US" b="1" dirty="0"/>
              <a:t>honest report</a:t>
            </a:r>
            <a:r>
              <a:rPr lang="en-US" dirty="0"/>
              <a:t>, full of Ruach </a:t>
            </a:r>
            <a:r>
              <a:rPr lang="en-US" dirty="0">
                <a:solidFill>
                  <a:srgbClr val="FFCC00"/>
                </a:solidFill>
              </a:rPr>
              <a:t>[Eph 5.18] </a:t>
            </a:r>
            <a:r>
              <a:rPr lang="en-US" b="1" dirty="0"/>
              <a:t>wisdom</a:t>
            </a:r>
            <a:r>
              <a:rPr lang="en-US" dirty="0"/>
              <a:t> </a:t>
            </a:r>
            <a:r>
              <a:rPr lang="en-US" i="1" dirty="0"/>
              <a:t>(application of Ruach)</a:t>
            </a:r>
            <a:r>
              <a:rPr lang="en-US" b="1" i="1" dirty="0"/>
              <a:t> </a:t>
            </a:r>
            <a:r>
              <a:rPr lang="en-US" b="1" dirty="0"/>
              <a:t>full of faith </a:t>
            </a:r>
            <a:r>
              <a:rPr lang="en-US" i="1" dirty="0"/>
              <a:t>(not an amount of faith, but an object of faith) </a:t>
            </a:r>
            <a:r>
              <a:rPr lang="en-US" dirty="0"/>
              <a:t>to serve &amp; witness</a:t>
            </a:r>
          </a:p>
        </p:txBody>
      </p:sp>
      <p:sp>
        <p:nvSpPr>
          <p:cNvPr id="4" name="Content Placeholder 3">
            <a:extLst>
              <a:ext uri="{FF2B5EF4-FFF2-40B4-BE49-F238E27FC236}">
                <a16:creationId xmlns:a16="http://schemas.microsoft.com/office/drawing/2014/main" id="{ED78839E-932A-529A-88CA-B514CBB614AB}"/>
              </a:ext>
            </a:extLst>
          </p:cNvPr>
          <p:cNvSpPr>
            <a:spLocks noGrp="1"/>
          </p:cNvSpPr>
          <p:nvPr>
            <p:ph sz="half" idx="2"/>
          </p:nvPr>
        </p:nvSpPr>
        <p:spPr>
          <a:xfrm>
            <a:off x="6913984" y="2220504"/>
            <a:ext cx="4683967" cy="4124216"/>
          </a:xfrm>
        </p:spPr>
        <p:txBody>
          <a:bodyPr>
            <a:normAutofit/>
          </a:bodyPr>
          <a:lstStyle/>
          <a:p>
            <a:pPr>
              <a:lnSpc>
                <a:spcPct val="100000"/>
              </a:lnSpc>
              <a:spcBef>
                <a:spcPts val="0"/>
              </a:spcBef>
            </a:pPr>
            <a:r>
              <a:rPr lang="en-US" dirty="0"/>
              <a:t>The apostles were willing to share leadership. They would focus on those who hunger for spiritual food i.e., </a:t>
            </a:r>
            <a:r>
              <a:rPr lang="en-US" dirty="0">
                <a:solidFill>
                  <a:srgbClr val="FFC000"/>
                </a:solidFill>
              </a:rPr>
              <a:t>Jn 4.21-34</a:t>
            </a:r>
          </a:p>
          <a:p>
            <a:pPr>
              <a:lnSpc>
                <a:spcPct val="100000"/>
              </a:lnSpc>
              <a:spcBef>
                <a:spcPts val="0"/>
              </a:spcBef>
            </a:pPr>
            <a:endParaRPr lang="en-US" sz="800" dirty="0"/>
          </a:p>
          <a:p>
            <a:pPr>
              <a:lnSpc>
                <a:spcPct val="100000"/>
              </a:lnSpc>
              <a:spcBef>
                <a:spcPts val="0"/>
              </a:spcBef>
            </a:pPr>
            <a:r>
              <a:rPr lang="en-US" dirty="0"/>
              <a:t>The chosen men and the remaining of the believers are called talmidim; because the whole of Believers were learners and students of Messiah</a:t>
            </a:r>
          </a:p>
          <a:p>
            <a:pPr>
              <a:lnSpc>
                <a:spcPct val="100000"/>
              </a:lnSpc>
              <a:spcBef>
                <a:spcPts val="0"/>
              </a:spcBef>
            </a:pPr>
            <a:endParaRPr lang="en-US" dirty="0"/>
          </a:p>
          <a:p>
            <a:pPr marL="0" indent="0">
              <a:buNone/>
            </a:pPr>
            <a:endParaRPr lang="en-US" dirty="0"/>
          </a:p>
        </p:txBody>
      </p:sp>
    </p:spTree>
    <p:extLst>
      <p:ext uri="{BB962C8B-B14F-4D97-AF65-F5344CB8AC3E}">
        <p14:creationId xmlns:p14="http://schemas.microsoft.com/office/powerpoint/2010/main" val="291097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CF391-16A9-C7F2-ECDB-6381D095F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C9FF2-C6D9-9C9F-AE2D-663745608743}"/>
              </a:ext>
            </a:extLst>
          </p:cNvPr>
          <p:cNvSpPr>
            <a:spLocks noGrp="1"/>
          </p:cNvSpPr>
          <p:nvPr>
            <p:ph type="title"/>
          </p:nvPr>
        </p:nvSpPr>
        <p:spPr/>
        <p:txBody>
          <a:bodyPr/>
          <a:lstStyle/>
          <a:p>
            <a:r>
              <a:rPr lang="en-US" dirty="0"/>
              <a:t> </a:t>
            </a:r>
            <a:r>
              <a:rPr lang="en-US" sz="3200" dirty="0"/>
              <a:t>Acts 5 &amp; 6 Conforming Work &amp; Fruit of Ruach</a:t>
            </a:r>
          </a:p>
        </p:txBody>
      </p:sp>
      <p:sp>
        <p:nvSpPr>
          <p:cNvPr id="3" name="Content Placeholder 2">
            <a:extLst>
              <a:ext uri="{FF2B5EF4-FFF2-40B4-BE49-F238E27FC236}">
                <a16:creationId xmlns:a16="http://schemas.microsoft.com/office/drawing/2014/main" id="{EABA5B01-127F-1241-E453-D17ED947191B}"/>
              </a:ext>
            </a:extLst>
          </p:cNvPr>
          <p:cNvSpPr>
            <a:spLocks noGrp="1"/>
          </p:cNvSpPr>
          <p:nvPr>
            <p:ph sz="half" idx="1"/>
          </p:nvPr>
        </p:nvSpPr>
        <p:spPr>
          <a:xfrm>
            <a:off x="321548" y="2145953"/>
            <a:ext cx="6135236" cy="4273319"/>
          </a:xfrm>
        </p:spPr>
        <p:txBody>
          <a:bodyPr>
            <a:noAutofit/>
          </a:bodyPr>
          <a:lstStyle/>
          <a:p>
            <a:r>
              <a:rPr lang="en-US" dirty="0"/>
              <a:t>The Word of God continues to spread and  the number of talmidim (disciples) increase rapidly.</a:t>
            </a:r>
          </a:p>
          <a:p>
            <a:r>
              <a:rPr lang="en-US" dirty="0"/>
              <a:t>From the chosen men we hear only of the acts of two; Phillip and Stephen.  Stephen being eloquent in His bold delivery of God’s message and signs and wonders is confronted with instruments of strife; the tongue of lies.</a:t>
            </a:r>
          </a:p>
          <a:p>
            <a:r>
              <a:rPr lang="en-US" dirty="0"/>
              <a:t>Stephen’s face showed the wisdom of God as Moshe and Yeshua reflected.</a:t>
            </a:r>
          </a:p>
        </p:txBody>
      </p:sp>
      <p:sp>
        <p:nvSpPr>
          <p:cNvPr id="4" name="Content Placeholder 3">
            <a:extLst>
              <a:ext uri="{FF2B5EF4-FFF2-40B4-BE49-F238E27FC236}">
                <a16:creationId xmlns:a16="http://schemas.microsoft.com/office/drawing/2014/main" id="{0C432396-E2AE-5C55-716D-A160FAC0EAD9}"/>
              </a:ext>
            </a:extLst>
          </p:cNvPr>
          <p:cNvSpPr>
            <a:spLocks noGrp="1"/>
          </p:cNvSpPr>
          <p:nvPr>
            <p:ph sz="half" idx="2"/>
          </p:nvPr>
        </p:nvSpPr>
        <p:spPr>
          <a:xfrm>
            <a:off x="6699380" y="2220504"/>
            <a:ext cx="4898571" cy="4124216"/>
          </a:xfrm>
        </p:spPr>
        <p:txBody>
          <a:bodyPr>
            <a:normAutofit lnSpcReduction="10000"/>
          </a:bodyPr>
          <a:lstStyle/>
          <a:p>
            <a:pPr>
              <a:lnSpc>
                <a:spcPct val="100000"/>
              </a:lnSpc>
              <a:spcBef>
                <a:spcPts val="0"/>
              </a:spcBef>
            </a:pPr>
            <a:r>
              <a:rPr lang="en-US" dirty="0"/>
              <a:t>Moshe radiated in </a:t>
            </a:r>
            <a:r>
              <a:rPr lang="en-US" dirty="0">
                <a:solidFill>
                  <a:srgbClr val="FFCC00"/>
                </a:solidFill>
              </a:rPr>
              <a:t>Ex 34.29-25</a:t>
            </a:r>
            <a:r>
              <a:rPr lang="en-US" dirty="0"/>
              <a:t>.   </a:t>
            </a:r>
            <a:r>
              <a:rPr lang="en-US" dirty="0" err="1">
                <a:solidFill>
                  <a:srgbClr val="FFCC00"/>
                </a:solidFill>
              </a:rPr>
              <a:t>Ecc</a:t>
            </a:r>
            <a:r>
              <a:rPr lang="en-US" dirty="0">
                <a:solidFill>
                  <a:srgbClr val="FFCC00"/>
                </a:solidFill>
              </a:rPr>
              <a:t>. 8.1 </a:t>
            </a:r>
            <a:r>
              <a:rPr lang="en-US" dirty="0"/>
              <a:t>says </a:t>
            </a:r>
            <a:r>
              <a:rPr lang="en-US" i="1" dirty="0"/>
              <a:t>“Who can be compared with a wise person? Who else knows what a thing means? Wisdom lights up the face and softens a grim appearance.”</a:t>
            </a:r>
          </a:p>
          <a:p>
            <a:pPr>
              <a:lnSpc>
                <a:spcPct val="100000"/>
              </a:lnSpc>
              <a:spcBef>
                <a:spcPts val="0"/>
              </a:spcBef>
            </a:pPr>
            <a:r>
              <a:rPr lang="en-US" dirty="0"/>
              <a:t>Stephen’s countenance testified he was the Lords faithful servant and like Moshe and Yeshua stood in the presence of Yahweh.</a:t>
            </a:r>
          </a:p>
          <a:p>
            <a:pPr marL="0" indent="0">
              <a:buNone/>
            </a:pPr>
            <a:endParaRPr lang="en-US" dirty="0"/>
          </a:p>
        </p:txBody>
      </p:sp>
    </p:spTree>
    <p:extLst>
      <p:ext uri="{BB962C8B-B14F-4D97-AF65-F5344CB8AC3E}">
        <p14:creationId xmlns:p14="http://schemas.microsoft.com/office/powerpoint/2010/main" val="245906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680321" y="321733"/>
            <a:ext cx="9900593" cy="907977"/>
          </a:xfrm>
        </p:spPr>
        <p:txBody>
          <a:bodyPr>
            <a:normAutofit/>
          </a:bodyPr>
          <a:lstStyle/>
          <a:p>
            <a:r>
              <a:rPr lang="en-US" dirty="0">
                <a:solidFill>
                  <a:srgbClr val="FFFFFF"/>
                </a:solidFill>
              </a:rPr>
              <a:t>Prayer Response		 </a:t>
            </a:r>
            <a:r>
              <a:rPr lang="en-US">
                <a:solidFill>
                  <a:srgbClr val="FFFFFF"/>
                </a:solidFill>
              </a:rPr>
              <a:t>Acts 5 &amp; 6</a:t>
            </a:r>
            <a:endParaRPr lang="en-US" dirty="0">
              <a:solidFill>
                <a:srgbClr val="FFFFFF"/>
              </a:solidFill>
            </a:endParaRPr>
          </a:p>
        </p:txBody>
      </p:sp>
      <p:sp>
        <p:nvSpPr>
          <p:cNvPr id="68" name="Rectangle 67">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12192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241739" y="1828801"/>
            <a:ext cx="11811716" cy="4887310"/>
          </a:xfrm>
        </p:spPr>
        <p:txBody>
          <a:bodyPr anchor="t">
            <a:normAutofit/>
          </a:bodyPr>
          <a:lstStyle/>
          <a:p>
            <a:pPr marL="0" indent="0">
              <a:buNone/>
            </a:pPr>
            <a:r>
              <a:rPr lang="en-US" dirty="0"/>
              <a:t>Blessed be the King of Glory; You desire that all men would radiate Your holy presence.  Thank you, Father, You have given us an inheritance of our Savior’s Name and authority to speak boldly of Your divine message of forgiveness.  We declare that our tongue be sanctified by grace held by Yahweh and influenced by Rauch.  We will not live unto ourselves but unto Yeshua who died for us.  We count it all lost, in the Blood of Yeshua Messiah.  </a:t>
            </a:r>
          </a:p>
          <a:p>
            <a:pPr marL="0" indent="0">
              <a:buNone/>
            </a:pPr>
            <a:r>
              <a:rPr lang="en-US" dirty="0"/>
              <a:t>We are Your disciples, those who will learn and grow in the knowledge and ways of our Messiah. We will master our own tongues we will not be instruments of strife. Thank you that we are not neglected nor confused since we have regenerated hearts born out of Your mercy. Father, you have birth in this community of Believers contentment and willingness to share what You have given- so we denounce any pursuit of self credibility; our faith and victory is in the Name of Yeshua. Elohim let the fresh dough multiply and allow us to continue unleavened. Send Father, Ruach, let Him overflow and bring healing to many bound to the mischief of the enemy.</a:t>
            </a:r>
          </a:p>
        </p:txBody>
      </p:sp>
    </p:spTree>
    <p:extLst>
      <p:ext uri="{BB962C8B-B14F-4D97-AF65-F5344CB8AC3E}">
        <p14:creationId xmlns:p14="http://schemas.microsoft.com/office/powerpoint/2010/main" val="56880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6C055-CA15-281F-3DBD-128DD8BBE68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65246"/>
            <a:ext cx="6705600" cy="6334316"/>
          </a:xfrm>
          <a:prstGeom prst="rect">
            <a:avLst/>
          </a:prstGeom>
          <a:ln>
            <a:noFill/>
          </a:ln>
          <a:effectLst>
            <a:softEdge rad="112500"/>
          </a:effectLst>
        </p:spPr>
      </p:pic>
      <p:sp>
        <p:nvSpPr>
          <p:cNvPr id="2" name="Title 1">
            <a:extLst>
              <a:ext uri="{FF2B5EF4-FFF2-40B4-BE49-F238E27FC236}">
                <a16:creationId xmlns:a16="http://schemas.microsoft.com/office/drawing/2014/main" id="{D007543C-3E59-11DF-7586-EBC3841E9E69}"/>
              </a:ext>
            </a:extLst>
          </p:cNvPr>
          <p:cNvSpPr>
            <a:spLocks noGrp="1"/>
          </p:cNvSpPr>
          <p:nvPr>
            <p:ph type="title"/>
          </p:nvPr>
        </p:nvSpPr>
        <p:spPr>
          <a:xfrm>
            <a:off x="301359" y="457201"/>
            <a:ext cx="4768481" cy="2349627"/>
          </a:xfrm>
        </p:spPr>
        <p:txBody>
          <a:bodyPr vert="horz" lIns="91440" tIns="45720" rIns="91440" bIns="45720" rtlCol="0" anchor="b">
            <a:normAutofit fontScale="90000"/>
          </a:bodyPr>
          <a:lstStyle/>
          <a:p>
            <a:r>
              <a:rPr lang="en-US" sz="5600" dirty="0">
                <a:solidFill>
                  <a:schemeClr val="bg1"/>
                </a:solidFill>
                <a:latin typeface="Amasis MT Pro Black" panose="02040A04050005020304" pitchFamily="18" charset="0"/>
              </a:rPr>
              <a:t>Bless &amp; Encourage Your Brother</a:t>
            </a:r>
          </a:p>
        </p:txBody>
      </p:sp>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4072601415"/>
              </p:ext>
              <p:ext uri="{E7BDC344-281C-4309-B0C6-D0EE65EED2A8}">
                <p202:designPr xmlns:p202="http://schemas.microsoft.com/office/powerpoint/2020/02/main">
                  <p202:designTagLst>
                    <p202:designTag name="ARCH:1:CLS" val="StackedSequentialContentTable"/>
                  </p202:designTagLst>
                </p202:designPr>
              </p:ext>
            </p:extLst>
          </p:nvPr>
        </p:nvGraphicFramePr>
        <p:xfrm>
          <a:off x="7033120" y="558802"/>
          <a:ext cx="4857521" cy="5565010"/>
        </p:xfrm>
        <a:graphic>
          <a:graphicData uri="http://schemas.openxmlformats.org/drawingml/2006/table">
            <a:tbl>
              <a:tblPr bandRow="1">
                <a:noFill/>
                <a:tableStyleId>{5C22544A-7EE6-4342-B048-85BDC9FD1C3A}</a:tableStyleId>
              </a:tblPr>
              <a:tblGrid>
                <a:gridCol w="690753">
                  <a:extLst>
                    <a:ext uri="{9D8B030D-6E8A-4147-A177-3AD203B41FA5}">
                      <a16:colId xmlns:a16="http://schemas.microsoft.com/office/drawing/2014/main" val="3094831194"/>
                    </a:ext>
                  </a:extLst>
                </a:gridCol>
                <a:gridCol w="4166768">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bg1"/>
                          </a:solidFill>
                          <a:effectLst/>
                          <a:latin typeface="Amasis MT Pro Black" panose="02040A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bg1"/>
                          </a:solidFill>
                          <a:effectLst/>
                          <a:latin typeface="Amasis MT Pro Black" panose="02040A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a:solidFill>
                            <a:schemeClr val="bg1"/>
                          </a:solidFill>
                          <a:effectLst/>
                          <a:latin typeface="Amasis MT Pro Black" panose="02040A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a:solidFill>
                            <a:schemeClr val="bg1"/>
                          </a:solidFill>
                          <a:effectLst/>
                          <a:latin typeface="Amasis MT Pro Black" panose="02040A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a:solidFill>
                            <a:schemeClr val="bg1"/>
                          </a:solidFill>
                          <a:effectLst/>
                          <a:latin typeface="Amasis MT Pro Black" panose="02040A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spTree>
    <p:extLst>
      <p:ext uri="{BB962C8B-B14F-4D97-AF65-F5344CB8AC3E}">
        <p14:creationId xmlns:p14="http://schemas.microsoft.com/office/powerpoint/2010/main" val="3466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p:txBody>
          <a:bodyPr/>
          <a:lstStyle/>
          <a:p>
            <a:r>
              <a:rPr lang="en-US" dirty="0"/>
              <a:t>Call and Response 	[Revelation 7.10-12]</a:t>
            </a:r>
          </a:p>
        </p:txBody>
      </p:sp>
      <p:sp>
        <p:nvSpPr>
          <p:cNvPr id="3" name="Content Placeholder 2">
            <a:extLst>
              <a:ext uri="{FF2B5EF4-FFF2-40B4-BE49-F238E27FC236}">
                <a16:creationId xmlns:a16="http://schemas.microsoft.com/office/drawing/2014/main" id="{553BE68F-16E3-897C-B203-5841490B6F8A}"/>
              </a:ext>
            </a:extLst>
          </p:cNvPr>
          <p:cNvSpPr>
            <a:spLocks noGrp="1"/>
          </p:cNvSpPr>
          <p:nvPr>
            <p:ph idx="1"/>
          </p:nvPr>
        </p:nvSpPr>
        <p:spPr>
          <a:xfrm>
            <a:off x="5340344" y="2336869"/>
            <a:ext cx="5039603" cy="3599313"/>
          </a:xfrm>
        </p:spPr>
        <p:txBody>
          <a:bodyPr>
            <a:normAutofit/>
          </a:bodyPr>
          <a:lstStyle/>
          <a:p>
            <a:pPr marL="0" indent="0" algn="ctr">
              <a:buNone/>
            </a:pPr>
            <a:r>
              <a:rPr lang="en-US" sz="3200" dirty="0"/>
              <a:t>Amen!</a:t>
            </a:r>
          </a:p>
          <a:p>
            <a:pPr marL="0" indent="0" algn="ctr">
              <a:buNone/>
            </a:pPr>
            <a:endParaRPr lang="en-US" sz="3200" dirty="0"/>
          </a:p>
          <a:p>
            <a:pPr marL="0" indent="0" algn="ctr">
              <a:buNone/>
            </a:pPr>
            <a:r>
              <a:rPr lang="en-US" sz="3200" dirty="0"/>
              <a:t>Praise and glory, wisdom and thanks, honor and power and strength belongs to our God forever and ever.</a:t>
            </a:r>
          </a:p>
          <a:p>
            <a:pPr marL="0" indent="0">
              <a:buNone/>
            </a:pPr>
            <a:endParaRPr lang="en-US" sz="2500" dirty="0"/>
          </a:p>
        </p:txBody>
      </p:sp>
      <p:sp>
        <p:nvSpPr>
          <p:cNvPr id="4" name="Text Placeholder 3">
            <a:extLst>
              <a:ext uri="{FF2B5EF4-FFF2-40B4-BE49-F238E27FC236}">
                <a16:creationId xmlns:a16="http://schemas.microsoft.com/office/drawing/2014/main" id="{4F79B445-790F-CD5D-BF69-E8B88E563ABD}"/>
              </a:ext>
            </a:extLst>
          </p:cNvPr>
          <p:cNvSpPr>
            <a:spLocks noGrp="1"/>
          </p:cNvSpPr>
          <p:nvPr>
            <p:ph type="body" sz="half" idx="2"/>
          </p:nvPr>
        </p:nvSpPr>
        <p:spPr>
          <a:xfrm>
            <a:off x="368822" y="2336869"/>
            <a:ext cx="4391129" cy="3599317"/>
          </a:xfrm>
        </p:spPr>
        <p:txBody>
          <a:bodyPr>
            <a:normAutofit/>
          </a:bodyPr>
          <a:lstStyle/>
          <a:p>
            <a:pPr algn="ctr"/>
            <a:r>
              <a:rPr lang="en-US" sz="3200" dirty="0"/>
              <a:t>Victory to our God, Who sits on the throne, and to the Lamb!</a:t>
            </a:r>
          </a:p>
        </p:txBody>
      </p:sp>
    </p:spTree>
    <p:extLst>
      <p:ext uri="{BB962C8B-B14F-4D97-AF65-F5344CB8AC3E}">
        <p14:creationId xmlns:p14="http://schemas.microsoft.com/office/powerpoint/2010/main" val="7471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p:txBody>
          <a:bodyPr>
            <a:normAutofit/>
          </a:bodyPr>
          <a:lstStyle/>
          <a:p>
            <a:r>
              <a:rPr lang="en-US" sz="4400" b="1" dirty="0"/>
              <a:t>     Psalm 52 </a:t>
            </a:r>
          </a:p>
        </p:txBody>
      </p:sp>
      <p:sp>
        <p:nvSpPr>
          <p:cNvPr id="2" name="Content Placeholder 1">
            <a:extLst>
              <a:ext uri="{FF2B5EF4-FFF2-40B4-BE49-F238E27FC236}">
                <a16:creationId xmlns:a16="http://schemas.microsoft.com/office/drawing/2014/main" id="{583A7EA3-7A5E-C86E-2CB7-0C81900A31E7}"/>
              </a:ext>
            </a:extLst>
          </p:cNvPr>
          <p:cNvSpPr>
            <a:spLocks noGrp="1"/>
          </p:cNvSpPr>
          <p:nvPr>
            <p:ph sz="half" idx="1"/>
          </p:nvPr>
        </p:nvSpPr>
        <p:spPr>
          <a:xfrm>
            <a:off x="680319" y="2336873"/>
            <a:ext cx="4582145" cy="3599316"/>
          </a:xfrm>
        </p:spPr>
        <p:txBody>
          <a:bodyPr>
            <a:normAutofit/>
          </a:bodyPr>
          <a:lstStyle/>
          <a:p>
            <a:pPr marL="0" indent="0" algn="ctr">
              <a:buNone/>
            </a:pPr>
            <a:r>
              <a:rPr lang="en-US" dirty="0"/>
              <a:t>A prayer directed against liars and informers.  </a:t>
            </a:r>
          </a:p>
          <a:p>
            <a:pPr marL="0" indent="0" algn="ctr">
              <a:buNone/>
            </a:pPr>
            <a:endParaRPr lang="en-US" dirty="0"/>
          </a:p>
          <a:p>
            <a:pPr marL="0" indent="0" algn="ctr">
              <a:buNone/>
            </a:pPr>
            <a:r>
              <a:rPr lang="en-US" i="1" dirty="0"/>
              <a:t>At times liars appear to attain their devious goals, but soon  to be discredited;                  while their innocent victims, with Yah’s help, attains peace and tranquility</a:t>
            </a:r>
          </a:p>
        </p:txBody>
      </p:sp>
      <p:sp>
        <p:nvSpPr>
          <p:cNvPr id="3" name="Content Placeholder 2">
            <a:extLst>
              <a:ext uri="{FF2B5EF4-FFF2-40B4-BE49-F238E27FC236}">
                <a16:creationId xmlns:a16="http://schemas.microsoft.com/office/drawing/2014/main" id="{D77573B7-1B47-A812-313C-D860D230A8CC}"/>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646FFF38-D803-3D49-F659-87C0EC2CA7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tretch>
            <a:fillRect/>
          </a:stretch>
        </p:blipFill>
        <p:spPr>
          <a:xfrm>
            <a:off x="5594122" y="2336874"/>
            <a:ext cx="2994335" cy="3599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7E5A586-0157-F854-247E-8B18804BD8E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tretch>
            <a:fillRect/>
          </a:stretch>
        </p:blipFill>
        <p:spPr>
          <a:xfrm>
            <a:off x="7962682" y="2260879"/>
            <a:ext cx="2331499" cy="3717439"/>
          </a:xfrm>
          <a:prstGeom prst="rect">
            <a:avLst/>
          </a:prstGeom>
          <a:ln>
            <a:noFill/>
          </a:ln>
          <a:effectLst>
            <a:softEdge rad="112500"/>
          </a:effectLst>
        </p:spPr>
      </p:pic>
      <p:sp>
        <p:nvSpPr>
          <p:cNvPr id="6" name="TextBox 5">
            <a:extLst>
              <a:ext uri="{FF2B5EF4-FFF2-40B4-BE49-F238E27FC236}">
                <a16:creationId xmlns:a16="http://schemas.microsoft.com/office/drawing/2014/main" id="{4E83FB9D-CA34-CF03-B1B4-BF6A89D47EFE}"/>
              </a:ext>
            </a:extLst>
          </p:cNvPr>
          <p:cNvSpPr txBox="1"/>
          <p:nvPr/>
        </p:nvSpPr>
        <p:spPr>
          <a:xfrm rot="16200000">
            <a:off x="5757240" y="2909169"/>
            <a:ext cx="3641444" cy="769441"/>
          </a:xfrm>
          <a:prstGeom prst="rect">
            <a:avLst/>
          </a:prstGeom>
          <a:noFill/>
        </p:spPr>
        <p:txBody>
          <a:bodyPr wrap="square" rtlCol="0">
            <a:spAutoFit/>
          </a:bodyPr>
          <a:lstStyle/>
          <a:p>
            <a:r>
              <a:rPr lang="en-US" sz="4000" b="1" dirty="0">
                <a:solidFill>
                  <a:schemeClr val="tx2">
                    <a:lumMod val="25000"/>
                  </a:schemeClr>
                </a:solidFill>
              </a:rPr>
              <a:t>1 </a:t>
            </a:r>
            <a:r>
              <a:rPr lang="en-US" sz="4400" b="1" dirty="0">
                <a:solidFill>
                  <a:schemeClr val="tx2">
                    <a:lumMod val="25000"/>
                  </a:schemeClr>
                </a:solidFill>
              </a:rPr>
              <a:t>SAMUEL 3</a:t>
            </a:r>
          </a:p>
        </p:txBody>
      </p:sp>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20F5B-1BD8-3DA3-4963-1B209EF2D723}"/>
              </a:ext>
            </a:extLst>
          </p:cNvPr>
          <p:cNvSpPr>
            <a:spLocks noGrp="1"/>
          </p:cNvSpPr>
          <p:nvPr>
            <p:ph type="title"/>
          </p:nvPr>
        </p:nvSpPr>
        <p:spPr>
          <a:xfrm>
            <a:off x="447473" y="753228"/>
            <a:ext cx="10116766" cy="1080938"/>
          </a:xfrm>
        </p:spPr>
        <p:txBody>
          <a:bodyPr/>
          <a:lstStyle/>
          <a:p>
            <a:r>
              <a:rPr lang="en-US" dirty="0"/>
              <a:t>Night Watches	</a:t>
            </a:r>
            <a:r>
              <a:rPr lang="en-US" dirty="0">
                <a:solidFill>
                  <a:srgbClr val="FFCC00"/>
                </a:solidFill>
              </a:rPr>
              <a:t>3</a:t>
            </a:r>
            <a:r>
              <a:rPr lang="en-US" baseline="30000" dirty="0">
                <a:solidFill>
                  <a:srgbClr val="FFCC00"/>
                </a:solidFill>
              </a:rPr>
              <a:t>rd</a:t>
            </a:r>
            <a:r>
              <a:rPr lang="en-US" dirty="0"/>
              <a:t> Watch </a:t>
            </a:r>
            <a:r>
              <a:rPr lang="en-US" b="1" dirty="0"/>
              <a:t>12midnight-3:00</a:t>
            </a:r>
            <a:r>
              <a:rPr lang="en-US" sz="2800" b="1" dirty="0"/>
              <a:t>am</a:t>
            </a:r>
          </a:p>
        </p:txBody>
      </p:sp>
      <p:sp>
        <p:nvSpPr>
          <p:cNvPr id="8" name="Content Placeholder 7">
            <a:extLst>
              <a:ext uri="{FF2B5EF4-FFF2-40B4-BE49-F238E27FC236}">
                <a16:creationId xmlns:a16="http://schemas.microsoft.com/office/drawing/2014/main" id="{2F6D5A91-D627-A5C8-8698-32E0ECEF52AC}"/>
              </a:ext>
            </a:extLst>
          </p:cNvPr>
          <p:cNvSpPr>
            <a:spLocks noGrp="1"/>
          </p:cNvSpPr>
          <p:nvPr>
            <p:ph sz="half" idx="1"/>
          </p:nvPr>
        </p:nvSpPr>
        <p:spPr/>
        <p:txBody>
          <a:bodyPr/>
          <a:lstStyle/>
          <a:p>
            <a:pPr marL="0" indent="0">
              <a:buNone/>
            </a:pPr>
            <a:endParaRPr lang="en-US" b="1" dirty="0"/>
          </a:p>
          <a:p>
            <a:pPr marL="0" indent="0">
              <a:buNone/>
            </a:pPr>
            <a:r>
              <a:rPr lang="en-US" b="1" dirty="0">
                <a:solidFill>
                  <a:srgbClr val="FFCC00"/>
                </a:solidFill>
              </a:rPr>
              <a:t>FIRST MEETING: </a:t>
            </a:r>
          </a:p>
          <a:p>
            <a:pPr marL="0" indent="0">
              <a:buNone/>
            </a:pPr>
            <a:r>
              <a:rPr lang="en-US" dirty="0"/>
              <a:t>December 27</a:t>
            </a:r>
            <a:r>
              <a:rPr lang="en-US" baseline="30000" dirty="0"/>
              <a:t>th</a:t>
            </a:r>
            <a:r>
              <a:rPr lang="en-US" dirty="0"/>
              <a:t> Shabbat 1:00</a:t>
            </a:r>
          </a:p>
          <a:p>
            <a:pPr marL="0" indent="0">
              <a:buNone/>
            </a:pPr>
            <a:endParaRPr lang="en-US" b="1" dirty="0">
              <a:solidFill>
                <a:srgbClr val="FFCC00"/>
              </a:solidFill>
            </a:endParaRPr>
          </a:p>
          <a:p>
            <a:pPr marL="0" indent="0">
              <a:buNone/>
            </a:pPr>
            <a:r>
              <a:rPr lang="en-US" b="1" dirty="0">
                <a:solidFill>
                  <a:srgbClr val="FFCC00"/>
                </a:solidFill>
              </a:rPr>
              <a:t>REVIEW MEETING:</a:t>
            </a:r>
          </a:p>
          <a:p>
            <a:pPr marL="0" indent="0">
              <a:buNone/>
            </a:pPr>
            <a:r>
              <a:rPr lang="en-US" dirty="0"/>
              <a:t>January 11</a:t>
            </a:r>
            <a:r>
              <a:rPr lang="en-US" baseline="30000" dirty="0"/>
              <a:t>th</a:t>
            </a:r>
            <a:r>
              <a:rPr lang="en-US" dirty="0"/>
              <a:t> Sunday 12:noon</a:t>
            </a:r>
          </a:p>
          <a:p>
            <a:endParaRPr lang="en-US" dirty="0"/>
          </a:p>
        </p:txBody>
      </p:sp>
      <p:sp>
        <p:nvSpPr>
          <p:cNvPr id="7" name="Text Placeholder 6">
            <a:extLst>
              <a:ext uri="{FF2B5EF4-FFF2-40B4-BE49-F238E27FC236}">
                <a16:creationId xmlns:a16="http://schemas.microsoft.com/office/drawing/2014/main" id="{37CD4594-A234-149D-8076-19F4372C3629}"/>
              </a:ext>
            </a:extLst>
          </p:cNvPr>
          <p:cNvSpPr>
            <a:spLocks noGrp="1"/>
          </p:cNvSpPr>
          <p:nvPr>
            <p:ph sz="half" idx="2"/>
          </p:nvPr>
        </p:nvSpPr>
        <p:spPr/>
        <p:txBody>
          <a:bodyPr>
            <a:normAutofit/>
          </a:bodyPr>
          <a:lstStyle/>
          <a:p>
            <a:endParaRPr lang="en-US" sz="2800" dirty="0"/>
          </a:p>
          <a:p>
            <a:r>
              <a:rPr lang="en-US" sz="2800" dirty="0"/>
              <a:t>Elder Dawn Acoff</a:t>
            </a:r>
          </a:p>
          <a:p>
            <a:r>
              <a:rPr lang="en-US" sz="2800" dirty="0"/>
              <a:t>Deacon Leigh Harris</a:t>
            </a:r>
          </a:p>
          <a:p>
            <a:r>
              <a:rPr lang="en-US" sz="2800" dirty="0"/>
              <a:t>Elder Jason Smith</a:t>
            </a:r>
          </a:p>
          <a:p>
            <a:pPr marL="0" indent="0">
              <a:buNone/>
            </a:pPr>
            <a:endParaRPr lang="en-US" sz="2800" dirty="0"/>
          </a:p>
        </p:txBody>
      </p:sp>
    </p:spTree>
    <p:extLst>
      <p:ext uri="{BB962C8B-B14F-4D97-AF65-F5344CB8AC3E}">
        <p14:creationId xmlns:p14="http://schemas.microsoft.com/office/powerpoint/2010/main" val="197364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B53A-C6C7-3E4D-F61F-7212530228A6}"/>
              </a:ext>
            </a:extLst>
          </p:cNvPr>
          <p:cNvSpPr>
            <a:spLocks noGrp="1"/>
          </p:cNvSpPr>
          <p:nvPr>
            <p:ph type="title"/>
          </p:nvPr>
        </p:nvSpPr>
        <p:spPr/>
        <p:txBody>
          <a:bodyPr>
            <a:normAutofit/>
          </a:bodyPr>
          <a:lstStyle/>
          <a:p>
            <a:r>
              <a:rPr lang="en-US" sz="3200" dirty="0"/>
              <a:t>Ten Entrapments that Lead to Satanic Bondage </a:t>
            </a:r>
          </a:p>
        </p:txBody>
      </p:sp>
      <p:sp>
        <p:nvSpPr>
          <p:cNvPr id="3" name="Content Placeholder 2">
            <a:extLst>
              <a:ext uri="{FF2B5EF4-FFF2-40B4-BE49-F238E27FC236}">
                <a16:creationId xmlns:a16="http://schemas.microsoft.com/office/drawing/2014/main" id="{695B592D-14AA-887F-156D-ABF938839FB8}"/>
              </a:ext>
            </a:extLst>
          </p:cNvPr>
          <p:cNvSpPr>
            <a:spLocks noGrp="1"/>
          </p:cNvSpPr>
          <p:nvPr>
            <p:ph sz="half" idx="1"/>
          </p:nvPr>
        </p:nvSpPr>
        <p:spPr/>
        <p:txBody>
          <a:bodyPr>
            <a:normAutofit/>
          </a:bodyPr>
          <a:lstStyle/>
          <a:p>
            <a:pPr marL="457200" indent="-457200">
              <a:buAutoNum type="arabicPeriod"/>
            </a:pPr>
            <a:r>
              <a:rPr lang="en-US" dirty="0"/>
              <a:t>Rejecting and Living Against God’s Purpose for Your Life.</a:t>
            </a:r>
          </a:p>
          <a:p>
            <a:pPr marL="457200" indent="-457200">
              <a:buAutoNum type="arabicPeriod"/>
            </a:pPr>
            <a:r>
              <a:rPr lang="en-US" dirty="0"/>
              <a:t>Inheriting Diabolical Curses</a:t>
            </a:r>
          </a:p>
          <a:p>
            <a:pPr marL="457200" indent="-457200">
              <a:buAutoNum type="arabicPeriod"/>
            </a:pPr>
            <a:r>
              <a:rPr lang="en-US" b="1" dirty="0">
                <a:solidFill>
                  <a:srgbClr val="FFCC00"/>
                </a:solidFill>
              </a:rPr>
              <a:t>Experiencing Emotional &amp; Physical Trauma</a:t>
            </a:r>
          </a:p>
          <a:p>
            <a:pPr marL="457200" indent="-457200">
              <a:buAutoNum type="arabicPeriod"/>
            </a:pPr>
            <a:r>
              <a:rPr lang="en-US" dirty="0"/>
              <a:t>Surrendering to Ungodly Coverings</a:t>
            </a:r>
          </a:p>
          <a:p>
            <a:pPr marL="457200" indent="-457200">
              <a:buAutoNum type="arabicPeriod"/>
            </a:pPr>
            <a:r>
              <a:rPr lang="en-US" dirty="0"/>
              <a:t>Embracing Worldliness</a:t>
            </a:r>
          </a:p>
        </p:txBody>
      </p:sp>
      <p:sp>
        <p:nvSpPr>
          <p:cNvPr id="4" name="Content Placeholder 3">
            <a:extLst>
              <a:ext uri="{FF2B5EF4-FFF2-40B4-BE49-F238E27FC236}">
                <a16:creationId xmlns:a16="http://schemas.microsoft.com/office/drawing/2014/main" id="{D9FECB47-6884-EBA0-491D-83BA0F505583}"/>
              </a:ext>
            </a:extLst>
          </p:cNvPr>
          <p:cNvSpPr>
            <a:spLocks noGrp="1"/>
          </p:cNvSpPr>
          <p:nvPr>
            <p:ph sz="half" idx="2"/>
          </p:nvPr>
        </p:nvSpPr>
        <p:spPr>
          <a:xfrm>
            <a:off x="5594122" y="2336873"/>
            <a:ext cx="5917557" cy="3599316"/>
          </a:xfrm>
        </p:spPr>
        <p:txBody>
          <a:bodyPr>
            <a:normAutofit/>
          </a:bodyPr>
          <a:lstStyle/>
          <a:p>
            <a:pPr marL="0" indent="0">
              <a:lnSpc>
                <a:spcPct val="100000"/>
              </a:lnSpc>
              <a:spcBef>
                <a:spcPts val="0"/>
              </a:spcBef>
              <a:buNone/>
            </a:pPr>
            <a:r>
              <a:rPr lang="en-US" dirty="0"/>
              <a:t>6. Owning Cursed Objects</a:t>
            </a:r>
          </a:p>
          <a:p>
            <a:pPr marL="0" indent="0">
              <a:lnSpc>
                <a:spcPct val="100000"/>
              </a:lnSpc>
              <a:spcBef>
                <a:spcPts val="0"/>
              </a:spcBef>
              <a:buNone/>
            </a:pPr>
            <a:r>
              <a:rPr lang="en-US" dirty="0"/>
              <a:t>7. Not Paying Tithes/Robbing God</a:t>
            </a:r>
          </a:p>
          <a:p>
            <a:pPr marL="0" indent="0">
              <a:lnSpc>
                <a:spcPct val="100000"/>
              </a:lnSpc>
              <a:spcBef>
                <a:spcPts val="0"/>
              </a:spcBef>
              <a:buNone/>
            </a:pPr>
            <a:r>
              <a:rPr lang="en-US" dirty="0"/>
              <a:t>8. Harboring Unforgiveness</a:t>
            </a:r>
          </a:p>
          <a:p>
            <a:pPr marL="0" indent="0">
              <a:lnSpc>
                <a:spcPct val="100000"/>
              </a:lnSpc>
              <a:spcBef>
                <a:spcPts val="0"/>
              </a:spcBef>
              <a:buNone/>
            </a:pPr>
            <a:r>
              <a:rPr lang="en-US" dirty="0"/>
              <a:t>9. Mixing World with Messiah</a:t>
            </a:r>
          </a:p>
          <a:p>
            <a:pPr marL="0" indent="0">
              <a:lnSpc>
                <a:spcPct val="100000"/>
              </a:lnSpc>
              <a:spcBef>
                <a:spcPts val="0"/>
              </a:spcBef>
              <a:buNone/>
            </a:pPr>
            <a:r>
              <a:rPr lang="en-US" dirty="0"/>
              <a:t>10. Lacking Spiritual Consistency</a:t>
            </a:r>
          </a:p>
          <a:p>
            <a:pPr marL="0" indent="0">
              <a:lnSpc>
                <a:spcPct val="100000"/>
              </a:lnSpc>
              <a:spcBef>
                <a:spcPts val="0"/>
              </a:spcBef>
              <a:buNone/>
            </a:pPr>
            <a:endParaRPr lang="en-US" dirty="0"/>
          </a:p>
          <a:p>
            <a:pPr marL="0" indent="0">
              <a:lnSpc>
                <a:spcPct val="100000"/>
              </a:lnSpc>
              <a:spcBef>
                <a:spcPts val="0"/>
              </a:spcBef>
              <a:buNone/>
            </a:pPr>
            <a:r>
              <a:rPr lang="en-US" i="1" dirty="0"/>
              <a:t>Satan is obsessed with obtaining again legal right to cause you to sin-he operate with open portals to make his claim. </a:t>
            </a:r>
          </a:p>
          <a:p>
            <a:pPr marL="0" indent="0">
              <a:buNone/>
            </a:pPr>
            <a:endParaRPr lang="en-US" dirty="0"/>
          </a:p>
        </p:txBody>
      </p:sp>
      <p:pic>
        <p:nvPicPr>
          <p:cNvPr id="5" name="Picture 4">
            <a:extLst>
              <a:ext uri="{FF2B5EF4-FFF2-40B4-BE49-F238E27FC236}">
                <a16:creationId xmlns:a16="http://schemas.microsoft.com/office/drawing/2014/main" id="{58E93673-D9BA-C201-307E-F8141F06ADDA}"/>
              </a:ext>
            </a:extLst>
          </p:cNvPr>
          <p:cNvPicPr>
            <a:picLocks noChangeAspect="1"/>
          </p:cNvPicPr>
          <p:nvPr/>
        </p:nvPicPr>
        <p:blipFill>
          <a:blip r:embed="rId2"/>
          <a:stretch>
            <a:fillRect/>
          </a:stretch>
        </p:blipFill>
        <p:spPr>
          <a:xfrm>
            <a:off x="10294181" y="588847"/>
            <a:ext cx="1704975" cy="1409700"/>
          </a:xfrm>
          <a:prstGeom prst="rect">
            <a:avLst/>
          </a:prstGeom>
        </p:spPr>
      </p:pic>
    </p:spTree>
    <p:extLst>
      <p:ext uri="{BB962C8B-B14F-4D97-AF65-F5344CB8AC3E}">
        <p14:creationId xmlns:p14="http://schemas.microsoft.com/office/powerpoint/2010/main" val="360454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FC3B-7EF8-A23E-EA2B-469996AC3503}"/>
              </a:ext>
            </a:extLst>
          </p:cNvPr>
          <p:cNvSpPr>
            <a:spLocks noGrp="1"/>
          </p:cNvSpPr>
          <p:nvPr>
            <p:ph type="title"/>
          </p:nvPr>
        </p:nvSpPr>
        <p:spPr/>
        <p:txBody>
          <a:bodyPr>
            <a:normAutofit fontScale="90000"/>
          </a:bodyPr>
          <a:lstStyle/>
          <a:p>
            <a:r>
              <a:rPr lang="en-US" sz="4000" b="1" dirty="0"/>
              <a:t>Experiencing Emotional &amp; Physical Trauma</a:t>
            </a:r>
            <a:endParaRPr lang="en-US" sz="4000" dirty="0"/>
          </a:p>
        </p:txBody>
      </p:sp>
      <p:sp>
        <p:nvSpPr>
          <p:cNvPr id="3" name="Content Placeholder 2">
            <a:extLst>
              <a:ext uri="{FF2B5EF4-FFF2-40B4-BE49-F238E27FC236}">
                <a16:creationId xmlns:a16="http://schemas.microsoft.com/office/drawing/2014/main" id="{0D80C6B0-81C1-837A-7BC6-9615763C3509}"/>
              </a:ext>
            </a:extLst>
          </p:cNvPr>
          <p:cNvSpPr>
            <a:spLocks noGrp="1"/>
          </p:cNvSpPr>
          <p:nvPr>
            <p:ph sz="half" idx="1"/>
          </p:nvPr>
        </p:nvSpPr>
        <p:spPr>
          <a:xfrm>
            <a:off x="561109" y="2475345"/>
            <a:ext cx="4481946" cy="3769591"/>
          </a:xfrm>
        </p:spPr>
        <p:txBody>
          <a:bodyPr>
            <a:normAutofit/>
          </a:bodyPr>
          <a:lstStyle/>
          <a:p>
            <a:pPr marL="0" indent="0">
              <a:buNone/>
            </a:pPr>
            <a:r>
              <a:rPr lang="en-US" dirty="0"/>
              <a:t>Trauma is described as an intense reaction to a deeply disturbing experience. Trauma may alter one’s sense of safety and/or identity. Severe trauma overwhelms the ability to cope and at times causes changes in brain functioning. </a:t>
            </a:r>
          </a:p>
        </p:txBody>
      </p:sp>
      <p:sp>
        <p:nvSpPr>
          <p:cNvPr id="4" name="Content Placeholder 3">
            <a:extLst>
              <a:ext uri="{FF2B5EF4-FFF2-40B4-BE49-F238E27FC236}">
                <a16:creationId xmlns:a16="http://schemas.microsoft.com/office/drawing/2014/main" id="{7530DB40-5DED-1BCD-47FB-9FE4F05DA880}"/>
              </a:ext>
            </a:extLst>
          </p:cNvPr>
          <p:cNvSpPr>
            <a:spLocks noGrp="1"/>
          </p:cNvSpPr>
          <p:nvPr>
            <p:ph sz="half" idx="2"/>
          </p:nvPr>
        </p:nvSpPr>
        <p:spPr>
          <a:xfrm>
            <a:off x="5412509" y="2336873"/>
            <a:ext cx="5913582" cy="3908063"/>
          </a:xfrm>
        </p:spPr>
        <p:txBody>
          <a:bodyPr>
            <a:normAutofit/>
          </a:bodyPr>
          <a:lstStyle/>
          <a:p>
            <a:pPr marL="0" indent="0">
              <a:buNone/>
            </a:pPr>
            <a:r>
              <a:rPr lang="en-US" dirty="0"/>
              <a:t>Whether we’re experiencing emotional or physical trauma, Satanic forces identify places of human vulnerability and move cunningly to capitalize on the opportunity. Demons take league with familiar spirits already at work. </a:t>
            </a:r>
          </a:p>
          <a:p>
            <a:pPr marL="0" indent="0">
              <a:buNone/>
            </a:pPr>
            <a:r>
              <a:rPr lang="en-US" dirty="0"/>
              <a:t>They monitor humans’ actions and reactions awaiting their moment to lure and then entrap any compromised soul into spiritual bondage. </a:t>
            </a:r>
          </a:p>
        </p:txBody>
      </p:sp>
      <p:pic>
        <p:nvPicPr>
          <p:cNvPr id="5" name="Picture 4">
            <a:extLst>
              <a:ext uri="{FF2B5EF4-FFF2-40B4-BE49-F238E27FC236}">
                <a16:creationId xmlns:a16="http://schemas.microsoft.com/office/drawing/2014/main" id="{F7C5B9AF-0F86-195E-7784-23F77C4C1879}"/>
              </a:ext>
            </a:extLst>
          </p:cNvPr>
          <p:cNvPicPr>
            <a:picLocks noChangeAspect="1"/>
          </p:cNvPicPr>
          <p:nvPr/>
        </p:nvPicPr>
        <p:blipFill>
          <a:blip r:embed="rId3"/>
          <a:stretch>
            <a:fillRect/>
          </a:stretch>
        </p:blipFill>
        <p:spPr>
          <a:xfrm>
            <a:off x="10294181" y="588847"/>
            <a:ext cx="1704975" cy="1409700"/>
          </a:xfrm>
          <a:prstGeom prst="rect">
            <a:avLst/>
          </a:prstGeom>
        </p:spPr>
      </p:pic>
    </p:spTree>
    <p:extLst>
      <p:ext uri="{BB962C8B-B14F-4D97-AF65-F5344CB8AC3E}">
        <p14:creationId xmlns:p14="http://schemas.microsoft.com/office/powerpoint/2010/main" val="215850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C6746-A6AF-F152-6238-0AA462D40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572F1-8E6D-9D2E-2626-B94080F09470}"/>
              </a:ext>
            </a:extLst>
          </p:cNvPr>
          <p:cNvSpPr>
            <a:spLocks noGrp="1"/>
          </p:cNvSpPr>
          <p:nvPr>
            <p:ph type="title"/>
          </p:nvPr>
        </p:nvSpPr>
        <p:spPr/>
        <p:txBody>
          <a:bodyPr>
            <a:normAutofit fontScale="90000"/>
          </a:bodyPr>
          <a:lstStyle/>
          <a:p>
            <a:r>
              <a:rPr lang="en-US" sz="4000" b="1" dirty="0"/>
              <a:t>Experiencing Emotional &amp; Physical Trauma</a:t>
            </a:r>
            <a:endParaRPr lang="en-US" sz="4000" dirty="0"/>
          </a:p>
        </p:txBody>
      </p:sp>
      <p:sp>
        <p:nvSpPr>
          <p:cNvPr id="3" name="Content Placeholder 2">
            <a:extLst>
              <a:ext uri="{FF2B5EF4-FFF2-40B4-BE49-F238E27FC236}">
                <a16:creationId xmlns:a16="http://schemas.microsoft.com/office/drawing/2014/main" id="{B3599E65-DEB5-1B68-ADB0-934EDC40A478}"/>
              </a:ext>
            </a:extLst>
          </p:cNvPr>
          <p:cNvSpPr>
            <a:spLocks noGrp="1"/>
          </p:cNvSpPr>
          <p:nvPr>
            <p:ph sz="half" idx="1"/>
          </p:nvPr>
        </p:nvSpPr>
        <p:spPr>
          <a:xfrm>
            <a:off x="561109" y="2336873"/>
            <a:ext cx="4953000" cy="3908063"/>
          </a:xfrm>
        </p:spPr>
        <p:txBody>
          <a:bodyPr>
            <a:noAutofit/>
          </a:bodyPr>
          <a:lstStyle/>
          <a:p>
            <a:pPr marL="0" indent="0">
              <a:buNone/>
            </a:pPr>
            <a:r>
              <a:rPr lang="en-US" dirty="0"/>
              <a:t>Demons are looking for open doors, areas they can exploit, where they, and confederate spirits can all come in and abide in a human host. They understand spiritual principles and desire to affect not only the individual, but their bloodline as well. Their key aim is keeping Believers bound, and unable to embrace our covenantal relationship with YHVH. </a:t>
            </a:r>
          </a:p>
        </p:txBody>
      </p:sp>
      <p:sp>
        <p:nvSpPr>
          <p:cNvPr id="4" name="Content Placeholder 3">
            <a:extLst>
              <a:ext uri="{FF2B5EF4-FFF2-40B4-BE49-F238E27FC236}">
                <a16:creationId xmlns:a16="http://schemas.microsoft.com/office/drawing/2014/main" id="{8F0F2A77-CA80-2797-1466-9F9A984A820B}"/>
              </a:ext>
            </a:extLst>
          </p:cNvPr>
          <p:cNvSpPr>
            <a:spLocks noGrp="1"/>
          </p:cNvSpPr>
          <p:nvPr>
            <p:ph sz="half" idx="2"/>
          </p:nvPr>
        </p:nvSpPr>
        <p:spPr>
          <a:xfrm>
            <a:off x="5883565" y="2336873"/>
            <a:ext cx="5442526" cy="3908063"/>
          </a:xfrm>
        </p:spPr>
        <p:txBody>
          <a:bodyPr>
            <a:normAutofit/>
          </a:bodyPr>
          <a:lstStyle/>
          <a:p>
            <a:r>
              <a:rPr lang="en-US" dirty="0"/>
              <a:t>Satanic bondage desires to keep us from living as sons and daughters of the King, and in so doing hinders us from our identity and God-given purpose. 1 Peter 5:8 warns: the Adversary stalks about, looking for someone he can destroy. We cannot concede to Satanic bondage. We must live victoriously in Yeshua! He paid our ransom in advance, at the cost of His Blood</a:t>
            </a:r>
          </a:p>
        </p:txBody>
      </p:sp>
      <p:pic>
        <p:nvPicPr>
          <p:cNvPr id="5" name="Picture 4">
            <a:extLst>
              <a:ext uri="{FF2B5EF4-FFF2-40B4-BE49-F238E27FC236}">
                <a16:creationId xmlns:a16="http://schemas.microsoft.com/office/drawing/2014/main" id="{C689607C-F997-2CC6-79D0-6C07C4BA7204}"/>
              </a:ext>
            </a:extLst>
          </p:cNvPr>
          <p:cNvPicPr>
            <a:picLocks noChangeAspect="1"/>
          </p:cNvPicPr>
          <p:nvPr/>
        </p:nvPicPr>
        <p:blipFill>
          <a:blip r:embed="rId3"/>
          <a:stretch>
            <a:fillRect/>
          </a:stretch>
        </p:blipFill>
        <p:spPr>
          <a:xfrm>
            <a:off x="10294181" y="588847"/>
            <a:ext cx="1704975" cy="1409700"/>
          </a:xfrm>
          <a:prstGeom prst="rect">
            <a:avLst/>
          </a:prstGeom>
        </p:spPr>
      </p:pic>
    </p:spTree>
    <p:extLst>
      <p:ext uri="{BB962C8B-B14F-4D97-AF65-F5344CB8AC3E}">
        <p14:creationId xmlns:p14="http://schemas.microsoft.com/office/powerpoint/2010/main" val="353287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72485-61D3-4B69-F9DF-E8D28A151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88D2C-F52E-A553-C932-797FBE8AD661}"/>
              </a:ext>
            </a:extLst>
          </p:cNvPr>
          <p:cNvSpPr>
            <a:spLocks noGrp="1"/>
          </p:cNvSpPr>
          <p:nvPr>
            <p:ph type="title"/>
          </p:nvPr>
        </p:nvSpPr>
        <p:spPr/>
        <p:txBody>
          <a:bodyPr>
            <a:normAutofit fontScale="90000"/>
          </a:bodyPr>
          <a:lstStyle/>
          <a:p>
            <a:r>
              <a:rPr lang="en-US" sz="4000" b="1" dirty="0"/>
              <a:t>Experiencing Emotional &amp; Physical Trauma</a:t>
            </a:r>
            <a:endParaRPr lang="en-US" sz="4000" dirty="0"/>
          </a:p>
        </p:txBody>
      </p:sp>
      <p:sp>
        <p:nvSpPr>
          <p:cNvPr id="6" name="Text Placeholder 5">
            <a:extLst>
              <a:ext uri="{FF2B5EF4-FFF2-40B4-BE49-F238E27FC236}">
                <a16:creationId xmlns:a16="http://schemas.microsoft.com/office/drawing/2014/main" id="{0C79D1DE-9E8E-97F5-C3DB-41D2B6217465}"/>
              </a:ext>
            </a:extLst>
          </p:cNvPr>
          <p:cNvSpPr>
            <a:spLocks noGrp="1"/>
          </p:cNvSpPr>
          <p:nvPr>
            <p:ph type="body" idx="1"/>
          </p:nvPr>
        </p:nvSpPr>
        <p:spPr/>
        <p:txBody>
          <a:bodyPr/>
          <a:lstStyle/>
          <a:p>
            <a:pPr algn="ctr"/>
            <a:r>
              <a:rPr lang="en-US" b="1" dirty="0"/>
              <a:t>Uproot &amp; Tear Down</a:t>
            </a:r>
          </a:p>
        </p:txBody>
      </p:sp>
      <p:sp>
        <p:nvSpPr>
          <p:cNvPr id="9" name="Text Placeholder 8">
            <a:extLst>
              <a:ext uri="{FF2B5EF4-FFF2-40B4-BE49-F238E27FC236}">
                <a16:creationId xmlns:a16="http://schemas.microsoft.com/office/drawing/2014/main" id="{C802693F-7430-125B-B71B-61E5B70835EA}"/>
              </a:ext>
            </a:extLst>
          </p:cNvPr>
          <p:cNvSpPr>
            <a:spLocks noGrp="1"/>
          </p:cNvSpPr>
          <p:nvPr>
            <p:ph type="body" sz="half" idx="15"/>
          </p:nvPr>
        </p:nvSpPr>
        <p:spPr>
          <a:solidFill>
            <a:srgbClr val="0070C0"/>
          </a:solidFill>
        </p:spPr>
        <p:txBody>
          <a:bodyPr>
            <a:normAutofit/>
          </a:bodyPr>
          <a:lstStyle/>
          <a:p>
            <a:pPr algn="ctr"/>
            <a:endParaRPr lang="en-US" sz="2500" dirty="0"/>
          </a:p>
          <a:p>
            <a:pPr algn="ctr"/>
            <a:r>
              <a:rPr lang="en-US" sz="2500" dirty="0"/>
              <a:t>Satanic bondage wants trauma to affect the way a person thinks and behaves</a:t>
            </a:r>
          </a:p>
        </p:txBody>
      </p:sp>
      <p:sp>
        <p:nvSpPr>
          <p:cNvPr id="7" name="Text Placeholder 6">
            <a:extLst>
              <a:ext uri="{FF2B5EF4-FFF2-40B4-BE49-F238E27FC236}">
                <a16:creationId xmlns:a16="http://schemas.microsoft.com/office/drawing/2014/main" id="{4FCC5C45-6F46-F630-2147-4F1853E865AF}"/>
              </a:ext>
            </a:extLst>
          </p:cNvPr>
          <p:cNvSpPr>
            <a:spLocks noGrp="1"/>
          </p:cNvSpPr>
          <p:nvPr>
            <p:ph type="body" sz="quarter" idx="3"/>
          </p:nvPr>
        </p:nvSpPr>
        <p:spPr/>
        <p:txBody>
          <a:bodyPr/>
          <a:lstStyle/>
          <a:p>
            <a:pPr algn="ctr"/>
            <a:r>
              <a:rPr lang="en-US" b="1" dirty="0"/>
              <a:t>Destroy &amp; Demolish</a:t>
            </a:r>
          </a:p>
        </p:txBody>
      </p:sp>
      <p:sp>
        <p:nvSpPr>
          <p:cNvPr id="10" name="Text Placeholder 9">
            <a:extLst>
              <a:ext uri="{FF2B5EF4-FFF2-40B4-BE49-F238E27FC236}">
                <a16:creationId xmlns:a16="http://schemas.microsoft.com/office/drawing/2014/main" id="{BDDB9975-104B-AAFE-98A8-3F350CF5D848}"/>
              </a:ext>
            </a:extLst>
          </p:cNvPr>
          <p:cNvSpPr>
            <a:spLocks noGrp="1"/>
          </p:cNvSpPr>
          <p:nvPr>
            <p:ph type="body" sz="half" idx="16"/>
          </p:nvPr>
        </p:nvSpPr>
        <p:spPr>
          <a:solidFill>
            <a:srgbClr val="7030A0"/>
          </a:solidFill>
        </p:spPr>
        <p:txBody>
          <a:bodyPr>
            <a:normAutofit/>
          </a:bodyPr>
          <a:lstStyle/>
          <a:p>
            <a:pPr algn="ctr"/>
            <a:endParaRPr lang="en-US" sz="2500" dirty="0"/>
          </a:p>
          <a:p>
            <a:pPr algn="ctr"/>
            <a:r>
              <a:rPr lang="en-US" sz="2500" dirty="0"/>
              <a:t>Trauma persuades individuals through the lens of doubt and fear, to expect negative outcomes. </a:t>
            </a:r>
          </a:p>
        </p:txBody>
      </p:sp>
      <p:sp>
        <p:nvSpPr>
          <p:cNvPr id="8" name="Text Placeholder 7">
            <a:extLst>
              <a:ext uri="{FF2B5EF4-FFF2-40B4-BE49-F238E27FC236}">
                <a16:creationId xmlns:a16="http://schemas.microsoft.com/office/drawing/2014/main" id="{F24A9C91-BA1E-C7FC-B318-1AE8FDA8F0CF}"/>
              </a:ext>
            </a:extLst>
          </p:cNvPr>
          <p:cNvSpPr>
            <a:spLocks noGrp="1"/>
          </p:cNvSpPr>
          <p:nvPr>
            <p:ph type="body" sz="quarter" idx="13"/>
          </p:nvPr>
        </p:nvSpPr>
        <p:spPr/>
        <p:txBody>
          <a:bodyPr/>
          <a:lstStyle/>
          <a:p>
            <a:pPr algn="ctr"/>
            <a:r>
              <a:rPr lang="en-US" b="1" dirty="0"/>
              <a:t>Build &amp; Plant</a:t>
            </a:r>
          </a:p>
        </p:txBody>
      </p:sp>
      <p:sp>
        <p:nvSpPr>
          <p:cNvPr id="11" name="Text Placeholder 10">
            <a:extLst>
              <a:ext uri="{FF2B5EF4-FFF2-40B4-BE49-F238E27FC236}">
                <a16:creationId xmlns:a16="http://schemas.microsoft.com/office/drawing/2014/main" id="{213AB433-3120-ECF8-8E63-EA08E7FFF2C6}"/>
              </a:ext>
            </a:extLst>
          </p:cNvPr>
          <p:cNvSpPr>
            <a:spLocks noGrp="1"/>
          </p:cNvSpPr>
          <p:nvPr>
            <p:ph type="body" sz="half" idx="17"/>
          </p:nvPr>
        </p:nvSpPr>
        <p:spPr>
          <a:solidFill>
            <a:schemeClr val="bg2">
              <a:lumMod val="60000"/>
              <a:lumOff val="40000"/>
            </a:schemeClr>
          </a:solidFill>
        </p:spPr>
        <p:txBody>
          <a:bodyPr/>
          <a:lstStyle/>
          <a:p>
            <a:pPr algn="ctr"/>
            <a:endParaRPr lang="en-US" sz="2500" dirty="0"/>
          </a:p>
          <a:p>
            <a:pPr algn="ctr"/>
            <a:r>
              <a:rPr lang="en-US" sz="2500" dirty="0"/>
              <a:t>Yeshua redeemed   us from the effects of sin and trauma. </a:t>
            </a:r>
          </a:p>
          <a:p>
            <a:endParaRPr lang="en-US" dirty="0"/>
          </a:p>
        </p:txBody>
      </p:sp>
      <p:pic>
        <p:nvPicPr>
          <p:cNvPr id="5" name="Picture 4">
            <a:extLst>
              <a:ext uri="{FF2B5EF4-FFF2-40B4-BE49-F238E27FC236}">
                <a16:creationId xmlns:a16="http://schemas.microsoft.com/office/drawing/2014/main" id="{0271F437-40C0-D86F-6971-EA8849BC22DB}"/>
              </a:ext>
            </a:extLst>
          </p:cNvPr>
          <p:cNvPicPr>
            <a:picLocks noChangeAspect="1"/>
          </p:cNvPicPr>
          <p:nvPr/>
        </p:nvPicPr>
        <p:blipFill>
          <a:blip r:embed="rId3"/>
          <a:stretch>
            <a:fillRect/>
          </a:stretch>
        </p:blipFill>
        <p:spPr>
          <a:xfrm>
            <a:off x="10294181" y="588847"/>
            <a:ext cx="1704975" cy="1409700"/>
          </a:xfrm>
          <a:prstGeom prst="rect">
            <a:avLst/>
          </a:prstGeom>
        </p:spPr>
      </p:pic>
      <p:sp>
        <p:nvSpPr>
          <p:cNvPr id="3" name="TextBox 2">
            <a:extLst>
              <a:ext uri="{FF2B5EF4-FFF2-40B4-BE49-F238E27FC236}">
                <a16:creationId xmlns:a16="http://schemas.microsoft.com/office/drawing/2014/main" id="{F183468D-EEC2-47CC-28BA-7DC92786120A}"/>
              </a:ext>
            </a:extLst>
          </p:cNvPr>
          <p:cNvSpPr txBox="1"/>
          <p:nvPr/>
        </p:nvSpPr>
        <p:spPr>
          <a:xfrm>
            <a:off x="4429686" y="6278252"/>
            <a:ext cx="4310795" cy="3139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white"/>
                </a:solidFill>
                <a:effectLst/>
                <a:uLnTx/>
                <a:uFillTx/>
                <a:latin typeface="Trebuchet MS" panose="020B0603020202020204"/>
                <a:ea typeface="+mn-ea"/>
                <a:cs typeface="+mn-cs"/>
              </a:rPr>
              <a:t>(See attached link for the complete writing)</a:t>
            </a:r>
          </a:p>
        </p:txBody>
      </p:sp>
    </p:spTree>
    <p:extLst>
      <p:ext uri="{BB962C8B-B14F-4D97-AF65-F5344CB8AC3E}">
        <p14:creationId xmlns:p14="http://schemas.microsoft.com/office/powerpoint/2010/main" val="3658643511"/>
      </p:ext>
    </p:extLst>
  </p:cSld>
  <p:clrMapOvr>
    <a:masterClrMapping/>
  </p:clrMapOvr>
</p:sld>
</file>

<file path=ppt/theme/theme1.xml><?xml version="1.0" encoding="utf-8"?>
<a:theme xmlns:a="http://schemas.openxmlformats.org/drawingml/2006/main" name="Berli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10277</TotalTime>
  <Words>2578</Words>
  <Application>Microsoft Office PowerPoint</Application>
  <PresentationFormat>Widescreen</PresentationFormat>
  <Paragraphs>192</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Amasis MT Pro Black</vt:lpstr>
      <vt:lpstr>Aptos</vt:lpstr>
      <vt:lpstr>Arial</vt:lpstr>
      <vt:lpstr>Trebuchet MS</vt:lpstr>
      <vt:lpstr>Wingdings</vt:lpstr>
      <vt:lpstr>Berlin</vt:lpstr>
      <vt:lpstr>5786, 30 Kislev</vt:lpstr>
      <vt:lpstr>SING MY NAME</vt:lpstr>
      <vt:lpstr>Call and Response  [Revelation 7.10-12]</vt:lpstr>
      <vt:lpstr>     Psalm 52 </vt:lpstr>
      <vt:lpstr>Night Watches 3rd Watch 12midnight-3:00am</vt:lpstr>
      <vt:lpstr>Ten Entrapments that Lead to Satanic Bondage </vt:lpstr>
      <vt:lpstr>Experiencing Emotional &amp; Physical Trauma</vt:lpstr>
      <vt:lpstr>Experiencing Emotional &amp; Physical Trauma</vt:lpstr>
      <vt:lpstr>Experiencing Emotional &amp; Physical Trauma</vt:lpstr>
      <vt:lpstr>Trauma</vt:lpstr>
      <vt:lpstr>  Weapon 3       The Blood of Yeshua</vt:lpstr>
      <vt:lpstr>Blood of Messiah</vt:lpstr>
      <vt:lpstr>PowerPoint Presentation</vt:lpstr>
      <vt:lpstr>  Weapon 3       The Blood of Yeshua</vt:lpstr>
      <vt:lpstr>  Weapon 3       The Blood of Yeshua</vt:lpstr>
      <vt:lpstr>Homework  Chaps. 5 &amp; 6</vt:lpstr>
      <vt:lpstr> Acts 5 &amp; 6 Conforming Work &amp; Fruit of Ruach</vt:lpstr>
      <vt:lpstr> Acts 5 &amp; 6 Conforming Work &amp; Fruit of Ruach</vt:lpstr>
      <vt:lpstr>Truth about Lying</vt:lpstr>
      <vt:lpstr> Acts 5 &amp; 6 Conforming Work &amp; Fruit of Ruach</vt:lpstr>
      <vt:lpstr> Acts 5 &amp; 6 Conforming Work &amp; Fruit of Ruach</vt:lpstr>
      <vt:lpstr> Acts 5 &amp; 6 Conforming Work &amp; Fruit of Ruach</vt:lpstr>
      <vt:lpstr>Prayer Response   Acts 5 &amp; 6</vt:lpstr>
      <vt:lpstr>Bless &amp; Encourage Your Brother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102</cp:revision>
  <dcterms:created xsi:type="dcterms:W3CDTF">2025-09-24T14:38:04Z</dcterms:created>
  <dcterms:modified xsi:type="dcterms:W3CDTF">2025-12-23T01:23:20Z</dcterms:modified>
</cp:coreProperties>
</file>