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850" r:id="rId1"/>
  </p:sldMasterIdLst>
  <p:notesMasterIdLst>
    <p:notesMasterId r:id="rId4"/>
  </p:notesMasterIdLst>
  <p:sldIdLst>
    <p:sldId id="507" r:id="rId2"/>
    <p:sldId id="508" r:id="rId3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FFFF"/>
    <a:srgbClr val="FF3300"/>
    <a:srgbClr val="0000FF"/>
    <a:srgbClr val="FF00FF"/>
    <a:srgbClr val="00FFFF"/>
    <a:srgbClr val="66FF33"/>
    <a:srgbClr val="CCFF99"/>
    <a:srgbClr val="99CC00"/>
    <a:srgbClr val="FFA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1750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011" y="-148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nita Deadwyler" userId="57f7c924a8d28b31" providerId="LiveId" clId="{870AF0F4-A8CD-455D-9A18-356374B28331}"/>
    <pc:docChg chg="delSld">
      <pc:chgData name="Lonnita Deadwyler" userId="57f7c924a8d28b31" providerId="LiveId" clId="{870AF0F4-A8CD-455D-9A18-356374B28331}" dt="2024-09-30T11:56:46.440" v="5" actId="47"/>
      <pc:docMkLst>
        <pc:docMk/>
      </pc:docMkLst>
      <pc:sldChg chg="del">
        <pc:chgData name="Lonnita Deadwyler" userId="57f7c924a8d28b31" providerId="LiveId" clId="{870AF0F4-A8CD-455D-9A18-356374B28331}" dt="2024-09-29T13:58:28.186" v="0" actId="47"/>
        <pc:sldMkLst>
          <pc:docMk/>
          <pc:sldMk cId="316206621" sldId="259"/>
        </pc:sldMkLst>
      </pc:sldChg>
      <pc:sldChg chg="del">
        <pc:chgData name="Lonnita Deadwyler" userId="57f7c924a8d28b31" providerId="LiveId" clId="{870AF0F4-A8CD-455D-9A18-356374B28331}" dt="2024-09-30T11:56:44.800" v="4" actId="47"/>
        <pc:sldMkLst>
          <pc:docMk/>
          <pc:sldMk cId="513366344" sldId="305"/>
        </pc:sldMkLst>
      </pc:sldChg>
      <pc:sldChg chg="del">
        <pc:chgData name="Lonnita Deadwyler" userId="57f7c924a8d28b31" providerId="LiveId" clId="{870AF0F4-A8CD-455D-9A18-356374B28331}" dt="2024-09-30T11:56:46.440" v="5" actId="47"/>
        <pc:sldMkLst>
          <pc:docMk/>
          <pc:sldMk cId="3221328062" sldId="326"/>
        </pc:sldMkLst>
      </pc:sldChg>
      <pc:sldChg chg="del">
        <pc:chgData name="Lonnita Deadwyler" userId="57f7c924a8d28b31" providerId="LiveId" clId="{870AF0F4-A8CD-455D-9A18-356374B28331}" dt="2024-09-29T13:58:28.186" v="0" actId="47"/>
        <pc:sldMkLst>
          <pc:docMk/>
          <pc:sldMk cId="3933869805" sldId="379"/>
        </pc:sldMkLst>
      </pc:sldChg>
      <pc:sldChg chg="del">
        <pc:chgData name="Lonnita Deadwyler" userId="57f7c924a8d28b31" providerId="LiveId" clId="{870AF0F4-A8CD-455D-9A18-356374B28331}" dt="2024-09-29T13:58:57.786" v="3" actId="47"/>
        <pc:sldMkLst>
          <pc:docMk/>
          <pc:sldMk cId="4036586331" sldId="388"/>
        </pc:sldMkLst>
      </pc:sldChg>
      <pc:sldChg chg="del">
        <pc:chgData name="Lonnita Deadwyler" userId="57f7c924a8d28b31" providerId="LiveId" clId="{870AF0F4-A8CD-455D-9A18-356374B28331}" dt="2024-09-29T13:58:30.295" v="1" actId="47"/>
        <pc:sldMkLst>
          <pc:docMk/>
          <pc:sldMk cId="2267153357" sldId="402"/>
        </pc:sldMkLst>
      </pc:sldChg>
      <pc:sldChg chg="del">
        <pc:chgData name="Lonnita Deadwyler" userId="57f7c924a8d28b31" providerId="LiveId" clId="{870AF0F4-A8CD-455D-9A18-356374B28331}" dt="2024-09-29T13:58:57.786" v="3" actId="47"/>
        <pc:sldMkLst>
          <pc:docMk/>
          <pc:sldMk cId="1122308537" sldId="460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752715230" sldId="464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3715506237" sldId="465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967905841" sldId="466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2444770945" sldId="467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844981731" sldId="468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2905447871" sldId="475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373738244" sldId="489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2640212845" sldId="501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263997255" sldId="502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3674810274" sldId="503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3991787888" sldId="504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3251798156" sldId="505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239417585" sldId="506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770222998" sldId="509"/>
        </pc:sldMkLst>
      </pc:sldChg>
      <pc:sldChg chg="del">
        <pc:chgData name="Lonnita Deadwyler" userId="57f7c924a8d28b31" providerId="LiveId" clId="{870AF0F4-A8CD-455D-9A18-356374B28331}" dt="2024-09-29T13:58:53.975" v="2" actId="47"/>
        <pc:sldMkLst>
          <pc:docMk/>
          <pc:sldMk cId="1673648134" sldId="510"/>
        </pc:sldMkLst>
      </pc:sldChg>
      <pc:sldMasterChg chg="delSldLayout">
        <pc:chgData name="Lonnita Deadwyler" userId="57f7c924a8d28b31" providerId="LiveId" clId="{870AF0F4-A8CD-455D-9A18-356374B28331}" dt="2024-09-29T13:58:57.786" v="3" actId="47"/>
        <pc:sldMasterMkLst>
          <pc:docMk/>
          <pc:sldMasterMk cId="2869837077" sldId="2147485850"/>
        </pc:sldMasterMkLst>
        <pc:sldLayoutChg chg="del">
          <pc:chgData name="Lonnita Deadwyler" userId="57f7c924a8d28b31" providerId="LiveId" clId="{870AF0F4-A8CD-455D-9A18-356374B28331}" dt="2024-09-29T13:58:57.786" v="3" actId="47"/>
          <pc:sldLayoutMkLst>
            <pc:docMk/>
            <pc:sldMasterMk cId="2869837077" sldId="2147485850"/>
            <pc:sldLayoutMk cId="2826781331" sldId="21474858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3E9B0E7-A533-40BA-B896-906F2A84F346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2DE8EDFB-D6A9-4A4F-BA9C-AA6A5D4E9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9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04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89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37374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4234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767629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728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9001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67971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0359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CA73-0A86-4195-A787-75037827079D}" type="datetime2">
              <a:rPr lang="en-US" smtClean="0"/>
              <a:t>Monday, September 30,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6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638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5255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02D0-6806-43AF-9888-2359BF40C204}" type="datetime2">
              <a:rPr lang="en-US" smtClean="0"/>
              <a:t>Monday, September 30,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5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4D2D-B1AF-4197-82D6-FC1F8BD05681}" type="datetime2">
              <a:rPr lang="en-US" smtClean="0"/>
              <a:t>Monday, September 30,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3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560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76073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Monday, September 30,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3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51" r:id="rId1"/>
    <p:sldLayoutId id="2147485852" r:id="rId2"/>
    <p:sldLayoutId id="2147485853" r:id="rId3"/>
    <p:sldLayoutId id="2147485854" r:id="rId4"/>
    <p:sldLayoutId id="2147485855" r:id="rId5"/>
    <p:sldLayoutId id="2147485856" r:id="rId6"/>
    <p:sldLayoutId id="2147485857" r:id="rId7"/>
    <p:sldLayoutId id="2147485858" r:id="rId8"/>
    <p:sldLayoutId id="2147485859" r:id="rId9"/>
    <p:sldLayoutId id="2147485860" r:id="rId10"/>
    <p:sldLayoutId id="2147485861" r:id="rId11"/>
    <p:sldLayoutId id="2147485862" r:id="rId12"/>
    <p:sldLayoutId id="2147485863" r:id="rId13"/>
    <p:sldLayoutId id="2147485864" r:id="rId14"/>
    <p:sldLayoutId id="2147485865" r:id="rId15"/>
    <p:sldLayoutId id="214748586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E9E56-1EBC-01AB-B983-521D6F8D0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5348" y="444617"/>
            <a:ext cx="5571581" cy="6107185"/>
          </a:xfrm>
        </p:spPr>
        <p:txBody>
          <a:bodyPr>
            <a:normAutofit/>
          </a:bodyPr>
          <a:lstStyle/>
          <a:p>
            <a:r>
              <a:rPr lang="en-US" sz="2400" dirty="0"/>
              <a:t>Esther raised from obscurity was set in a high place.</a:t>
            </a:r>
          </a:p>
          <a:p>
            <a:r>
              <a:rPr lang="en-US" sz="2400" dirty="0"/>
              <a:t>Real name was Hadassah meaning “myrtle”.  Myrtle grows and prosper on high mountains.</a:t>
            </a:r>
          </a:p>
          <a:p>
            <a:r>
              <a:rPr lang="en-US" sz="2400" dirty="0"/>
              <a:t>The day came when she had to make a choice; either to sit comfortably upon the high place or risk it all even her life. </a:t>
            </a:r>
          </a:p>
          <a:p>
            <a:r>
              <a:rPr lang="en-US" sz="2400" dirty="0"/>
              <a:t>In risking her life, she became a beacon or star (Esther)</a:t>
            </a:r>
          </a:p>
          <a:p>
            <a:r>
              <a:rPr lang="en-US" sz="2400" dirty="0"/>
              <a:t>When a star shines it gives up its essence (self-sacrifice) to save others [Matthew 10.38-39, Ph 2.15]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16A4690-A060-97DB-DA53-14EBB860C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1375" y="778042"/>
            <a:ext cx="4313238" cy="512587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/>
              <a:t>Esther Fast – Divine Protection</a:t>
            </a:r>
          </a:p>
          <a:p>
            <a:r>
              <a:rPr lang="en-US" sz="2400" dirty="0"/>
              <a:t>Begins: Oct 1</a:t>
            </a:r>
            <a:r>
              <a:rPr lang="en-US" sz="2400" baseline="30000" dirty="0"/>
              <a:t>st</a:t>
            </a:r>
            <a:r>
              <a:rPr lang="en-US" sz="2400" dirty="0"/>
              <a:t> @ 6:30 pm</a:t>
            </a:r>
          </a:p>
          <a:p>
            <a:r>
              <a:rPr lang="en-US" sz="2400" dirty="0"/>
              <a:t>Ends: Oct 19 @ 6:30 pm (Sukkot)</a:t>
            </a:r>
            <a:endParaRPr lang="en-US" sz="2400" i="1" dirty="0"/>
          </a:p>
          <a:p>
            <a:r>
              <a:rPr lang="en-US" sz="2400" b="1" dirty="0"/>
              <a:t>19 days: </a:t>
            </a:r>
            <a:r>
              <a:rPr lang="en-US" sz="2400" dirty="0"/>
              <a:t>Divine order &amp; plans of Adonai.  Perfect judgment, faith &amp; trust in Yah.</a:t>
            </a:r>
          </a:p>
          <a:p>
            <a:r>
              <a:rPr lang="en-US" sz="2400" b="1" dirty="0"/>
              <a:t>Fruits, veg, grains, beans, legumes.</a:t>
            </a:r>
          </a:p>
        </p:txBody>
      </p:sp>
    </p:spTree>
    <p:extLst>
      <p:ext uri="{BB962C8B-B14F-4D97-AF65-F5344CB8AC3E}">
        <p14:creationId xmlns:p14="http://schemas.microsoft.com/office/powerpoint/2010/main" val="169636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064F-9C31-30FB-1D80-AAF98385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2683750" cy="718129"/>
          </a:xfrm>
        </p:spPr>
        <p:txBody>
          <a:bodyPr/>
          <a:lstStyle/>
          <a:p>
            <a:r>
              <a:rPr lang="en-US" b="1" dirty="0"/>
              <a:t>19 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0586D-D8EF-1956-7B54-7B70C2746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2294" y="1762387"/>
            <a:ext cx="4313864" cy="4070684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500" b="0" i="0" dirty="0">
                <a:solidFill>
                  <a:srgbClr val="2B2B2B"/>
                </a:solidFill>
                <a:effectLst/>
              </a:rPr>
              <a:t>The </a:t>
            </a:r>
            <a:r>
              <a:rPr lang="en-US" sz="2500" b="1" i="0" dirty="0">
                <a:solidFill>
                  <a:srgbClr val="2B2B2B"/>
                </a:solidFill>
                <a:effectLst/>
              </a:rPr>
              <a:t>number 19 </a:t>
            </a:r>
            <a:r>
              <a:rPr lang="en-US" sz="2500" b="0" i="0" dirty="0">
                <a:solidFill>
                  <a:srgbClr val="2B2B2B"/>
                </a:solidFill>
                <a:effectLst/>
              </a:rPr>
              <a:t>in the Bible represents God’s perfect judgment and divine order.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2B2B2B"/>
                </a:solidFill>
              </a:rPr>
              <a:t>Emphasizes faith and trust in God’s plan</a:t>
            </a:r>
            <a:endParaRPr lang="en-US" sz="2500" b="0" i="0" dirty="0">
              <a:solidFill>
                <a:srgbClr val="2B2B2B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500" b="0" i="0" dirty="0">
                <a:solidFill>
                  <a:srgbClr val="2B2B2B"/>
                </a:solidFill>
                <a:effectLst/>
              </a:rPr>
              <a:t>It is formed by combining the symbolic numbers 10 and 9.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500" b="0" i="0" dirty="0">
                <a:solidFill>
                  <a:srgbClr val="2B2B2B"/>
                </a:solidFill>
                <a:effectLst/>
              </a:rPr>
              <a:t>Names like Job and Eve, when converted to numbers, add up to 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EA387-49F5-2E8F-439F-9E41FBEAF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1017" y="624110"/>
            <a:ext cx="5228689" cy="5785079"/>
          </a:xfrm>
        </p:spPr>
        <p:txBody>
          <a:bodyPr>
            <a:noAutofit/>
          </a:bodyPr>
          <a:lstStyle/>
          <a:p>
            <a:pPr algn="l" fontAlgn="base"/>
            <a:r>
              <a:rPr lang="en-US" sz="2150" b="0" i="0" dirty="0">
                <a:solidFill>
                  <a:srgbClr val="000000"/>
                </a:solidFill>
                <a:effectLst/>
              </a:rPr>
              <a:t>The Israelite tribe of Naphtali received </a:t>
            </a:r>
            <a:r>
              <a:rPr lang="en-US" sz="2150" b="1" i="0" dirty="0">
                <a:solidFill>
                  <a:srgbClr val="000000"/>
                </a:solidFill>
                <a:effectLst/>
              </a:rPr>
              <a:t>19 cities</a:t>
            </a:r>
            <a:r>
              <a:rPr lang="en-US" sz="2150" b="0" i="0" dirty="0">
                <a:solidFill>
                  <a:srgbClr val="000000"/>
                </a:solidFill>
                <a:effectLst/>
              </a:rPr>
              <a:t>, as part of their inheritance in the Promised Land (</a:t>
            </a:r>
            <a:r>
              <a:rPr lang="en-US" sz="2150" b="1" i="0" dirty="0">
                <a:solidFill>
                  <a:srgbClr val="C00000"/>
                </a:solidFill>
                <a:effectLst/>
              </a:rPr>
              <a:t>Jos 19:38</a:t>
            </a:r>
            <a:r>
              <a:rPr lang="en-US" sz="2150" b="0" i="0" dirty="0">
                <a:solidFill>
                  <a:srgbClr val="000000"/>
                </a:solidFill>
                <a:effectLst/>
              </a:rPr>
              <a:t>). This gift from God, was in the northern most part of what would become Israel. It encompassed the entire western section of the Sea of Galilee.</a:t>
            </a:r>
          </a:p>
          <a:p>
            <a:pPr algn="l" fontAlgn="base"/>
            <a:r>
              <a:rPr lang="en-US" sz="2150" b="0" i="0" dirty="0">
                <a:solidFill>
                  <a:srgbClr val="000000"/>
                </a:solidFill>
                <a:effectLst/>
              </a:rPr>
              <a:t>Isaiah prophesied that the land of Naphtali and Zebulon would someday see a shining beacon in their lands </a:t>
            </a:r>
            <a:r>
              <a:rPr lang="en-US" sz="2150" b="1" i="0" dirty="0">
                <a:solidFill>
                  <a:srgbClr val="C00000"/>
                </a:solidFill>
                <a:effectLst/>
              </a:rPr>
              <a:t>(Isa 9:1-2). </a:t>
            </a:r>
            <a:r>
              <a:rPr lang="en-US" sz="2150" b="0" i="0" dirty="0">
                <a:solidFill>
                  <a:srgbClr val="000000"/>
                </a:solidFill>
                <a:effectLst/>
              </a:rPr>
              <a:t>This prophecy, which only the book of </a:t>
            </a:r>
            <a:r>
              <a:rPr lang="en-US" sz="2150" b="1" i="0" dirty="0">
                <a:solidFill>
                  <a:srgbClr val="C00000"/>
                </a:solidFill>
                <a:effectLst/>
              </a:rPr>
              <a:t>Matt 4.13-16</a:t>
            </a:r>
            <a:r>
              <a:rPr lang="en-US" sz="2150" b="0" i="0" dirty="0">
                <a:solidFill>
                  <a:srgbClr val="000000"/>
                </a:solidFill>
                <a:effectLst/>
              </a:rPr>
              <a:t> records as being fulfilled, came true during the life of Jesus.</a:t>
            </a:r>
          </a:p>
        </p:txBody>
      </p:sp>
    </p:spTree>
    <p:extLst>
      <p:ext uri="{BB962C8B-B14F-4D97-AF65-F5344CB8AC3E}">
        <p14:creationId xmlns:p14="http://schemas.microsoft.com/office/powerpoint/2010/main" val="47875820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38375</TotalTime>
  <Words>287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Wisp</vt:lpstr>
      <vt:lpstr>PowerPoint Presentation</vt:lpstr>
      <vt:lpstr>19 days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7th Tevet 5783</dc:title>
  <dc:creator>BMarie Stone</dc:creator>
  <cp:lastModifiedBy>Lonnita Deadwyler</cp:lastModifiedBy>
  <cp:revision>491</cp:revision>
  <cp:lastPrinted>2024-03-20T20:28:58Z</cp:lastPrinted>
  <dcterms:created xsi:type="dcterms:W3CDTF">2022-12-30T23:49:20Z</dcterms:created>
  <dcterms:modified xsi:type="dcterms:W3CDTF">2024-09-30T11:56:47Z</dcterms:modified>
</cp:coreProperties>
</file>