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4"/>
  </p:sldMasterIdLst>
  <p:notesMasterIdLst>
    <p:notesMasterId r:id="rId29"/>
  </p:notesMasterIdLst>
  <p:handoutMasterIdLst>
    <p:handoutMasterId r:id="rId30"/>
  </p:handoutMasterIdLst>
  <p:sldIdLst>
    <p:sldId id="513" r:id="rId5"/>
    <p:sldId id="465" r:id="rId6"/>
    <p:sldId id="472" r:id="rId7"/>
    <p:sldId id="511" r:id="rId8"/>
    <p:sldId id="512" r:id="rId9"/>
    <p:sldId id="503" r:id="rId10"/>
    <p:sldId id="504" r:id="rId11"/>
    <p:sldId id="505" r:id="rId12"/>
    <p:sldId id="506" r:id="rId13"/>
    <p:sldId id="476" r:id="rId14"/>
    <p:sldId id="507" r:id="rId15"/>
    <p:sldId id="508" r:id="rId16"/>
    <p:sldId id="509" r:id="rId17"/>
    <p:sldId id="510" r:id="rId18"/>
    <p:sldId id="324" r:id="rId19"/>
    <p:sldId id="491" r:id="rId20"/>
    <p:sldId id="493" r:id="rId21"/>
    <p:sldId id="495" r:id="rId22"/>
    <p:sldId id="497" r:id="rId23"/>
    <p:sldId id="498" r:id="rId24"/>
    <p:sldId id="499" r:id="rId25"/>
    <p:sldId id="500" r:id="rId26"/>
    <p:sldId id="502" r:id="rId27"/>
    <p:sldId id="50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DE"/>
    <a:srgbClr val="C88800"/>
    <a:srgbClr val="005E00"/>
    <a:srgbClr val="361A06"/>
    <a:srgbClr val="4F2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EA3EEC-8138-4735-9188-782637609F38}" v="2" dt="2025-09-20T23:30:35.733"/>
  </p1510:revLst>
</p1510:revInfo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052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2376" y="-18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nnita Deadwyler" userId="57f7c924a8d28b31" providerId="LiveId" clId="{E6EA3EEC-8138-4735-9188-782637609F38}"/>
    <pc:docChg chg="undo custSel addSld delSld modSld">
      <pc:chgData name="Lonnita Deadwyler" userId="57f7c924a8d28b31" providerId="LiveId" clId="{E6EA3EEC-8138-4735-9188-782637609F38}" dt="2025-09-26T02:12:58.873" v="231" actId="207"/>
      <pc:docMkLst>
        <pc:docMk/>
      </pc:docMkLst>
      <pc:sldChg chg="del">
        <pc:chgData name="Lonnita Deadwyler" userId="57f7c924a8d28b31" providerId="LiveId" clId="{E6EA3EEC-8138-4735-9188-782637609F38}" dt="2025-09-20T23:31:14.075" v="19" actId="2696"/>
        <pc:sldMkLst>
          <pc:docMk/>
          <pc:sldMk cId="1420781873" sldId="256"/>
        </pc:sldMkLst>
      </pc:sldChg>
      <pc:sldChg chg="del">
        <pc:chgData name="Lonnita Deadwyler" userId="57f7c924a8d28b31" providerId="LiveId" clId="{E6EA3EEC-8138-4735-9188-782637609F38}" dt="2025-09-20T23:31:20.276" v="20" actId="47"/>
        <pc:sldMkLst>
          <pc:docMk/>
          <pc:sldMk cId="317370418" sldId="323"/>
        </pc:sldMkLst>
      </pc:sldChg>
      <pc:sldChg chg="del">
        <pc:chgData name="Lonnita Deadwyler" userId="57f7c924a8d28b31" providerId="LiveId" clId="{E6EA3EEC-8138-4735-9188-782637609F38}" dt="2025-09-20T23:31:24.334" v="21" actId="47"/>
        <pc:sldMkLst>
          <pc:docMk/>
          <pc:sldMk cId="101878006" sldId="339"/>
        </pc:sldMkLst>
      </pc:sldChg>
      <pc:sldChg chg="del">
        <pc:chgData name="Lonnita Deadwyler" userId="57f7c924a8d28b31" providerId="LiveId" clId="{E6EA3EEC-8138-4735-9188-782637609F38}" dt="2025-09-20T23:31:25.964" v="22" actId="47"/>
        <pc:sldMkLst>
          <pc:docMk/>
          <pc:sldMk cId="1886904590" sldId="340"/>
        </pc:sldMkLst>
      </pc:sldChg>
      <pc:sldChg chg="del">
        <pc:chgData name="Lonnita Deadwyler" userId="57f7c924a8d28b31" providerId="LiveId" clId="{E6EA3EEC-8138-4735-9188-782637609F38}" dt="2025-09-20T23:46:59.057" v="55" actId="47"/>
        <pc:sldMkLst>
          <pc:docMk/>
          <pc:sldMk cId="2921885128" sldId="347"/>
        </pc:sldMkLst>
      </pc:sldChg>
      <pc:sldChg chg="del">
        <pc:chgData name="Lonnita Deadwyler" userId="57f7c924a8d28b31" providerId="LiveId" clId="{E6EA3EEC-8138-4735-9188-782637609F38}" dt="2025-09-20T23:48:15.930" v="61" actId="47"/>
        <pc:sldMkLst>
          <pc:docMk/>
          <pc:sldMk cId="320693345" sldId="473"/>
        </pc:sldMkLst>
      </pc:sldChg>
      <pc:sldChg chg="del">
        <pc:chgData name="Lonnita Deadwyler" userId="57f7c924a8d28b31" providerId="LiveId" clId="{E6EA3EEC-8138-4735-9188-782637609F38}" dt="2025-09-20T23:48:17.640" v="62" actId="47"/>
        <pc:sldMkLst>
          <pc:docMk/>
          <pc:sldMk cId="418990465" sldId="474"/>
        </pc:sldMkLst>
      </pc:sldChg>
      <pc:sldChg chg="del">
        <pc:chgData name="Lonnita Deadwyler" userId="57f7c924a8d28b31" providerId="LiveId" clId="{E6EA3EEC-8138-4735-9188-782637609F38}" dt="2025-09-20T23:48:13.990" v="60" actId="47"/>
        <pc:sldMkLst>
          <pc:docMk/>
          <pc:sldMk cId="1515977540" sldId="477"/>
        </pc:sldMkLst>
      </pc:sldChg>
      <pc:sldChg chg="del">
        <pc:chgData name="Lonnita Deadwyler" userId="57f7c924a8d28b31" providerId="LiveId" clId="{E6EA3EEC-8138-4735-9188-782637609F38}" dt="2025-09-22T13:16:37.885" v="161" actId="47"/>
        <pc:sldMkLst>
          <pc:docMk/>
          <pc:sldMk cId="2353947714" sldId="478"/>
        </pc:sldMkLst>
      </pc:sldChg>
      <pc:sldChg chg="del">
        <pc:chgData name="Lonnita Deadwyler" userId="57f7c924a8d28b31" providerId="LiveId" clId="{E6EA3EEC-8138-4735-9188-782637609F38}" dt="2025-09-22T13:16:50.563" v="162" actId="47"/>
        <pc:sldMkLst>
          <pc:docMk/>
          <pc:sldMk cId="2580457077" sldId="479"/>
        </pc:sldMkLst>
      </pc:sldChg>
      <pc:sldChg chg="del">
        <pc:chgData name="Lonnita Deadwyler" userId="57f7c924a8d28b31" providerId="LiveId" clId="{E6EA3EEC-8138-4735-9188-782637609F38}" dt="2025-09-20T23:47:04.844" v="56" actId="47"/>
        <pc:sldMkLst>
          <pc:docMk/>
          <pc:sldMk cId="2980661926" sldId="490"/>
        </pc:sldMkLst>
      </pc:sldChg>
      <pc:sldChg chg="modSp mod">
        <pc:chgData name="Lonnita Deadwyler" userId="57f7c924a8d28b31" providerId="LiveId" clId="{E6EA3EEC-8138-4735-9188-782637609F38}" dt="2025-09-26T02:12:58.873" v="231" actId="207"/>
        <pc:sldMkLst>
          <pc:docMk/>
          <pc:sldMk cId="807788600" sldId="491"/>
        </pc:sldMkLst>
        <pc:spChg chg="mod">
          <ac:chgData name="Lonnita Deadwyler" userId="57f7c924a8d28b31" providerId="LiveId" clId="{E6EA3EEC-8138-4735-9188-782637609F38}" dt="2025-09-26T02:12:58.873" v="231" actId="207"/>
          <ac:spMkLst>
            <pc:docMk/>
            <pc:sldMk cId="807788600" sldId="491"/>
            <ac:spMk id="3" creationId="{6F7A5BC5-6A31-40B5-FDD3-31FA74E3E68A}"/>
          </ac:spMkLst>
        </pc:spChg>
      </pc:sldChg>
      <pc:sldChg chg="del">
        <pc:chgData name="Lonnita Deadwyler" userId="57f7c924a8d28b31" providerId="LiveId" clId="{E6EA3EEC-8138-4735-9188-782637609F38}" dt="2025-09-20T23:47:14.367" v="57" actId="47"/>
        <pc:sldMkLst>
          <pc:docMk/>
          <pc:sldMk cId="2274359136" sldId="492"/>
        </pc:sldMkLst>
      </pc:sldChg>
      <pc:sldChg chg="del">
        <pc:chgData name="Lonnita Deadwyler" userId="57f7c924a8d28b31" providerId="LiveId" clId="{E6EA3EEC-8138-4735-9188-782637609F38}" dt="2025-09-20T23:48:02.367" v="59" actId="47"/>
        <pc:sldMkLst>
          <pc:docMk/>
          <pc:sldMk cId="2737309074" sldId="494"/>
        </pc:sldMkLst>
      </pc:sldChg>
      <pc:sldChg chg="del">
        <pc:chgData name="Lonnita Deadwyler" userId="57f7c924a8d28b31" providerId="LiveId" clId="{E6EA3EEC-8138-4735-9188-782637609F38}" dt="2025-09-20T23:47:27.208" v="58" actId="47"/>
        <pc:sldMkLst>
          <pc:docMk/>
          <pc:sldMk cId="2107100131" sldId="496"/>
        </pc:sldMkLst>
      </pc:sldChg>
      <pc:sldChg chg="modSp mod">
        <pc:chgData name="Lonnita Deadwyler" userId="57f7c924a8d28b31" providerId="LiveId" clId="{E6EA3EEC-8138-4735-9188-782637609F38}" dt="2025-09-20T23:35:55.914" v="32" actId="6549"/>
        <pc:sldMkLst>
          <pc:docMk/>
          <pc:sldMk cId="3944220919" sldId="503"/>
        </pc:sldMkLst>
        <pc:spChg chg="mod">
          <ac:chgData name="Lonnita Deadwyler" userId="57f7c924a8d28b31" providerId="LiveId" clId="{E6EA3EEC-8138-4735-9188-782637609F38}" dt="2025-09-20T23:35:55.914" v="32" actId="6549"/>
          <ac:spMkLst>
            <pc:docMk/>
            <pc:sldMk cId="3944220919" sldId="503"/>
            <ac:spMk id="7" creationId="{89572DB5-1D03-E110-2C01-D88EA7297B3F}"/>
          </ac:spMkLst>
        </pc:spChg>
      </pc:sldChg>
      <pc:sldChg chg="modSp mod">
        <pc:chgData name="Lonnita Deadwyler" userId="57f7c924a8d28b31" providerId="LiveId" clId="{E6EA3EEC-8138-4735-9188-782637609F38}" dt="2025-09-20T23:38:14.187" v="42" actId="6549"/>
        <pc:sldMkLst>
          <pc:docMk/>
          <pc:sldMk cId="727666291" sldId="504"/>
        </pc:sldMkLst>
        <pc:spChg chg="mod">
          <ac:chgData name="Lonnita Deadwyler" userId="57f7c924a8d28b31" providerId="LiveId" clId="{E6EA3EEC-8138-4735-9188-782637609F38}" dt="2025-09-20T23:38:14.187" v="42" actId="6549"/>
          <ac:spMkLst>
            <pc:docMk/>
            <pc:sldMk cId="727666291" sldId="504"/>
            <ac:spMk id="4" creationId="{30A93DF8-1A79-6D5D-0528-D8A84CF61428}"/>
          </ac:spMkLst>
        </pc:spChg>
      </pc:sldChg>
      <pc:sldChg chg="modSp mod">
        <pc:chgData name="Lonnita Deadwyler" userId="57f7c924a8d28b31" providerId="LiveId" clId="{E6EA3EEC-8138-4735-9188-782637609F38}" dt="2025-09-20T23:41:04.081" v="54" actId="20577"/>
        <pc:sldMkLst>
          <pc:docMk/>
          <pc:sldMk cId="1838137914" sldId="506"/>
        </pc:sldMkLst>
        <pc:spChg chg="mod">
          <ac:chgData name="Lonnita Deadwyler" userId="57f7c924a8d28b31" providerId="LiveId" clId="{E6EA3EEC-8138-4735-9188-782637609F38}" dt="2025-09-20T23:41:04.081" v="54" actId="20577"/>
          <ac:spMkLst>
            <pc:docMk/>
            <pc:sldMk cId="1838137914" sldId="506"/>
            <ac:spMk id="3" creationId="{3D17CBDE-0571-A54E-CF1E-B6D5D13BAF06}"/>
          </ac:spMkLst>
        </pc:spChg>
        <pc:spChg chg="mod">
          <ac:chgData name="Lonnita Deadwyler" userId="57f7c924a8d28b31" providerId="LiveId" clId="{E6EA3EEC-8138-4735-9188-782637609F38}" dt="2025-09-20T23:40:33.930" v="46" actId="6549"/>
          <ac:spMkLst>
            <pc:docMk/>
            <pc:sldMk cId="1838137914" sldId="506"/>
            <ac:spMk id="4" creationId="{427A2082-8AC4-08D3-7364-C08A8258544B}"/>
          </ac:spMkLst>
        </pc:spChg>
      </pc:sldChg>
      <pc:sldChg chg="modSp mod">
        <pc:chgData name="Lonnita Deadwyler" userId="57f7c924a8d28b31" providerId="LiveId" clId="{E6EA3EEC-8138-4735-9188-782637609F38}" dt="2025-09-26T01:53:09.436" v="226" actId="20577"/>
        <pc:sldMkLst>
          <pc:docMk/>
          <pc:sldMk cId="2582695091" sldId="507"/>
        </pc:sldMkLst>
        <pc:spChg chg="mod">
          <ac:chgData name="Lonnita Deadwyler" userId="57f7c924a8d28b31" providerId="LiveId" clId="{E6EA3EEC-8138-4735-9188-782637609F38}" dt="2025-09-26T01:53:09.436" v="226" actId="20577"/>
          <ac:spMkLst>
            <pc:docMk/>
            <pc:sldMk cId="2582695091" sldId="507"/>
            <ac:spMk id="3" creationId="{3F5F928B-EC21-167A-79F4-6C19EBD5B23D}"/>
          </ac:spMkLst>
        </pc:spChg>
      </pc:sldChg>
      <pc:sldChg chg="modSp mod">
        <pc:chgData name="Lonnita Deadwyler" userId="57f7c924a8d28b31" providerId="LiveId" clId="{E6EA3EEC-8138-4735-9188-782637609F38}" dt="2025-09-20T23:32:43.380" v="27" actId="6549"/>
        <pc:sldMkLst>
          <pc:docMk/>
          <pc:sldMk cId="1665588565" sldId="511"/>
        </pc:sldMkLst>
        <pc:spChg chg="mod">
          <ac:chgData name="Lonnita Deadwyler" userId="57f7c924a8d28b31" providerId="LiveId" clId="{E6EA3EEC-8138-4735-9188-782637609F38}" dt="2025-09-20T23:32:21.618" v="24" actId="6549"/>
          <ac:spMkLst>
            <pc:docMk/>
            <pc:sldMk cId="1665588565" sldId="511"/>
            <ac:spMk id="7" creationId="{2E8AFB3C-37E9-E8F9-3878-3CF471C9DCB2}"/>
          </ac:spMkLst>
        </pc:spChg>
        <pc:spChg chg="mod">
          <ac:chgData name="Lonnita Deadwyler" userId="57f7c924a8d28b31" providerId="LiveId" clId="{E6EA3EEC-8138-4735-9188-782637609F38}" dt="2025-09-20T23:32:43.380" v="27" actId="6549"/>
          <ac:spMkLst>
            <pc:docMk/>
            <pc:sldMk cId="1665588565" sldId="511"/>
            <ac:spMk id="8" creationId="{573725FB-0456-B202-DB67-474FF8173A18}"/>
          </ac:spMkLst>
        </pc:spChg>
      </pc:sldChg>
      <pc:sldChg chg="modSp mod">
        <pc:chgData name="Lonnita Deadwyler" userId="57f7c924a8d28b31" providerId="LiveId" clId="{E6EA3EEC-8138-4735-9188-782637609F38}" dt="2025-09-20T23:35:01.474" v="31" actId="6549"/>
        <pc:sldMkLst>
          <pc:docMk/>
          <pc:sldMk cId="757166739" sldId="512"/>
        </pc:sldMkLst>
        <pc:spChg chg="mod">
          <ac:chgData name="Lonnita Deadwyler" userId="57f7c924a8d28b31" providerId="LiveId" clId="{E6EA3EEC-8138-4735-9188-782637609F38}" dt="2025-09-20T23:34:46.162" v="29" actId="6549"/>
          <ac:spMkLst>
            <pc:docMk/>
            <pc:sldMk cId="757166739" sldId="512"/>
            <ac:spMk id="3" creationId="{48B5583A-1179-1098-6EBE-ED1E34C0B7B9}"/>
          </ac:spMkLst>
        </pc:spChg>
        <pc:spChg chg="mod">
          <ac:chgData name="Lonnita Deadwyler" userId="57f7c924a8d28b31" providerId="LiveId" clId="{E6EA3EEC-8138-4735-9188-782637609F38}" dt="2025-09-20T23:35:01.474" v="31" actId="6549"/>
          <ac:spMkLst>
            <pc:docMk/>
            <pc:sldMk cId="757166739" sldId="512"/>
            <ac:spMk id="4" creationId="{4B51E830-05A3-A9AD-978F-462D4B3233D6}"/>
          </ac:spMkLst>
        </pc:spChg>
      </pc:sldChg>
      <pc:sldChg chg="addSp delSp modSp add mod">
        <pc:chgData name="Lonnita Deadwyler" userId="57f7c924a8d28b31" providerId="LiveId" clId="{E6EA3EEC-8138-4735-9188-782637609F38}" dt="2025-09-22T13:09:47.678" v="160" actId="255"/>
        <pc:sldMkLst>
          <pc:docMk/>
          <pc:sldMk cId="959641791" sldId="513"/>
        </pc:sldMkLst>
        <pc:spChg chg="add mod">
          <ac:chgData name="Lonnita Deadwyler" userId="57f7c924a8d28b31" providerId="LiveId" clId="{E6EA3EEC-8138-4735-9188-782637609F38}" dt="2025-09-22T13:09:47.678" v="160" actId="255"/>
          <ac:spMkLst>
            <pc:docMk/>
            <pc:sldMk cId="959641791" sldId="513"/>
            <ac:spMk id="3" creationId="{BB32F591-A29D-B4C9-227A-C693749E68E8}"/>
          </ac:spMkLst>
        </pc:spChg>
      </pc:sldChg>
      <pc:sldMasterChg chg="delSldLayout">
        <pc:chgData name="Lonnita Deadwyler" userId="57f7c924a8d28b31" providerId="LiveId" clId="{E6EA3EEC-8138-4735-9188-782637609F38}" dt="2025-09-20T23:31:25.964" v="22" actId="47"/>
        <pc:sldMasterMkLst>
          <pc:docMk/>
          <pc:sldMasterMk cId="1025212007" sldId="2147483794"/>
        </pc:sldMasterMkLst>
        <pc:sldLayoutChg chg="del">
          <pc:chgData name="Lonnita Deadwyler" userId="57f7c924a8d28b31" providerId="LiveId" clId="{E6EA3EEC-8138-4735-9188-782637609F38}" dt="2025-09-20T23:31:25.964" v="22" actId="47"/>
          <pc:sldLayoutMkLst>
            <pc:docMk/>
            <pc:sldMasterMk cId="1025212007" sldId="2147483794"/>
            <pc:sldLayoutMk cId="2193860953" sldId="214748380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75077-A074-4E8C-B45E-964494945228}" type="datetimeFigureOut">
              <a:rPr lang="en-US"/>
              <a:t>9/25/2025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4C80B-8910-445E-8D30-7A590951118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1254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48A4-4B96-49F4-8C25-4C9D06114B2C}" type="datetimeFigureOut">
              <a:rPr lang="en-US"/>
              <a:t>9/25/2025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1F1E7-4EFD-4BFF-B438-FCD52FD36B1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356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F4C9F40-B079-4B71-A627-7266DFEA7F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69933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29572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66921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39947F3-C13D-7955-3394-08DB05EC26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279392"/>
            <a:ext cx="2514600" cy="25786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A9FA83-EEF6-2B1F-09F4-BD25C5FFCA3A}"/>
              </a:ext>
            </a:extLst>
          </p:cNvPr>
          <p:cNvSpPr/>
          <p:nvPr userDrawn="1"/>
        </p:nvSpPr>
        <p:spPr>
          <a:xfrm>
            <a:off x="5529120" y="682386"/>
            <a:ext cx="6662880" cy="5493225"/>
          </a:xfrm>
          <a:prstGeom prst="rect">
            <a:avLst/>
          </a:prstGeom>
          <a:solidFill>
            <a:schemeClr val="accent2">
              <a:lumMod val="40000"/>
              <a:lumOff val="6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24" y="685800"/>
            <a:ext cx="4398264" cy="5504688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8192" y="978408"/>
            <a:ext cx="6083807" cy="4892040"/>
          </a:xfrm>
        </p:spPr>
        <p:txBody>
          <a:bodyPr anchor="ctr"/>
          <a:lstStyle>
            <a:lvl1pPr marL="274320" indent="-27432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2800">
                <a:latin typeface="+mn-lt"/>
              </a:defRPr>
            </a:lvl1pPr>
            <a:lvl2pPr marL="594360" indent="-274320">
              <a:lnSpc>
                <a:spcPct val="90000"/>
              </a:lnSpc>
              <a:spcBef>
                <a:spcPts val="14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>
                <a:latin typeface="+mn-lt"/>
              </a:defRPr>
            </a:lvl2pPr>
            <a:lvl3pPr marL="868680" indent="-22860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>
                <a:latin typeface="+mn-lt"/>
              </a:defRPr>
            </a:lvl3pPr>
            <a:lvl4pPr marL="1188720" indent="-22860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>
                <a:latin typeface="+mn-lt"/>
              </a:defRPr>
            </a:lvl4pPr>
            <a:lvl5pPr marL="1417320" indent="-22860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8/5/20XX</a:t>
            </a:r>
            <a:endParaRPr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AE2501-4A37-26E3-1CCC-AE20E462C1C8}"/>
              </a:ext>
            </a:extLst>
          </p:cNvPr>
          <p:cNvCxnSpPr/>
          <p:nvPr userDrawn="1"/>
        </p:nvCxnSpPr>
        <p:spPr>
          <a:xfrm>
            <a:off x="0" y="682388"/>
            <a:ext cx="1219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2725FE-44E6-84A6-42F1-792B31AB206D}"/>
              </a:ext>
            </a:extLst>
          </p:cNvPr>
          <p:cNvCxnSpPr/>
          <p:nvPr userDrawn="1"/>
        </p:nvCxnSpPr>
        <p:spPr>
          <a:xfrm>
            <a:off x="-1" y="6163235"/>
            <a:ext cx="1219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52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4800077-2D15-208B-E225-7ADFD5B9FD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952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264" y="1600200"/>
            <a:ext cx="10250424" cy="3666744"/>
          </a:xfrm>
          <a:solidFill>
            <a:schemeClr val="accent1">
              <a:lumMod val="50000"/>
              <a:alpha val="75000"/>
            </a:schemeClr>
          </a:solidFill>
        </p:spPr>
        <p:txBody>
          <a:bodyPr lIns="91440" rIns="91440" anchor="ctr">
            <a:normAutofit/>
          </a:bodyPr>
          <a:lstStyle>
            <a:lvl1pPr algn="ctr">
              <a:defRPr sz="60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575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39947F3-C13D-7955-3394-08DB05EC26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90816" y="1828800"/>
            <a:ext cx="4901184" cy="5029200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A9FA83-EEF6-2B1F-09F4-BD25C5FFCA3A}"/>
              </a:ext>
            </a:extLst>
          </p:cNvPr>
          <p:cNvSpPr/>
          <p:nvPr userDrawn="1"/>
        </p:nvSpPr>
        <p:spPr>
          <a:xfrm>
            <a:off x="0" y="682386"/>
            <a:ext cx="6099048" cy="5493225"/>
          </a:xfrm>
          <a:prstGeom prst="rect">
            <a:avLst/>
          </a:prstGeom>
          <a:solidFill>
            <a:schemeClr val="accent2">
              <a:lumMod val="40000"/>
              <a:lumOff val="6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0568" y="1362456"/>
            <a:ext cx="4690872" cy="2331720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824" y="1362456"/>
            <a:ext cx="4690872" cy="4343400"/>
          </a:xfrm>
        </p:spPr>
        <p:txBody>
          <a:bodyPr anchor="t">
            <a:normAutofit/>
          </a:bodyPr>
          <a:lstStyle>
            <a:lvl1pPr marL="0" indent="0">
              <a:buClr>
                <a:schemeClr val="accent2">
                  <a:lumMod val="75000"/>
                </a:schemeClr>
              </a:buClr>
              <a:buFont typeface="Wingdings" pitchFamily="2" charset="2"/>
              <a:buNone/>
              <a:defRPr sz="1800">
                <a:latin typeface="+mn-lt"/>
              </a:defRPr>
            </a:lvl1pPr>
            <a:lvl2pPr marL="594360" indent="-27432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600">
                <a:latin typeface="+mn-lt"/>
              </a:defRPr>
            </a:lvl2pPr>
            <a:lvl3pPr marL="868680" indent="-22860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400">
                <a:latin typeface="+mn-lt"/>
              </a:defRPr>
            </a:lvl3pPr>
            <a:lvl4pPr marL="1188720" indent="-22860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>
                <a:latin typeface="+mn-lt"/>
              </a:defRPr>
            </a:lvl4pPr>
            <a:lvl5pPr marL="1417320" indent="-22860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8/5/20XX</a:t>
            </a:r>
            <a:endParaRPr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AE2501-4A37-26E3-1CCC-AE20E462C1C8}"/>
              </a:ext>
            </a:extLst>
          </p:cNvPr>
          <p:cNvCxnSpPr/>
          <p:nvPr userDrawn="1"/>
        </p:nvCxnSpPr>
        <p:spPr>
          <a:xfrm>
            <a:off x="0" y="682388"/>
            <a:ext cx="1219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2725FE-44E6-84A6-42F1-792B31AB206D}"/>
              </a:ext>
            </a:extLst>
          </p:cNvPr>
          <p:cNvCxnSpPr/>
          <p:nvPr userDrawn="1"/>
        </p:nvCxnSpPr>
        <p:spPr>
          <a:xfrm>
            <a:off x="-1" y="6163235"/>
            <a:ext cx="1219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85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8952" cy="1600200"/>
          </a:xfrm>
          <a:solidFill>
            <a:schemeClr val="accent2">
              <a:lumMod val="40000"/>
              <a:lumOff val="60000"/>
              <a:alpha val="10000"/>
            </a:schemeClr>
          </a:solidFill>
        </p:spPr>
        <p:txBody>
          <a:bodyPr lIns="960120" tIns="274320" anchor="ctr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824" y="2139696"/>
            <a:ext cx="4754880" cy="2724912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None/>
              <a:defRPr sz="2000">
                <a:latin typeface="+mn-lt"/>
              </a:defRPr>
            </a:lvl1pPr>
            <a:lvl2pPr marL="548640" indent="-27432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2000">
                <a:latin typeface="+mn-lt"/>
              </a:defRPr>
            </a:lvl2pPr>
            <a:lvl3pPr marL="822960" indent="-27432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800">
                <a:latin typeface="+mn-lt"/>
              </a:defRPr>
            </a:lvl3pPr>
            <a:lvl4pPr marL="1097280" indent="-27432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600">
                <a:latin typeface="+mn-lt"/>
              </a:defRPr>
            </a:lvl4pPr>
            <a:lvl5pPr marL="1371600" indent="-27432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CF9C60D-865F-3F1B-9254-DDF02D98340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368" y="2139696"/>
            <a:ext cx="4754880" cy="2724912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None/>
              <a:defRPr sz="2000">
                <a:latin typeface="+mn-lt"/>
              </a:defRPr>
            </a:lvl1pPr>
            <a:lvl2pPr marL="548640" indent="-27432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2000">
                <a:latin typeface="+mn-lt"/>
              </a:defRPr>
            </a:lvl2pPr>
            <a:lvl3pPr marL="822960" indent="-27432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800">
                <a:latin typeface="+mn-lt"/>
              </a:defRPr>
            </a:lvl3pPr>
            <a:lvl4pPr marL="1097280" indent="-27432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600">
                <a:latin typeface="+mn-lt"/>
              </a:defRPr>
            </a:lvl4pPr>
            <a:lvl5pPr marL="1371600" indent="-27432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8/5/20XX</a:t>
            </a:r>
            <a:endParaRPr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E072FF-E3DE-5FA8-1AE6-1BCB86B69437}"/>
              </a:ext>
            </a:extLst>
          </p:cNvPr>
          <p:cNvCxnSpPr/>
          <p:nvPr userDrawn="1"/>
        </p:nvCxnSpPr>
        <p:spPr>
          <a:xfrm>
            <a:off x="0" y="1604169"/>
            <a:ext cx="12192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BDD786-0BE3-3AF3-CF1B-DA5C1BE5B283}"/>
              </a:ext>
            </a:extLst>
          </p:cNvPr>
          <p:cNvCxnSpPr/>
          <p:nvPr userDrawn="1"/>
        </p:nvCxnSpPr>
        <p:spPr>
          <a:xfrm>
            <a:off x="-1" y="6163235"/>
            <a:ext cx="12192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89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4800077-2D15-208B-E225-7ADFD5B9FD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952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0" y="685800"/>
            <a:ext cx="7251192" cy="5486400"/>
          </a:xfrm>
          <a:solidFill>
            <a:schemeClr val="accent1">
              <a:lumMod val="50000"/>
              <a:alpha val="80000"/>
            </a:schemeClr>
          </a:solidFill>
        </p:spPr>
        <p:txBody>
          <a:bodyPr lIns="1005840" rIns="457200" anchor="ctr">
            <a:normAutofit/>
          </a:bodyPr>
          <a:lstStyle>
            <a:lvl1pPr algn="l">
              <a:defRPr sz="60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116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7617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79584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52141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02376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70227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8494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90570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8/5/20XX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93655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8/5/20XX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F4C9F40-B079-4B71-A627-7266DFEA7F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21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9" r:id="rId13"/>
    <p:sldLayoutId id="2147483769" r:id="rId14"/>
    <p:sldLayoutId id="2147483693" r:id="rId15"/>
    <p:sldLayoutId id="214748364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6DFEE-67BD-677B-4CB4-1EE386F21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98074C0-2A64-8A67-BC0A-A0AC175A3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BB2AE92-E87F-FC91-7C07-37F9B0BD7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2EA2EAE-A1A7-2767-C065-93CD6862F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0F994E-1FAB-7A73-F90B-E77A20CFF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C7F68D58-915F-E4AD-A078-76721F6F4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55A9222-B400-2355-4E6C-F215B96D1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CF597132-5EDD-9706-0939-A168EB707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87018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4900" dirty="0">
                <a:solidFill>
                  <a:schemeClr val="tx1"/>
                </a:solidFill>
              </a:rPr>
              <a:t>5785 Elul 28 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DE1BEE-15D6-9129-3AC8-5ADB7E264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652D803-7F18-293C-D2EC-3891FD274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40F75BF-91FF-CE5C-D800-BF60BD45A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F14135C-8338-ABE7-45AE-1BC5D2DE5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Placeholder 9" descr="A cover of a book&#10;&#10;AI-generated content may be incorrect.">
            <a:extLst>
              <a:ext uri="{FF2B5EF4-FFF2-40B4-BE49-F238E27FC236}">
                <a16:creationId xmlns:a16="http://schemas.microsoft.com/office/drawing/2014/main" id="{76197F11-C82A-FFD5-49F6-98A004F5380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453" r="-3" b="859"/>
          <a:stretch>
            <a:fillRect/>
          </a:stretch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AADFA8C-9F23-6F3D-9AEC-2FD4E6A1E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9CA8CCD-83B6-7151-5877-1B6F66A36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B32F591-A29D-B4C9-227A-C693749E68E8}"/>
              </a:ext>
            </a:extLst>
          </p:cNvPr>
          <p:cNvSpPr txBox="1"/>
          <p:nvPr/>
        </p:nvSpPr>
        <p:spPr>
          <a:xfrm>
            <a:off x="1449533" y="2071914"/>
            <a:ext cx="6103188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/>
              <a:t>“The King is in the Fields”</a:t>
            </a:r>
          </a:p>
          <a:p>
            <a:pPr lvl="0" algn="ctr"/>
            <a:endParaRPr lang="en-US" sz="3200" b="1" dirty="0"/>
          </a:p>
          <a:p>
            <a:pPr algn="ctr"/>
            <a:r>
              <a:rPr lang="en-US" sz="3200" b="1" dirty="0"/>
              <a:t>2 Kings 8.6</a:t>
            </a:r>
          </a:p>
          <a:p>
            <a:pPr algn="ctr"/>
            <a:endParaRPr lang="en-US" sz="3200" b="1" dirty="0"/>
          </a:p>
          <a:p>
            <a:pPr lvl="0" algn="ctr"/>
            <a:r>
              <a:rPr lang="en-US" sz="3300" b="1" dirty="0"/>
              <a:t>Gad “A Troop”</a:t>
            </a:r>
            <a:endParaRPr lang="en-US" sz="3300" dirty="0"/>
          </a:p>
          <a:p>
            <a:endParaRPr lang="en-US" sz="3200" dirty="0"/>
          </a:p>
          <a:p>
            <a:pPr lvl="0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964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everal people holding open books&#10;&#10;AI-generated content may be incorrect.">
            <a:extLst>
              <a:ext uri="{FF2B5EF4-FFF2-40B4-BE49-F238E27FC236}">
                <a16:creationId xmlns:a16="http://schemas.microsoft.com/office/drawing/2014/main" id="{1AF38A6C-7B6A-FED7-6B98-6488EDC9E40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-1" b="15411"/>
          <a:stretch>
            <a:fillRect/>
          </a:stretch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0D8E643-E7B5-2EA8-26CD-8CE3A7E41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804889"/>
            <a:ext cx="10035677" cy="1059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HOMEWORK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939C84-4E45-D64F-A675-18AA8DF2B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550" y="2010878"/>
            <a:ext cx="5501933" cy="389462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300" dirty="0"/>
              <a:t> </a:t>
            </a:r>
            <a:r>
              <a:rPr lang="en-US" sz="2300" b="1" dirty="0"/>
              <a:t>The life of a true Believer is proved by endurance, continued confidence in and loyalty to Messiah. This life is not expressed by those who merely professes to know Yahweh [Psalms 95.10].</a:t>
            </a:r>
          </a:p>
          <a:p>
            <a:pPr>
              <a:lnSpc>
                <a:spcPct val="100000"/>
              </a:lnSpc>
            </a:pPr>
            <a:r>
              <a:rPr lang="en-US" sz="2300" b="1" dirty="0"/>
              <a:t>Do your emotions rule you, causing you to give up thus retreating to Egypt?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CD6B68-8B84-7E79-E902-C5683FAC7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770" y="2017343"/>
            <a:ext cx="5263880" cy="420248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Israel’s loss was due to rebellion/unbelief failing to maintain an attitude of confidence and obedience throughout their journey.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Are you currently or have in the past experienced loss not realizing it may have been due to unbelief?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150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7A0E4-01CC-E1BF-33F0-D79AB56B1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804889"/>
            <a:ext cx="10130927" cy="1059305"/>
          </a:xfrm>
        </p:spPr>
        <p:txBody>
          <a:bodyPr/>
          <a:lstStyle/>
          <a:p>
            <a:r>
              <a:rPr lang="en-US" dirty="0"/>
              <a:t>Unbelief				    Exhort one another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F928B-EC21-167A-79F4-6C19EBD5B2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951" y="2010878"/>
            <a:ext cx="4429124" cy="344859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300" dirty="0"/>
              <a:t>It is not the inability to understand, but unwillingness to trust. It is the will, not intelligence.</a:t>
            </a:r>
          </a:p>
          <a:p>
            <a:pPr>
              <a:lnSpc>
                <a:spcPct val="100000"/>
              </a:lnSpc>
            </a:pPr>
            <a:r>
              <a:rPr lang="en-US" sz="2300" dirty="0"/>
              <a:t>Even in doubting we still want Yah’s promise, but our </a:t>
            </a:r>
            <a:r>
              <a:rPr lang="en-US" sz="2300"/>
              <a:t>faith is weak. </a:t>
            </a:r>
            <a:r>
              <a:rPr lang="en-US" sz="2300" dirty="0"/>
              <a:t>Therefore, unbelief is in opposition to faith.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8BE4D2-FAE4-DC8C-530C-AFE6D2DB5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72150" y="2017343"/>
            <a:ext cx="5286773" cy="34415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300" dirty="0"/>
              <a:t>This is serious encouragement. This shows our responsibility to both give exhortation and to receive exhortation </a:t>
            </a:r>
            <a:r>
              <a:rPr lang="en-US" sz="2300" i="1" dirty="0"/>
              <a:t>(easy to judge and criticize)</a:t>
            </a:r>
          </a:p>
          <a:p>
            <a:pPr>
              <a:lnSpc>
                <a:spcPct val="100000"/>
              </a:lnSpc>
            </a:pPr>
            <a:r>
              <a:rPr lang="en-US" sz="2300" dirty="0"/>
              <a:t>When we are out of fellowship </a:t>
            </a:r>
            <a:r>
              <a:rPr lang="en-US" sz="2300" i="1" dirty="0"/>
              <a:t>(you can’t exhort, nor can you be encouraged) </a:t>
            </a:r>
            <a:r>
              <a:rPr lang="en-US" sz="2300" dirty="0"/>
              <a:t>there is much less around us to keep us from becoming hardened through deceitfulness of sin.</a:t>
            </a:r>
          </a:p>
        </p:txBody>
      </p:sp>
    </p:spTree>
    <p:extLst>
      <p:ext uri="{BB962C8B-B14F-4D97-AF65-F5344CB8AC3E}">
        <p14:creationId xmlns:p14="http://schemas.microsoft.com/office/powerpoint/2010/main" val="2582695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5C9F1-E7B3-B9DC-8F6C-C391EB615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804889"/>
            <a:ext cx="10188077" cy="1059305"/>
          </a:xfrm>
        </p:spPr>
        <p:txBody>
          <a:bodyPr/>
          <a:lstStyle/>
          <a:p>
            <a:r>
              <a:rPr lang="en-US" dirty="0"/>
              <a:t>Deceitfulness of sin            PARTAKERS (v.14)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252DB-A6EB-B609-B0C8-3FD6CA7543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3425" y="2010878"/>
            <a:ext cx="5359058" cy="344859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300" dirty="0"/>
              <a:t>It does not come with full revelation, full exposure of all its consequences. It would be unattractive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dirty="0"/>
              <a:t>Sin is deceitful in the way it comes to 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dirty="0"/>
              <a:t>What it promises 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dirty="0"/>
              <a:t>What it calls itself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dirty="0"/>
              <a:t>Excuses it makes, before &amp; after.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1F2C16-D54D-B6FB-A192-353B481D1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770" y="2017343"/>
            <a:ext cx="4825729" cy="36690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300" dirty="0"/>
              <a:t>Believers are those who turn from sin and self, putting their life’s trust in Y’shua.</a:t>
            </a:r>
          </a:p>
          <a:p>
            <a:pPr>
              <a:lnSpc>
                <a:spcPct val="100000"/>
              </a:lnSpc>
            </a:pPr>
            <a:r>
              <a:rPr lang="en-US" sz="2300" dirty="0"/>
              <a:t>We share in His obedience, His suffering, death, resurrection, victory, plan, power, His ministry </a:t>
            </a:r>
            <a:r>
              <a:rPr lang="en-US" sz="2300" i="1" dirty="0"/>
              <a:t>(reconciliation) </a:t>
            </a:r>
            <a:r>
              <a:rPr lang="en-US" sz="2300" i="1" dirty="0">
                <a:solidFill>
                  <a:srgbClr val="C00000"/>
                </a:solidFill>
              </a:rPr>
              <a:t>2Cor 5.18</a:t>
            </a:r>
            <a:r>
              <a:rPr lang="en-US" sz="2300" i="1" dirty="0"/>
              <a:t>, </a:t>
            </a:r>
            <a:r>
              <a:rPr lang="en-US" sz="2300" dirty="0"/>
              <a:t>intercession, work, glory and destiny.</a:t>
            </a:r>
          </a:p>
        </p:txBody>
      </p:sp>
    </p:spTree>
    <p:extLst>
      <p:ext uri="{BB962C8B-B14F-4D97-AF65-F5344CB8AC3E}">
        <p14:creationId xmlns:p14="http://schemas.microsoft.com/office/powerpoint/2010/main" val="3453356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493E8-714E-E41D-95DB-6DB43A265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“who were the people after they heard…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EF384-761C-64BA-69FC-91AE0230A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71" y="2010268"/>
            <a:ext cx="5168558" cy="344859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300" dirty="0"/>
              <a:t>Quarrel so bitter…”  Quarrelling affect one’s faith </a:t>
            </a:r>
            <a:r>
              <a:rPr lang="en-US" sz="2300" dirty="0">
                <a:solidFill>
                  <a:srgbClr val="C00000"/>
                </a:solidFill>
              </a:rPr>
              <a:t>[James 4.1-2].</a:t>
            </a:r>
          </a:p>
          <a:p>
            <a:pPr>
              <a:lnSpc>
                <a:spcPct val="100000"/>
              </a:lnSpc>
            </a:pPr>
            <a:r>
              <a:rPr lang="en-US" sz="2300" dirty="0"/>
              <a:t>It took faith to cross the Red Sea.  Yet Indecisiveness and quarrels can reshape what is true reality.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dirty="0"/>
              <a:t>They saw ten plagues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dirty="0"/>
              <a:t>Great revelation from Yah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dirty="0"/>
              <a:t>Received patience &amp; mercy from Yah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173AA5-500D-CA5B-56DC-269BB748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2650" y="2017343"/>
            <a:ext cx="5619679" cy="34415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dirty="0"/>
              <a:t>They would not enter “Rest”.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3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dirty="0"/>
              <a:t> This is due to an outgrowth of unbelief not disobedience.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dirty="0"/>
              <a:t>They did not persevere in faith.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dirty="0"/>
              <a:t>There are three Greek words translated rest.  One used in Hebrew 3.11 speaks of permanent rest, the eternal Kingdom.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147022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67858-23FD-144D-CF1B-721B80596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Rest?  The ground of your heart &amp; His word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4CD1F-8086-21AC-CDAC-6A14DD005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3077" y="2010878"/>
            <a:ext cx="4645152" cy="344859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dirty="0"/>
              <a:t>If Hashem did not spare the Exodus generation neither would He spare the current generation.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dirty="0"/>
              <a:t>Entering “Rest” of the Promise Land is like entering Faith in Y’shua, both require faith &amp; obedience.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dirty="0"/>
              <a:t>It is not enough to make a good beginning; real belief perseveres to the end.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2A61BC-09B9-3B54-AD2D-36941E1BD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5025" y="2017343"/>
            <a:ext cx="5143898" cy="34415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dirty="0"/>
              <a:t>If we enter Yah’s rest, then the coming years will only increase our trust and reliance on Y’shua. If not, we will gradually draw us away from a passionate, trusting relationship with Messiah.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b="1" dirty="0">
                <a:solidFill>
                  <a:srgbClr val="C00000"/>
                </a:solidFill>
              </a:rPr>
              <a:t>Mt 13.1-23 </a:t>
            </a:r>
            <a:r>
              <a:rPr lang="en-US" sz="2300" dirty="0"/>
              <a:t>four types of soil – how we respond to the truth of Yah’s voice.</a:t>
            </a:r>
          </a:p>
        </p:txBody>
      </p:sp>
    </p:spTree>
    <p:extLst>
      <p:ext uri="{BB962C8B-B14F-4D97-AF65-F5344CB8AC3E}">
        <p14:creationId xmlns:p14="http://schemas.microsoft.com/office/powerpoint/2010/main" val="774830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2DA677-C58A-4FCE-A9A0-E66A42EB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85B319-9C30-4D92-B664-CA444ECD7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573C1E-3785-43C9-A262-1DA9DF97F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48C4394-BE4E-4302-AF74-4781C6C66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29C93CD-877B-4A89-AC8A-768E0D893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45BB70-1EF0-4722-B492-785F65F6D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041D5-05F9-61DF-9DC3-9FDA8AF135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467" y="802298"/>
            <a:ext cx="5541503" cy="254143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The Power of Communication</a:t>
            </a:r>
            <a:br>
              <a:rPr lang="en-US" sz="4200" dirty="0">
                <a:solidFill>
                  <a:schemeClr val="bg1"/>
                </a:solidFill>
              </a:rPr>
            </a:br>
            <a:r>
              <a:rPr lang="en-US" sz="4200" dirty="0">
                <a:solidFill>
                  <a:schemeClr val="bg1"/>
                </a:solidFill>
              </a:rPr>
              <a:t>Amos 3.7-8 </a:t>
            </a:r>
            <a:br>
              <a:rPr lang="en-US" sz="4200" b="0" dirty="0"/>
            </a:br>
            <a:endParaRPr lang="en-US" sz="4200" b="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77C617-75CE-4DC4-B39D-C5E92D04A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2924" y="3526496"/>
            <a:ext cx="55361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4FFB8341-96F9-4495-AD0E-FDE80860E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19478" y="477854"/>
            <a:ext cx="3928567" cy="2496254"/>
            <a:chOff x="7807230" y="2012810"/>
            <a:chExt cx="3251252" cy="345986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0112B6-31EE-457E-9CCD-63BAB8C3D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768071D-C0BF-4DB7-8417-6522DBEE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208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566F495-168A-430E-BFAF-A028E6CCF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09569" y="3139262"/>
            <a:ext cx="3928567" cy="2478034"/>
            <a:chOff x="7807230" y="2012810"/>
            <a:chExt cx="3251252" cy="345986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71CBE4-6E0B-46D7-B56D-CB7923E5A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2D03A49-B9C5-4383-8A19-2F871D044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Placeholder 5" descr="A person's hand in front of their ear&#10;&#10;AI-generated content may be incorrect.">
            <a:extLst>
              <a:ext uri="{FF2B5EF4-FFF2-40B4-BE49-F238E27FC236}">
                <a16:creationId xmlns:a16="http://schemas.microsoft.com/office/drawing/2014/main" id="{5ED583CB-0CE9-C08A-5B60-B7A021B4E14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r="3" b="9857"/>
          <a:stretch>
            <a:fillRect/>
          </a:stretch>
        </p:blipFill>
        <p:spPr>
          <a:xfrm>
            <a:off x="7790655" y="3288581"/>
            <a:ext cx="3593958" cy="2175638"/>
          </a:xfrm>
          <a:prstGeom prst="rect">
            <a:avLst/>
          </a:prstGeom>
        </p:spPr>
      </p:pic>
      <p:pic>
        <p:nvPicPr>
          <p:cNvPr id="4" name="Picture 3" descr="A lion and a lion's face&#10;&#10;AI-generated content may be incorrect.">
            <a:extLst>
              <a:ext uri="{FF2B5EF4-FFF2-40B4-BE49-F238E27FC236}">
                <a16:creationId xmlns:a16="http://schemas.microsoft.com/office/drawing/2014/main" id="{A83174CA-5025-13C4-F0D0-DCBFFCDCEB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7" b="19964"/>
          <a:stretch>
            <a:fillRect/>
          </a:stretch>
        </p:blipFill>
        <p:spPr>
          <a:xfrm>
            <a:off x="7793054" y="613976"/>
            <a:ext cx="3591559" cy="214375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97AC793-493B-4EEE-9750-EC3D76274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21D84F5-DA97-471F-9A8A-FB3F7694E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EF7B0CF-B2C6-FEBE-276A-8A8C60A3A177}"/>
              </a:ext>
            </a:extLst>
          </p:cNvPr>
          <p:cNvSpPr txBox="1"/>
          <p:nvPr/>
        </p:nvSpPr>
        <p:spPr>
          <a:xfrm>
            <a:off x="1628775" y="3762375"/>
            <a:ext cx="53272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Proverbs 1.1-7</a:t>
            </a:r>
          </a:p>
        </p:txBody>
      </p:sp>
    </p:spTree>
    <p:extLst>
      <p:ext uri="{BB962C8B-B14F-4D97-AF65-F5344CB8AC3E}">
        <p14:creationId xmlns:p14="http://schemas.microsoft.com/office/powerpoint/2010/main" val="8853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7CAE7-4F4C-21F1-3964-DC4D093D2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8" y="804889"/>
            <a:ext cx="4465808" cy="1059305"/>
          </a:xfrm>
        </p:spPr>
        <p:txBody>
          <a:bodyPr/>
          <a:lstStyle/>
          <a:p>
            <a:pPr algn="just"/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A5BC5-6A31-40B5-FDD3-31FA74E3E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6997" y="2052287"/>
            <a:ext cx="5810250" cy="344859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“During the singing of The Lord’s Name, I felt suspended as if my body though on the floor was between the ground and the air.”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“Displacement” meaning normal functions are suspended.  Consciousness is absorbed in a spiritual experience, lose full senses when Ruach comes upon you.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I.e., </a:t>
            </a:r>
            <a:r>
              <a:rPr lang="en-US" sz="2400" b="1" dirty="0">
                <a:solidFill>
                  <a:srgbClr val="C00000"/>
                </a:solidFill>
              </a:rPr>
              <a:t>2Cor 12.3 </a:t>
            </a:r>
            <a:r>
              <a:rPr lang="en-US" sz="2400" dirty="0"/>
              <a:t>“only Yah has knowledge of such things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C8463C-F0B6-3E24-C58F-4764F65CD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67524" y="2114550"/>
            <a:ext cx="4095751" cy="3365076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0A0738-E936-3C36-2DD7-1FB7D8752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0" y="2031031"/>
            <a:ext cx="4219575" cy="3224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7788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94D394-36B9-EFAB-81A3-AB84E665F3D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4854"/>
          <a:stretch>
            <a:fillRect/>
          </a:stretch>
        </p:blipFill>
        <p:spPr>
          <a:xfrm>
            <a:off x="6529879" y="228599"/>
            <a:ext cx="3947621" cy="155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A3AD6A-028A-527E-1B58-13D56C13E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8" y="804889"/>
            <a:ext cx="4446758" cy="1059305"/>
          </a:xfrm>
        </p:spPr>
        <p:txBody>
          <a:bodyPr/>
          <a:lstStyle/>
          <a:p>
            <a:r>
              <a:rPr lang="en-US" b="1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5ECFB-3382-025B-0443-5B7B123FC3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851" y="2017343"/>
            <a:ext cx="4648200" cy="378984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/>
              <a:t>As Pastor reviewed Hebrews chapter one, I saw an angel or Ruach, Who said, </a:t>
            </a:r>
            <a:r>
              <a:rPr lang="en-US" sz="2400" b="1" i="1" dirty="0">
                <a:solidFill>
                  <a:srgbClr val="C00000"/>
                </a:solidFill>
              </a:rPr>
              <a:t>“Restoration in Terrion’s left ear.” </a:t>
            </a:r>
            <a:r>
              <a:rPr lang="en-US" sz="2400" b="1" dirty="0"/>
              <a:t>Then, the angel or Ruach put their hand into his back, held his heart and began closing their hand and opening it causing his heart to beat.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5C86A2-7F50-8C2F-F578-EB145CC27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19750" y="2264993"/>
            <a:ext cx="5467350" cy="34415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/>
              <a:t>Spiritual dullness is insensitivity and hardness.  Your heart is beating, but to a low rhythm beat that one needs resuscitation. 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Isaiah 6.10 Failure to comprehend or embrace divine truth. </a:t>
            </a:r>
            <a:r>
              <a:rPr lang="en-US" sz="2400" b="1" dirty="0">
                <a:solidFill>
                  <a:srgbClr val="C00000"/>
                </a:solidFill>
              </a:rPr>
              <a:t>[Mt 13.15]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Hebrews 5.11-14   </a:t>
            </a:r>
          </a:p>
        </p:txBody>
      </p:sp>
    </p:spTree>
    <p:extLst>
      <p:ext uri="{BB962C8B-B14F-4D97-AF65-F5344CB8AC3E}">
        <p14:creationId xmlns:p14="http://schemas.microsoft.com/office/powerpoint/2010/main" val="3221559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F52E0-E53F-CC34-0C8D-9A1EAA955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88980-F07A-562F-AA95-C4B947BDC9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348" y="2010268"/>
            <a:ext cx="5101883" cy="344859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300" dirty="0"/>
              <a:t>“When Pastor ministered about “come and buy” </a:t>
            </a:r>
            <a:r>
              <a:rPr lang="en-US" sz="2300" b="1" dirty="0">
                <a:solidFill>
                  <a:srgbClr val="C00000"/>
                </a:solidFill>
              </a:rPr>
              <a:t>[Rev 3.18], </a:t>
            </a:r>
            <a:r>
              <a:rPr lang="en-US" sz="2300" dirty="0"/>
              <a:t>I smelled a fruity/sweet fragrance that was coming and going”. </a:t>
            </a:r>
            <a:r>
              <a:rPr lang="en-US" sz="2300" dirty="0">
                <a:solidFill>
                  <a:srgbClr val="C00000"/>
                </a:solidFill>
              </a:rPr>
              <a:t>[Isa 55.1] </a:t>
            </a:r>
            <a:r>
              <a:rPr lang="en-US" sz="2300" dirty="0"/>
              <a:t>it’s free.</a:t>
            </a:r>
          </a:p>
          <a:p>
            <a:pPr>
              <a:lnSpc>
                <a:spcPct val="100000"/>
              </a:lnSpc>
            </a:pPr>
            <a:r>
              <a:rPr lang="en-US" sz="2300" b="1" dirty="0"/>
              <a:t>GOLD: </a:t>
            </a:r>
            <a:r>
              <a:rPr lang="en-US" sz="2300" dirty="0"/>
              <a:t>Refined by fire, without dross (impurities). Reflection of our faith that points to love.  This Love is the currency in heaven </a:t>
            </a:r>
            <a:r>
              <a:rPr lang="en-US" sz="2300" dirty="0">
                <a:solidFill>
                  <a:srgbClr val="C00000"/>
                </a:solidFill>
              </a:rPr>
              <a:t>[Romans 5.5]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ADB35B-31D1-C5DB-088E-21C622015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64193"/>
            <a:ext cx="5572125" cy="39746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b="1" dirty="0"/>
              <a:t>WHITE CLOTHING: </a:t>
            </a:r>
            <a:r>
              <a:rPr lang="en-US" sz="2300" dirty="0"/>
              <a:t>Unashamed, points to the apparel of honor of heaven and being stripped of humility and shame due to sin. </a:t>
            </a:r>
            <a:r>
              <a:rPr lang="en-US" sz="2300" dirty="0">
                <a:solidFill>
                  <a:srgbClr val="C00000"/>
                </a:solidFill>
              </a:rPr>
              <a:t>[Hoshea 2.3]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3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b="1" dirty="0"/>
              <a:t>EYESALVE: </a:t>
            </a:r>
            <a:r>
              <a:rPr lang="en-US" sz="2300" dirty="0"/>
              <a:t>Removal or washing from pride-proud of our own intellectual wealth and self-deception. Take the Anointing of Yah and our eyes of understanding will be opened to truth </a:t>
            </a:r>
            <a:r>
              <a:rPr lang="en-US" sz="2300" dirty="0">
                <a:solidFill>
                  <a:srgbClr val="C00000"/>
                </a:solidFill>
              </a:rPr>
              <a:t>[John 9.7, 1Cor 2.10-14]</a:t>
            </a:r>
          </a:p>
        </p:txBody>
      </p:sp>
    </p:spTree>
    <p:extLst>
      <p:ext uri="{BB962C8B-B14F-4D97-AF65-F5344CB8AC3E}">
        <p14:creationId xmlns:p14="http://schemas.microsoft.com/office/powerpoint/2010/main" val="2116250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FA0AC-7237-763A-3F5E-A827FADAF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7792B-A176-7AB2-BC4C-0766EC9D2A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099" y="2010878"/>
            <a:ext cx="5292383" cy="36850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“During soaking, I saw a beautiful image of what was either ice or a big body of water- it was deep, </a:t>
            </a:r>
            <a:r>
              <a:rPr lang="en-US" sz="2400" b="1" dirty="0">
                <a:solidFill>
                  <a:srgbClr val="002060"/>
                </a:solidFill>
              </a:rPr>
              <a:t>dark blue </a:t>
            </a:r>
            <a:r>
              <a:rPr lang="en-US" sz="2400" dirty="0"/>
              <a:t>at the top layer, the middle layer was almost like a </a:t>
            </a:r>
            <a:r>
              <a:rPr lang="en-US" sz="2400" b="1" dirty="0">
                <a:solidFill>
                  <a:srgbClr val="0070C0"/>
                </a:solidFill>
              </a:rPr>
              <a:t>Heavenly blue</a:t>
            </a:r>
            <a:r>
              <a:rPr lang="en-US" sz="2400" dirty="0"/>
              <a:t>, and the bottom layer was a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crystal white</a:t>
            </a:r>
            <a:r>
              <a:rPr lang="en-US" sz="2400" dirty="0"/>
              <a:t>.  This was throughout the son </a:t>
            </a:r>
            <a:r>
              <a:rPr lang="en-US" sz="2400" b="1" dirty="0">
                <a:solidFill>
                  <a:srgbClr val="C00000"/>
                </a:solidFill>
              </a:rPr>
              <a:t>Psalm 95 </a:t>
            </a:r>
            <a:r>
              <a:rPr lang="en-US" sz="2400" dirty="0"/>
              <a:t>as it said, Sing Him a new song.”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B3B8A-4DF2-12DE-1FBE-5A4D4B278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9350" y="1371600"/>
            <a:ext cx="5476803" cy="4324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Psalms 95 Is a divine call: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2400" dirty="0"/>
              <a:t>WHO: Let’s shout…Rock of Salvation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2400" dirty="0"/>
              <a:t>WHAT: Thanksgiving (v6) kneel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2400" dirty="0"/>
              <a:t>HOW: Let’s shout…songs of praise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Number 3: Divine intervention, harmony, wholeness found in the G-d head.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Yah speaks three times </a:t>
            </a:r>
            <a:r>
              <a:rPr lang="en-US" sz="2400" b="1" dirty="0">
                <a:solidFill>
                  <a:srgbClr val="C00000"/>
                </a:solidFill>
              </a:rPr>
              <a:t>1Sam3.8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Yeshua prayed three times </a:t>
            </a:r>
            <a:r>
              <a:rPr lang="en-US" sz="2400" b="1" dirty="0">
                <a:solidFill>
                  <a:srgbClr val="C00000"/>
                </a:solidFill>
              </a:rPr>
              <a:t>Mt 26.4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Asked of love the feed my sheep </a:t>
            </a:r>
            <a:r>
              <a:rPr lang="en-US" sz="2400" b="1" dirty="0">
                <a:solidFill>
                  <a:srgbClr val="C00000"/>
                </a:solidFill>
              </a:rPr>
              <a:t>Jn 21.15-17</a:t>
            </a:r>
          </a:p>
        </p:txBody>
      </p:sp>
    </p:spTree>
    <p:extLst>
      <p:ext uri="{BB962C8B-B14F-4D97-AF65-F5344CB8AC3E}">
        <p14:creationId xmlns:p14="http://schemas.microsoft.com/office/powerpoint/2010/main" val="2477746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F91D5C-8ED8-E5E0-525E-818529AC6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671" y="798974"/>
            <a:ext cx="3273099" cy="1210802"/>
          </a:xfrm>
        </p:spPr>
        <p:txBody>
          <a:bodyPr>
            <a:normAutofit/>
          </a:bodyPr>
          <a:lstStyle/>
          <a:p>
            <a:r>
              <a:rPr lang="en-US" sz="4000" dirty="0"/>
              <a:t>Homework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59D02F-80F7-2C89-7E3A-8B1796EF0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458" y="798974"/>
            <a:ext cx="4760686" cy="4658826"/>
          </a:xfrm>
        </p:spPr>
        <p:txBody>
          <a:bodyPr>
            <a:normAutofit/>
          </a:bodyPr>
          <a:lstStyle/>
          <a:p>
            <a:r>
              <a:rPr lang="en-US" sz="2500" dirty="0"/>
              <a:t>Read Psalm 39 and write a short statement of what the Lord is saying to you about you.</a:t>
            </a:r>
          </a:p>
          <a:p>
            <a:endParaRPr lang="en-US" sz="2500" dirty="0"/>
          </a:p>
          <a:p>
            <a:endParaRPr lang="en-US" sz="2500" dirty="0"/>
          </a:p>
          <a:p>
            <a:endParaRPr lang="en-US" sz="2500" dirty="0"/>
          </a:p>
          <a:p>
            <a:endParaRPr lang="en-US" sz="25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C92704-526D-7FB4-3E70-2C1C3D706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595407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Please be obedient to the Lord's instructions for engagement, which requires everyone's participation.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B40F44-7DE8-51EE-E2CA-FAD0A607D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372" y="3224821"/>
            <a:ext cx="4760685" cy="2595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05281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936A4-4382-AC30-CCEB-99CA6DE09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8B558-839B-FB1C-3478-46D4FCB919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010878"/>
            <a:ext cx="4645153" cy="344859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As Pastor read over the communication that said, </a:t>
            </a:r>
            <a:r>
              <a:rPr lang="en-US" sz="2400" b="1" i="1" dirty="0"/>
              <a:t>“Pray for Israel, their salvation has come”, </a:t>
            </a:r>
            <a:r>
              <a:rPr lang="en-US" sz="2400" dirty="0"/>
              <a:t>there was a vibration or movement in my back (spine area) from the top to the middle of my back.  This happened just as I began to thank the Lord for His heavenly hosts…”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4ACC2-CEA3-6C5D-5C30-850A2EC69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5500" y="2017343"/>
            <a:ext cx="5153423" cy="34415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The </a:t>
            </a:r>
            <a:r>
              <a:rPr lang="en-US" sz="2400" b="1" dirty="0"/>
              <a:t>“Spine” </a:t>
            </a:r>
            <a:r>
              <a:rPr lang="en-US" sz="2400" dirty="0"/>
              <a:t>represents support, strength and quality of resilience.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 Without a spine one would go limp under pressures of life.  Causing disloyalty or trust in Adonai.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C00000"/>
                </a:solidFill>
              </a:rPr>
              <a:t>De. 31.6 </a:t>
            </a:r>
            <a:r>
              <a:rPr lang="en-US" sz="2400" i="1" dirty="0"/>
              <a:t>“Be strong, be bold, don’t be afraid or frightened…for Adonai Your God is going with you. He will neither fail you nor abandon you.”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866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6D3F4-AB6D-E6EA-6B37-F3432EF4C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3744C-0C55-2D53-ECC8-870694A658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“As Pastor read the last communication saying </a:t>
            </a:r>
            <a:r>
              <a:rPr lang="en-US" sz="2400" b="1" i="1" dirty="0">
                <a:solidFill>
                  <a:srgbClr val="C00000"/>
                </a:solidFill>
              </a:rPr>
              <a:t>“Ruach said, This is how My message should be spread like wildfire.”</a:t>
            </a:r>
            <a:r>
              <a:rPr lang="en-US" sz="2400" dirty="0"/>
              <a:t> My attention was turned towards the banner, and it began to move as if it became windy.”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A2E4EF-8BD7-6026-C94B-1659518270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C00000"/>
                </a:solidFill>
              </a:rPr>
              <a:t>Acts 2.1-4  </a:t>
            </a:r>
            <a:r>
              <a:rPr lang="en-US" sz="2400" dirty="0"/>
              <a:t>Ruach is heaven’s wildfire.  This was the fire dawning of a new era in Yahweh’s work of salvation.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We too should rely on Ruach for igniting the fire of  Yah’s revival not man.  So, we should be listening and watching for His movement.</a:t>
            </a:r>
          </a:p>
        </p:txBody>
      </p:sp>
    </p:spTree>
    <p:extLst>
      <p:ext uri="{BB962C8B-B14F-4D97-AF65-F5344CB8AC3E}">
        <p14:creationId xmlns:p14="http://schemas.microsoft.com/office/powerpoint/2010/main" val="4241382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3915B-0546-FF13-FDE0-1041D5A20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74C51-FD78-2D67-99FC-BD4C1C77D0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125" y="1864194"/>
            <a:ext cx="5473358" cy="387938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dirty="0"/>
              <a:t>During Book of Hebrews teaching (v3) </a:t>
            </a:r>
            <a:r>
              <a:rPr lang="en-US" sz="2300" b="1" i="1" dirty="0"/>
              <a:t>“Then How Will We Escape…” </a:t>
            </a:r>
            <a:r>
              <a:rPr lang="en-US" sz="2300" dirty="0"/>
              <a:t>screen, it felt like joy and anticipation that I was feeling vanished, then I felt confused, unable to understand.  I began to denounce the spirit of confusion.  I was reminded of deaf &amp; dumb spirit, so I denounce the spirit.  Looking back at the notes to find the Scriptures that were given.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53E8F2-066F-0587-7D2F-881953620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771" y="1038225"/>
            <a:ext cx="5025754" cy="470535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300" dirty="0"/>
              <a:t>“Despondency” Low spirit, lost of hope, confusion.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3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300" dirty="0"/>
              <a:t>Examples: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dirty="0"/>
              <a:t>ELIJAH: Prayed for his own death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dirty="0"/>
              <a:t>DAVID: Ps 42.5 expressed despair then hope in Yah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dirty="0"/>
              <a:t>JOB: Weighed down with confusion and hopelessness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300" dirty="0"/>
              <a:t>Warfare is the counterattack that dismantles the enemy’s strategy. </a:t>
            </a:r>
          </a:p>
        </p:txBody>
      </p:sp>
    </p:spTree>
    <p:extLst>
      <p:ext uri="{BB962C8B-B14F-4D97-AF65-F5344CB8AC3E}">
        <p14:creationId xmlns:p14="http://schemas.microsoft.com/office/powerpoint/2010/main" val="215936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DF297-E0FF-EB92-082D-775432C4E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1F5CD-9897-B10B-7655-242AA196E1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300" b="1" dirty="0">
                <a:solidFill>
                  <a:srgbClr val="C00000"/>
                </a:solidFill>
              </a:rPr>
              <a:t>Psalms 73:26 </a:t>
            </a:r>
            <a:r>
              <a:rPr lang="en-US" sz="2300" i="1" dirty="0"/>
              <a:t>“My mind and body may fail; but God is the rock for my mind and my portion forever.”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300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b="1" dirty="0"/>
              <a:t>Flesh: </a:t>
            </a:r>
            <a:r>
              <a:rPr lang="en-US" sz="2300" dirty="0"/>
              <a:t>Physical component to despondency (fatigue, listlessness &amp; sluggishness.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b="1" dirty="0"/>
              <a:t>Hear: </a:t>
            </a:r>
            <a:r>
              <a:rPr lang="en-US" sz="2300" dirty="0"/>
              <a:t>Emotional spiritual dimension causing discouragement, burned out.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729F38-92DB-AA09-D85A-DCA71F5B03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2300" b="1" dirty="0"/>
              <a:t>Fail: </a:t>
            </a:r>
            <a:r>
              <a:rPr lang="en-US" sz="2300" dirty="0"/>
              <a:t>Coming to an end, simply exhausted.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300" dirty="0"/>
              <a:t>Unbelief is the root to despondency, putting up resistance.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300" dirty="0"/>
              <a:t>We are to take up the shield of faith so Yah can restore us to our senses.</a:t>
            </a:r>
          </a:p>
        </p:txBody>
      </p:sp>
    </p:spTree>
    <p:extLst>
      <p:ext uri="{BB962C8B-B14F-4D97-AF65-F5344CB8AC3E}">
        <p14:creationId xmlns:p14="http://schemas.microsoft.com/office/powerpoint/2010/main" val="1742371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FC5DF-0768-092A-AF34-81D03B3D5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gate keepers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5E8A6-0531-E5C9-FF25-1D291F13D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3450" y="1864194"/>
            <a:ext cx="5159033" cy="35952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Just as Messiah gave us the gates after He instructed us to pray over the gate of Garfield-He did it!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Not because of us, but because of His principle </a:t>
            </a:r>
            <a:r>
              <a:rPr lang="en-US" sz="2400" dirty="0">
                <a:solidFill>
                  <a:srgbClr val="C00000"/>
                </a:solidFill>
              </a:rPr>
              <a:t>[Mt 18.18]. </a:t>
            </a:r>
            <a:r>
              <a:rPr lang="en-US" sz="2400" dirty="0"/>
              <a:t>What we bound or lose has already has an established agreement in heaven.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02D4A-F104-53A8-BC04-E5BD94C52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770" y="1864194"/>
            <a:ext cx="4965429" cy="35946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Do not let your eyes deceive you.  If you have never done exploits for Yah in this manner, do not let your mouth deactivate other’s faith. 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We will receive to the level of your participation and faith corporately.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Let us engage by the blood of Messiah and take the territory!</a:t>
            </a:r>
          </a:p>
        </p:txBody>
      </p:sp>
    </p:spTree>
    <p:extLst>
      <p:ext uri="{BB962C8B-B14F-4D97-AF65-F5344CB8AC3E}">
        <p14:creationId xmlns:p14="http://schemas.microsoft.com/office/powerpoint/2010/main" val="764250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1BF0792A-0F2B-4A2E-AB38-0A4F18A3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57DB18D-C2F1-4C8C-8808-9C01ECE68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5D935FA-3336-4941-9214-E250A572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45671" y="644327"/>
            <a:ext cx="9299965" cy="4811366"/>
            <a:chOff x="7639235" y="600024"/>
            <a:chExt cx="3898557" cy="6878929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5D9E2ED-FF90-4200-A7EE-6D41D6526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6878929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A4BEB8D-68AD-4314-8A2B-F8DC85A53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59547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7F47BA42-BCF7-3734-A6D3-874B91DE2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408" y="1590734"/>
            <a:ext cx="7405874" cy="2520012"/>
          </a:xfrm>
          <a:solidFill>
            <a:schemeClr val="bg2"/>
          </a:solidFill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r>
              <a:rPr lang="en-US" sz="5400" dirty="0">
                <a:solidFill>
                  <a:schemeClr val="tx2"/>
                </a:solidFill>
              </a:rPr>
              <a:t>Book of Hebrews</a:t>
            </a:r>
            <a:br>
              <a:rPr lang="en-US" sz="5400" dirty="0">
                <a:solidFill>
                  <a:schemeClr val="tx2"/>
                </a:solidFill>
              </a:rPr>
            </a:br>
            <a:r>
              <a:rPr lang="en-US" sz="5400" b="1" dirty="0">
                <a:solidFill>
                  <a:schemeClr val="tx2"/>
                </a:solidFill>
              </a:rPr>
              <a:t>Chapter 3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7F797D1-251E-41FE-9FF8-AD487DEF2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91407" y="1416139"/>
            <a:ext cx="74058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9A0CE28-0E59-4F4D-9855-8A8DCE9A8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91407" y="4285341"/>
            <a:ext cx="74058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75CC23F7-9F20-4C4B-8608-BD4DE9728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1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D73B2E-9BF0-7900-0850-1EF54F9B2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 of Hebrews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8AFB3C-37E9-E8F9-3878-3CF471C9D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902" y="1864195"/>
            <a:ext cx="4957221" cy="359466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300" dirty="0"/>
              <a:t>Previous chapters we are left with the picture of Yeshua as our Heaven High Priest. </a:t>
            </a:r>
          </a:p>
          <a:p>
            <a:pPr>
              <a:lnSpc>
                <a:spcPct val="110000"/>
              </a:lnSpc>
            </a:pPr>
            <a:r>
              <a:rPr lang="en-US" sz="2300" dirty="0"/>
              <a:t>Yeshua is superior to the prophets, angels.  Yeshua is the expressed image of the Father.  </a:t>
            </a:r>
          </a:p>
          <a:p>
            <a:pPr>
              <a:lnSpc>
                <a:spcPct val="110000"/>
              </a:lnSpc>
            </a:pPr>
            <a:r>
              <a:rPr lang="en-US" sz="2300" dirty="0"/>
              <a:t>Therefore, in light of the previous chapter, we are to consider…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73725FB-0456-B202-DB67-474FF8173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76686" y="1864194"/>
            <a:ext cx="5740412" cy="359466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300" dirty="0"/>
              <a:t>1b) Consider the Emissary &amp; High Priest</a:t>
            </a:r>
          </a:p>
          <a:p>
            <a:pPr>
              <a:lnSpc>
                <a:spcPct val="100000"/>
              </a:lnSpc>
            </a:pPr>
            <a:r>
              <a:rPr lang="en-US" sz="2300" dirty="0"/>
              <a:t>Consider: means to fix the attention on something in such a way that its inner meaning or lesson designed to teach and learned.</a:t>
            </a:r>
          </a:p>
          <a:p>
            <a:pPr>
              <a:lnSpc>
                <a:spcPct val="100000"/>
              </a:lnSpc>
            </a:pPr>
            <a:r>
              <a:rPr lang="en-US" sz="2300" dirty="0"/>
              <a:t>Apostle means ambassador (sent one).  Yeshua is the Father’s ultimate ambassador. Yah sent a message of love that was so important He sent it through Messiah.</a:t>
            </a:r>
          </a:p>
        </p:txBody>
      </p:sp>
    </p:spTree>
    <p:extLst>
      <p:ext uri="{BB962C8B-B14F-4D97-AF65-F5344CB8AC3E}">
        <p14:creationId xmlns:p14="http://schemas.microsoft.com/office/powerpoint/2010/main" val="166558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618C7-99DA-F0D6-CFA6-A8AE90E42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5583A-1179-1098-6EBE-ED1E34C0B7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3077" y="2010878"/>
            <a:ext cx="4959406" cy="344859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300" dirty="0"/>
              <a:t>…that Yah loves you, so He sent the ultimate Messenger, Himself, for us to imitate </a:t>
            </a:r>
            <a:r>
              <a:rPr lang="en-US" sz="2300" b="1" dirty="0">
                <a:solidFill>
                  <a:srgbClr val="C00000"/>
                </a:solidFill>
              </a:rPr>
              <a:t>[2Cor 5.20]</a:t>
            </a:r>
          </a:p>
          <a:p>
            <a:pPr>
              <a:lnSpc>
                <a:spcPct val="100000"/>
              </a:lnSpc>
            </a:pPr>
            <a:r>
              <a:rPr lang="en-US" sz="2300" dirty="0"/>
              <a:t>…High Priest position of Yeshua, Who supremely represents us before the Yahweh.</a:t>
            </a:r>
          </a:p>
          <a:p>
            <a:pPr>
              <a:lnSpc>
                <a:spcPct val="100000"/>
              </a:lnSpc>
            </a:pPr>
            <a:r>
              <a:rPr lang="en-US" sz="2300" dirty="0"/>
              <a:t>…of our confession: When we confess our sin, we are saying about it what Yahweh says.</a:t>
            </a:r>
          </a:p>
          <a:p>
            <a:pPr>
              <a:lnSpc>
                <a:spcPct val="100000"/>
              </a:lnSpc>
            </a:pPr>
            <a:endParaRPr lang="en-US" sz="23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51E830-05A3-A9AD-978F-462D4B3233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en-US" sz="2300" dirty="0"/>
          </a:p>
          <a:p>
            <a:pPr>
              <a:lnSpc>
                <a:spcPct val="100000"/>
              </a:lnSpc>
            </a:pPr>
            <a:r>
              <a:rPr lang="en-US" sz="2300" dirty="0"/>
              <a:t>… Yeshua as faithful in His duties before the Yahweh. This makes us understand that He will continue to be faithful-To the Father and therefore, he will be faithful to us.</a:t>
            </a:r>
          </a:p>
        </p:txBody>
      </p:sp>
    </p:spTree>
    <p:extLst>
      <p:ext uri="{BB962C8B-B14F-4D97-AF65-F5344CB8AC3E}">
        <p14:creationId xmlns:p14="http://schemas.microsoft.com/office/powerpoint/2010/main" val="757166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861E8A-25DA-06C1-852A-40DB902CE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Y’shua as superior to moses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9572DB5-1D03-E110-2C01-D88EA7297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50767"/>
            <a:ext cx="5444783" cy="38819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300" dirty="0"/>
              <a:t>Moses showed amazing faithfulness in his ministry; but Y’shua showed a perfect faithfulness that surpasses Moses.</a:t>
            </a:r>
          </a:p>
          <a:p>
            <a:pPr>
              <a:lnSpc>
                <a:spcPct val="100000"/>
              </a:lnSpc>
            </a:pPr>
            <a:r>
              <a:rPr lang="en-US" sz="2300" dirty="0"/>
              <a:t>He was never called a Son as Y’shua.  We are to look at Moses in his proper relation to Y’shua.</a:t>
            </a:r>
          </a:p>
          <a:p>
            <a:pPr>
              <a:lnSpc>
                <a:spcPct val="100000"/>
              </a:lnSpc>
            </a:pPr>
            <a:r>
              <a:rPr lang="en-US" sz="2300" dirty="0"/>
              <a:t>Moses receive much glory from Yah, shining face </a:t>
            </a:r>
            <a:r>
              <a:rPr lang="en-US" sz="2300" dirty="0">
                <a:solidFill>
                  <a:srgbClr val="C00000"/>
                </a:solidFill>
              </a:rPr>
              <a:t>(Ex 34) </a:t>
            </a:r>
            <a:r>
              <a:rPr lang="en-US" sz="2300" dirty="0"/>
              <a:t>justification before Miriam &amp; Aaron </a:t>
            </a:r>
            <a:r>
              <a:rPr lang="en-US" sz="2300" dirty="0">
                <a:solidFill>
                  <a:srgbClr val="C00000"/>
                </a:solidFill>
              </a:rPr>
              <a:t>(Num 12) </a:t>
            </a:r>
            <a:r>
              <a:rPr lang="en-US" sz="2300" dirty="0"/>
              <a:t>&amp; Korah </a:t>
            </a:r>
            <a:r>
              <a:rPr lang="en-US" sz="2300" dirty="0">
                <a:solidFill>
                  <a:srgbClr val="C00000"/>
                </a:solidFill>
              </a:rPr>
              <a:t>(Num 16).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E8D5A0-144A-7B4C-A96C-8BE8D0CF3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4031" y="1850767"/>
            <a:ext cx="5569969" cy="372623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300" dirty="0"/>
              <a:t>Y’shua glory, baptism </a:t>
            </a:r>
            <a:r>
              <a:rPr lang="en-US" sz="2300" dirty="0">
                <a:solidFill>
                  <a:srgbClr val="C00000"/>
                </a:solidFill>
              </a:rPr>
              <a:t>(Mt 3) </a:t>
            </a:r>
            <a:r>
              <a:rPr lang="en-US" sz="2300" dirty="0"/>
              <a:t>His transfiguration </a:t>
            </a:r>
            <a:r>
              <a:rPr lang="en-US" sz="2300" dirty="0">
                <a:solidFill>
                  <a:srgbClr val="C00000"/>
                </a:solidFill>
              </a:rPr>
              <a:t>(Mk 9) </a:t>
            </a:r>
            <a:r>
              <a:rPr lang="en-US" sz="2300" dirty="0"/>
              <a:t>His resurrection </a:t>
            </a:r>
            <a:r>
              <a:rPr lang="en-US" sz="2300" dirty="0">
                <a:solidFill>
                  <a:srgbClr val="C00000"/>
                </a:solidFill>
              </a:rPr>
              <a:t>(Ac 2) </a:t>
            </a:r>
            <a:r>
              <a:rPr lang="en-US" sz="2300" dirty="0"/>
              <a:t>Sitting on Yah Right Hand</a:t>
            </a:r>
          </a:p>
          <a:p>
            <a:pPr>
              <a:lnSpc>
                <a:spcPct val="110000"/>
              </a:lnSpc>
            </a:pPr>
            <a:r>
              <a:rPr lang="en-US" sz="2300" dirty="0"/>
              <a:t>Difference between a servant of the house verses the Creator of the house (family)</a:t>
            </a:r>
          </a:p>
          <a:p>
            <a:pPr>
              <a:lnSpc>
                <a:spcPct val="110000"/>
              </a:lnSpc>
            </a:pPr>
            <a:r>
              <a:rPr lang="en-US" sz="2300" dirty="0"/>
              <a:t>Whose house are we if we hold fast? We are part of Messiah’s household </a:t>
            </a:r>
            <a:r>
              <a:rPr lang="en-US" sz="2300" dirty="0">
                <a:solidFill>
                  <a:srgbClr val="C00000"/>
                </a:solidFill>
              </a:rPr>
              <a:t>[1Pe 2.4-5]</a:t>
            </a:r>
            <a:r>
              <a:rPr lang="en-US" sz="2300" dirty="0"/>
              <a:t> therefore, we are encouraged to hold fast.</a:t>
            </a:r>
          </a:p>
        </p:txBody>
      </p:sp>
    </p:spTree>
    <p:extLst>
      <p:ext uri="{BB962C8B-B14F-4D97-AF65-F5344CB8AC3E}">
        <p14:creationId xmlns:p14="http://schemas.microsoft.com/office/powerpoint/2010/main" val="394422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90591-156D-7C6E-7C32-772C1506D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commitment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30070-FAC3-D002-3B9C-C0D90DD05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9150" y="2010878"/>
            <a:ext cx="5273333" cy="344859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300" dirty="0"/>
              <a:t>Is demonstrated over the long term, not just in an initial burst. We trust that He Who have begun a good work…</a:t>
            </a:r>
            <a:r>
              <a:rPr lang="en-US" sz="2300" dirty="0">
                <a:solidFill>
                  <a:srgbClr val="C00000"/>
                </a:solidFill>
              </a:rPr>
              <a:t>[Ph 1.6]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dirty="0"/>
              <a:t>Ruach says </a:t>
            </a:r>
            <a:r>
              <a:rPr lang="en-US" sz="2300" i="1" dirty="0"/>
              <a:t>“do not harden your hearts…”</a:t>
            </a:r>
            <a:r>
              <a:rPr lang="en-US" sz="2300" dirty="0"/>
              <a:t> We must hear His voice and not allow our hearts to become hardened. We hear Ruach speak in Scripture, through His people &amp; His work.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93DF8-1A79-6D5D-0528-D8A84CF61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5063854" cy="3441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b="1" dirty="0"/>
              <a:t>How does one harden their heart?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dirty="0"/>
              <a:t>Relapsing into old indifference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dirty="0"/>
              <a:t>Unbelief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dirty="0"/>
              <a:t>Needing a sign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dirty="0"/>
              <a:t>Presuming we know Yah’s mercy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300" dirty="0"/>
              <a:t>Resisting challenges to what we know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300" dirty="0"/>
              <a:t>This urgency is not for tomorrow, its today.  It is a genuine invitation.</a:t>
            </a:r>
          </a:p>
        </p:txBody>
      </p:sp>
    </p:spTree>
    <p:extLst>
      <p:ext uri="{BB962C8B-B14F-4D97-AF65-F5344CB8AC3E}">
        <p14:creationId xmlns:p14="http://schemas.microsoft.com/office/powerpoint/2010/main" val="727666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0342B-7B7C-7622-CF13-8EF38A622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Urgency of Ruach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F6C23-45B9-FE03-845B-098C8B0F49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3077" y="2010878"/>
            <a:ext cx="4959406" cy="344859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Execute His office as Comforter-He cannot comfort a rebellious soul (this would be their destruction)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He watches with longing eyes for broken hearts and remorseful spirits that He may apply the balm entrusted to Him and heal their wounds.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645F1-B39F-2BF4-D366-8ECC6F6AA4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300" dirty="0"/>
              <a:t>“As in the rebellion…” Num 20.1-13  They refuse to trust and enter the promised land [Num 13-14]</a:t>
            </a:r>
          </a:p>
          <a:p>
            <a:pPr>
              <a:lnSpc>
                <a:spcPct val="100000"/>
              </a:lnSpc>
            </a:pPr>
            <a:r>
              <a:rPr lang="en-US" sz="2300" dirty="0"/>
              <a:t>Israel rejected all that Hashem had done for them. Because of their unbelief, they faced judgment.</a:t>
            </a:r>
          </a:p>
          <a:p>
            <a:pPr>
              <a:lnSpc>
                <a:spcPct val="100000"/>
              </a:lnSpc>
            </a:pPr>
            <a:r>
              <a:rPr lang="en-US" sz="2300" dirty="0"/>
              <a:t>We must learn from the mistakes of Israel</a:t>
            </a:r>
          </a:p>
        </p:txBody>
      </p:sp>
    </p:spTree>
    <p:extLst>
      <p:ext uri="{BB962C8B-B14F-4D97-AF65-F5344CB8AC3E}">
        <p14:creationId xmlns:p14="http://schemas.microsoft.com/office/powerpoint/2010/main" val="1656270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A104D-0B3D-3ADC-B983-B0D06D25A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7CBDE-0571-A54E-CF1E-B6D5D13BAF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300" i="1" dirty="0"/>
              <a:t>“Therefore, I was angry with that generation” </a:t>
            </a:r>
          </a:p>
          <a:p>
            <a:pPr>
              <a:lnSpc>
                <a:spcPct val="100000"/>
              </a:lnSpc>
            </a:pPr>
            <a:r>
              <a:rPr lang="en-US" sz="2300" dirty="0"/>
              <a:t>They refuse to believe Yah for the great things He promised, and they were unwilling to continue to trust.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A2082-8AC4-08D3-7364-C08A825854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300" dirty="0"/>
              <a:t>Vs. 12-15 “Watch out…so that there will not be an evil heart lacking trust…”</a:t>
            </a:r>
          </a:p>
          <a:p>
            <a:pPr>
              <a:lnSpc>
                <a:spcPct val="100000"/>
              </a:lnSpc>
            </a:pPr>
            <a:r>
              <a:rPr lang="en-US" sz="2300" dirty="0"/>
              <a:t>Refusing to believe Yah is a serious sin, it shows an evil heart that departs from the living God.</a:t>
            </a:r>
          </a:p>
        </p:txBody>
      </p:sp>
    </p:spTree>
    <p:extLst>
      <p:ext uri="{BB962C8B-B14F-4D97-AF65-F5344CB8AC3E}">
        <p14:creationId xmlns:p14="http://schemas.microsoft.com/office/powerpoint/2010/main" val="183813791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9" ma:contentTypeDescription="Create a new document." ma:contentTypeScope="" ma:versionID="6a914531ae0f23be31da2eba1f3b42a9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ae00154c9e66547f022c4923f88826d6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302991-1269-4BB1-8B36-D5CD4F0298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F68E4A-77D7-4725-A898-DF25666C976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F5D46D95-16CC-4C74-B934-FE74137238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13865</TotalTime>
  <Words>2195</Words>
  <Application>Microsoft Office PowerPoint</Application>
  <PresentationFormat>Widescreen</PresentationFormat>
  <Paragraphs>148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Courier New</vt:lpstr>
      <vt:lpstr>Gill Sans MT</vt:lpstr>
      <vt:lpstr>Wingdings</vt:lpstr>
      <vt:lpstr>Gallery</vt:lpstr>
      <vt:lpstr>5785 Elul 28  </vt:lpstr>
      <vt:lpstr>Homework</vt:lpstr>
      <vt:lpstr>Book of Hebrews Chapter 3</vt:lpstr>
      <vt:lpstr>Book of Hebrews</vt:lpstr>
      <vt:lpstr>consider</vt:lpstr>
      <vt:lpstr>Consider Y’shua as superior to moses</vt:lpstr>
      <vt:lpstr>True commitment</vt:lpstr>
      <vt:lpstr>Urgency of Ruach</vt:lpstr>
      <vt:lpstr>continue</vt:lpstr>
      <vt:lpstr>HOMEWORK</vt:lpstr>
      <vt:lpstr>Unbelief        Exhort one another</vt:lpstr>
      <vt:lpstr>Deceitfulness of sin            PARTAKERS (v.14)</vt:lpstr>
      <vt:lpstr>“who were the people after they heard…</vt:lpstr>
      <vt:lpstr>Rest?  The ground of your heart &amp; His word </vt:lpstr>
      <vt:lpstr>The Power of Communication Amos 3.7-8  </vt:lpstr>
      <vt:lpstr>Communication</vt:lpstr>
      <vt:lpstr>Communication</vt:lpstr>
      <vt:lpstr>Communication</vt:lpstr>
      <vt:lpstr>Communication</vt:lpstr>
      <vt:lpstr>communication</vt:lpstr>
      <vt:lpstr>Communication</vt:lpstr>
      <vt:lpstr>Communication</vt:lpstr>
      <vt:lpstr>Continue</vt:lpstr>
      <vt:lpstr>We are gate keepers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Pastor Stone</dc:creator>
  <cp:lastModifiedBy>Lonnita Deadwyler</cp:lastModifiedBy>
  <cp:revision>85</cp:revision>
  <dcterms:created xsi:type="dcterms:W3CDTF">2025-06-23T14:24:51Z</dcterms:created>
  <dcterms:modified xsi:type="dcterms:W3CDTF">2025-09-26T02:13:07Z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