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2" r:id="rId1"/>
  </p:sldMasterIdLst>
  <p:notesMasterIdLst>
    <p:notesMasterId r:id="rId25"/>
  </p:notesMasterIdLst>
  <p:sldIdLst>
    <p:sldId id="257" r:id="rId2"/>
    <p:sldId id="261" r:id="rId3"/>
    <p:sldId id="391" r:id="rId4"/>
    <p:sldId id="277" r:id="rId5"/>
    <p:sldId id="420" r:id="rId6"/>
    <p:sldId id="472" r:id="rId7"/>
    <p:sldId id="471" r:id="rId8"/>
    <p:sldId id="479" r:id="rId9"/>
    <p:sldId id="483" r:id="rId10"/>
    <p:sldId id="478" r:id="rId11"/>
    <p:sldId id="398" r:id="rId12"/>
    <p:sldId id="460" r:id="rId13"/>
    <p:sldId id="480" r:id="rId14"/>
    <p:sldId id="461" r:id="rId15"/>
    <p:sldId id="481" r:id="rId16"/>
    <p:sldId id="463" r:id="rId17"/>
    <p:sldId id="465" r:id="rId18"/>
    <p:sldId id="466" r:id="rId19"/>
    <p:sldId id="468" r:id="rId20"/>
    <p:sldId id="476" r:id="rId21"/>
    <p:sldId id="477" r:id="rId22"/>
    <p:sldId id="484" r:id="rId23"/>
    <p:sldId id="40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F0065"/>
    <a:srgbClr val="FF9900"/>
    <a:srgbClr val="FF33CC"/>
    <a:srgbClr val="FF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9" autoAdjust="0"/>
  </p:normalViewPr>
  <p:slideViewPr>
    <p:cSldViewPr snapToGrid="0">
      <p:cViewPr varScale="1">
        <p:scale>
          <a:sx n="55" d="100"/>
          <a:sy n="55" d="100"/>
        </p:scale>
        <p:origin x="114" y="354"/>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delSld modSld">
      <pc:chgData name="Lonnita Deadwyler" userId="57f7c924a8d28b31" providerId="LiveId" clId="{5DBF0BA6-C2A6-4DC8-85EE-3F7BCB451D65}" dt="2026-02-21T23:01:04.955" v="59" actId="255"/>
      <pc:docMkLst>
        <pc:docMk/>
      </pc:docMkLst>
      <pc:sldChg chg="del">
        <pc:chgData name="Lonnita Deadwyler" userId="57f7c924a8d28b31" providerId="LiveId" clId="{5DBF0BA6-C2A6-4DC8-85EE-3F7BCB451D65}" dt="2026-02-21T22:10:44.989" v="1" actId="47"/>
        <pc:sldMkLst>
          <pc:docMk/>
          <pc:sldMk cId="3457655243" sldId="260"/>
        </pc:sldMkLst>
      </pc:sldChg>
      <pc:sldChg chg="del">
        <pc:chgData name="Lonnita Deadwyler" userId="57f7c924a8d28b31" providerId="LiveId" clId="{5DBF0BA6-C2A6-4DC8-85EE-3F7BCB451D65}" dt="2026-02-21T22:44:17.747" v="53" actId="47"/>
        <pc:sldMkLst>
          <pc:docMk/>
          <pc:sldMk cId="394628719" sldId="308"/>
        </pc:sldMkLst>
      </pc:sldChg>
      <pc:sldChg chg="del">
        <pc:chgData name="Lonnita Deadwyler" userId="57f7c924a8d28b31" providerId="LiveId" clId="{5DBF0BA6-C2A6-4DC8-85EE-3F7BCB451D65}" dt="2026-02-21T22:18:26.550" v="6" actId="47"/>
        <pc:sldMkLst>
          <pc:docMk/>
          <pc:sldMk cId="3830449432" sldId="323"/>
        </pc:sldMkLst>
      </pc:sldChg>
      <pc:sldChg chg="del">
        <pc:chgData name="Lonnita Deadwyler" userId="57f7c924a8d28b31" providerId="LiveId" clId="{5DBF0BA6-C2A6-4DC8-85EE-3F7BCB451D65}" dt="2026-02-21T22:10:41.980" v="0" actId="47"/>
        <pc:sldMkLst>
          <pc:docMk/>
          <pc:sldMk cId="2029201933" sldId="384"/>
        </pc:sldMkLst>
      </pc:sldChg>
      <pc:sldChg chg="del">
        <pc:chgData name="Lonnita Deadwyler" userId="57f7c924a8d28b31" providerId="LiveId" clId="{5DBF0BA6-C2A6-4DC8-85EE-3F7BCB451D65}" dt="2026-02-21T22:43:43.450" v="47" actId="47"/>
        <pc:sldMkLst>
          <pc:docMk/>
          <pc:sldMk cId="597758163" sldId="409"/>
        </pc:sldMkLst>
      </pc:sldChg>
      <pc:sldChg chg="del">
        <pc:chgData name="Lonnita Deadwyler" userId="57f7c924a8d28b31" providerId="LiveId" clId="{5DBF0BA6-C2A6-4DC8-85EE-3F7BCB451D65}" dt="2026-02-21T22:44:15.880" v="52" actId="47"/>
        <pc:sldMkLst>
          <pc:docMk/>
          <pc:sldMk cId="274798961" sldId="444"/>
        </pc:sldMkLst>
      </pc:sldChg>
      <pc:sldChg chg="del">
        <pc:chgData name="Lonnita Deadwyler" userId="57f7c924a8d28b31" providerId="LiveId" clId="{5DBF0BA6-C2A6-4DC8-85EE-3F7BCB451D65}" dt="2026-02-21T22:44:07.138" v="48" actId="47"/>
        <pc:sldMkLst>
          <pc:docMk/>
          <pc:sldMk cId="2569130721" sldId="445"/>
        </pc:sldMkLst>
      </pc:sldChg>
      <pc:sldChg chg="del">
        <pc:chgData name="Lonnita Deadwyler" userId="57f7c924a8d28b31" providerId="LiveId" clId="{5DBF0BA6-C2A6-4DC8-85EE-3F7BCB451D65}" dt="2026-02-21T22:44:09.794" v="49" actId="47"/>
        <pc:sldMkLst>
          <pc:docMk/>
          <pc:sldMk cId="1432338086" sldId="446"/>
        </pc:sldMkLst>
      </pc:sldChg>
      <pc:sldChg chg="modSp mod">
        <pc:chgData name="Lonnita Deadwyler" userId="57f7c924a8d28b31" providerId="LiveId" clId="{5DBF0BA6-C2A6-4DC8-85EE-3F7BCB451D65}" dt="2026-02-21T22:31:18.026" v="15" actId="20577"/>
        <pc:sldMkLst>
          <pc:docMk/>
          <pc:sldMk cId="1452549895" sldId="463"/>
        </pc:sldMkLst>
        <pc:spChg chg="mod">
          <ac:chgData name="Lonnita Deadwyler" userId="57f7c924a8d28b31" providerId="LiveId" clId="{5DBF0BA6-C2A6-4DC8-85EE-3F7BCB451D65}" dt="2026-02-21T22:31:18.026" v="15" actId="20577"/>
          <ac:spMkLst>
            <pc:docMk/>
            <pc:sldMk cId="1452549895" sldId="463"/>
            <ac:spMk id="3" creationId="{292A03B2-B812-E5EC-13B2-91C25E8DA198}"/>
          </ac:spMkLst>
        </pc:spChg>
      </pc:sldChg>
      <pc:sldChg chg="modSp mod">
        <pc:chgData name="Lonnita Deadwyler" userId="57f7c924a8d28b31" providerId="LiveId" clId="{5DBF0BA6-C2A6-4DC8-85EE-3F7BCB451D65}" dt="2026-02-21T22:37:08.663" v="23" actId="6549"/>
        <pc:sldMkLst>
          <pc:docMk/>
          <pc:sldMk cId="395679024" sldId="465"/>
        </pc:sldMkLst>
        <pc:spChg chg="mod">
          <ac:chgData name="Lonnita Deadwyler" userId="57f7c924a8d28b31" providerId="LiveId" clId="{5DBF0BA6-C2A6-4DC8-85EE-3F7BCB451D65}" dt="2026-02-21T22:37:08.663" v="23" actId="6549"/>
          <ac:spMkLst>
            <pc:docMk/>
            <pc:sldMk cId="395679024" sldId="465"/>
            <ac:spMk id="3" creationId="{7BADA1DD-66A4-0776-0890-CF18F0775E9B}"/>
          </ac:spMkLst>
        </pc:spChg>
        <pc:spChg chg="mod">
          <ac:chgData name="Lonnita Deadwyler" userId="57f7c924a8d28b31" providerId="LiveId" clId="{5DBF0BA6-C2A6-4DC8-85EE-3F7BCB451D65}" dt="2026-02-21T22:36:26.189" v="17" actId="27636"/>
          <ac:spMkLst>
            <pc:docMk/>
            <pc:sldMk cId="395679024" sldId="465"/>
            <ac:spMk id="4" creationId="{7F6DD96D-17E3-5F15-95A4-3D46FA8738E5}"/>
          </ac:spMkLst>
        </pc:spChg>
      </pc:sldChg>
      <pc:sldChg chg="modSp mod">
        <pc:chgData name="Lonnita Deadwyler" userId="57f7c924a8d28b31" providerId="LiveId" clId="{5DBF0BA6-C2A6-4DC8-85EE-3F7BCB451D65}" dt="2026-02-21T22:40:05.742" v="35" actId="20577"/>
        <pc:sldMkLst>
          <pc:docMk/>
          <pc:sldMk cId="2571120629" sldId="468"/>
        </pc:sldMkLst>
        <pc:spChg chg="mod">
          <ac:chgData name="Lonnita Deadwyler" userId="57f7c924a8d28b31" providerId="LiveId" clId="{5DBF0BA6-C2A6-4DC8-85EE-3F7BCB451D65}" dt="2026-02-21T22:40:05.742" v="35" actId="20577"/>
          <ac:spMkLst>
            <pc:docMk/>
            <pc:sldMk cId="2571120629" sldId="468"/>
            <ac:spMk id="4" creationId="{531D2F2A-9351-EF68-AC7E-71FFC8C7CB21}"/>
          </ac:spMkLst>
        </pc:spChg>
      </pc:sldChg>
      <pc:sldChg chg="modSp mod">
        <pc:chgData name="Lonnita Deadwyler" userId="57f7c924a8d28b31" providerId="LiveId" clId="{5DBF0BA6-C2A6-4DC8-85EE-3F7BCB451D65}" dt="2026-02-21T22:15:15.847" v="5" actId="6549"/>
        <pc:sldMkLst>
          <pc:docMk/>
          <pc:sldMk cId="580723382" sldId="472"/>
        </pc:sldMkLst>
        <pc:spChg chg="mod">
          <ac:chgData name="Lonnita Deadwyler" userId="57f7c924a8d28b31" providerId="LiveId" clId="{5DBF0BA6-C2A6-4DC8-85EE-3F7BCB451D65}" dt="2026-02-21T22:15:15.847" v="5" actId="6549"/>
          <ac:spMkLst>
            <pc:docMk/>
            <pc:sldMk cId="580723382" sldId="472"/>
            <ac:spMk id="8" creationId="{0FF30B17-CC24-1E55-B2EF-01F49F473BA1}"/>
          </ac:spMkLst>
        </pc:spChg>
      </pc:sldChg>
      <pc:sldChg chg="del">
        <pc:chgData name="Lonnita Deadwyler" userId="57f7c924a8d28b31" providerId="LiveId" clId="{5DBF0BA6-C2A6-4DC8-85EE-3F7BCB451D65}" dt="2026-02-21T22:44:12.488" v="50" actId="47"/>
        <pc:sldMkLst>
          <pc:docMk/>
          <pc:sldMk cId="1568684533" sldId="474"/>
        </pc:sldMkLst>
      </pc:sldChg>
      <pc:sldChg chg="del">
        <pc:chgData name="Lonnita Deadwyler" userId="57f7c924a8d28b31" providerId="LiveId" clId="{5DBF0BA6-C2A6-4DC8-85EE-3F7BCB451D65}" dt="2026-02-21T22:44:14.231" v="51" actId="47"/>
        <pc:sldMkLst>
          <pc:docMk/>
          <pc:sldMk cId="121861445" sldId="475"/>
        </pc:sldMkLst>
      </pc:sldChg>
      <pc:sldChg chg="modSp mod">
        <pc:chgData name="Lonnita Deadwyler" userId="57f7c924a8d28b31" providerId="LiveId" clId="{5DBF0BA6-C2A6-4DC8-85EE-3F7BCB451D65}" dt="2026-02-21T22:41:10.182" v="39" actId="20577"/>
        <pc:sldMkLst>
          <pc:docMk/>
          <pc:sldMk cId="3389529828" sldId="476"/>
        </pc:sldMkLst>
        <pc:spChg chg="mod">
          <ac:chgData name="Lonnita Deadwyler" userId="57f7c924a8d28b31" providerId="LiveId" clId="{5DBF0BA6-C2A6-4DC8-85EE-3F7BCB451D65}" dt="2026-02-21T22:41:10.017" v="37" actId="27636"/>
          <ac:spMkLst>
            <pc:docMk/>
            <pc:sldMk cId="3389529828" sldId="476"/>
            <ac:spMk id="3" creationId="{330030D7-B8A1-B48B-B9B3-8D7E169484C2}"/>
          </ac:spMkLst>
        </pc:spChg>
        <pc:spChg chg="mod">
          <ac:chgData name="Lonnita Deadwyler" userId="57f7c924a8d28b31" providerId="LiveId" clId="{5DBF0BA6-C2A6-4DC8-85EE-3F7BCB451D65}" dt="2026-02-21T22:41:10.182" v="39" actId="20577"/>
          <ac:spMkLst>
            <pc:docMk/>
            <pc:sldMk cId="3389529828" sldId="476"/>
            <ac:spMk id="4" creationId="{6A77B1FB-F715-C1DB-2FCD-6A8757BEC615}"/>
          </ac:spMkLst>
        </pc:spChg>
      </pc:sldChg>
      <pc:sldChg chg="modSp mod">
        <pc:chgData name="Lonnita Deadwyler" userId="57f7c924a8d28b31" providerId="LiveId" clId="{5DBF0BA6-C2A6-4DC8-85EE-3F7BCB451D65}" dt="2026-02-21T22:42:28.682" v="43" actId="14100"/>
        <pc:sldMkLst>
          <pc:docMk/>
          <pc:sldMk cId="1425124667" sldId="477"/>
        </pc:sldMkLst>
        <pc:spChg chg="mod">
          <ac:chgData name="Lonnita Deadwyler" userId="57f7c924a8d28b31" providerId="LiveId" clId="{5DBF0BA6-C2A6-4DC8-85EE-3F7BCB451D65}" dt="2026-02-21T22:42:28.682" v="43" actId="14100"/>
          <ac:spMkLst>
            <pc:docMk/>
            <pc:sldMk cId="1425124667" sldId="477"/>
            <ac:spMk id="3" creationId="{99887381-E5C9-8305-32C3-05CE8CA462AD}"/>
          </ac:spMkLst>
        </pc:spChg>
        <pc:spChg chg="mod">
          <ac:chgData name="Lonnita Deadwyler" userId="57f7c924a8d28b31" providerId="LiveId" clId="{5DBF0BA6-C2A6-4DC8-85EE-3F7BCB451D65}" dt="2026-02-21T22:42:25.359" v="42" actId="14100"/>
          <ac:spMkLst>
            <pc:docMk/>
            <pc:sldMk cId="1425124667" sldId="477"/>
            <ac:spMk id="4" creationId="{17624B3C-9937-44A2-F808-0D766170962C}"/>
          </ac:spMkLst>
        </pc:spChg>
      </pc:sldChg>
      <pc:sldChg chg="modSp mod">
        <pc:chgData name="Lonnita Deadwyler" userId="57f7c924a8d28b31" providerId="LiveId" clId="{5DBF0BA6-C2A6-4DC8-85EE-3F7BCB451D65}" dt="2026-02-21T23:01:04.955" v="59" actId="255"/>
        <pc:sldMkLst>
          <pc:docMk/>
          <pc:sldMk cId="3362576106" sldId="478"/>
        </pc:sldMkLst>
        <pc:spChg chg="mod">
          <ac:chgData name="Lonnita Deadwyler" userId="57f7c924a8d28b31" providerId="LiveId" clId="{5DBF0BA6-C2A6-4DC8-85EE-3F7BCB451D65}" dt="2026-02-21T23:01:04.955" v="59" actId="255"/>
          <ac:spMkLst>
            <pc:docMk/>
            <pc:sldMk cId="3362576106" sldId="478"/>
            <ac:spMk id="4" creationId="{1705AF60-6D63-1BBB-47ED-3F6659795A2F}"/>
          </ac:spMkLst>
        </pc:spChg>
        <pc:spChg chg="mod">
          <ac:chgData name="Lonnita Deadwyler" userId="57f7c924a8d28b31" providerId="LiveId" clId="{5DBF0BA6-C2A6-4DC8-85EE-3F7BCB451D65}" dt="2026-02-21T23:00:58.396" v="58" actId="255"/>
          <ac:spMkLst>
            <pc:docMk/>
            <pc:sldMk cId="3362576106" sldId="478"/>
            <ac:spMk id="7" creationId="{0A188953-8AA3-924B-0199-8B9F65B80664}"/>
          </ac:spMkLst>
        </pc:spChg>
      </pc:sldChg>
      <pc:sldChg chg="modSp mod">
        <pc:chgData name="Lonnita Deadwyler" userId="57f7c924a8d28b31" providerId="LiveId" clId="{5DBF0BA6-C2A6-4DC8-85EE-3F7BCB451D65}" dt="2026-02-21T23:00:25.181" v="57" actId="255"/>
        <pc:sldMkLst>
          <pc:docMk/>
          <pc:sldMk cId="3499744436" sldId="479"/>
        </pc:sldMkLst>
        <pc:spChg chg="mod">
          <ac:chgData name="Lonnita Deadwyler" userId="57f7c924a8d28b31" providerId="LiveId" clId="{5DBF0BA6-C2A6-4DC8-85EE-3F7BCB451D65}" dt="2026-02-21T23:00:25.181" v="57" actId="255"/>
          <ac:spMkLst>
            <pc:docMk/>
            <pc:sldMk cId="3499744436" sldId="479"/>
            <ac:spMk id="4" creationId="{02AA7EAD-B822-3F09-F3FC-8E2790ADB3B4}"/>
          </ac:spMkLst>
        </pc:spChg>
        <pc:spChg chg="mod">
          <ac:chgData name="Lonnita Deadwyler" userId="57f7c924a8d28b31" providerId="LiveId" clId="{5DBF0BA6-C2A6-4DC8-85EE-3F7BCB451D65}" dt="2026-02-21T23:00:18.065" v="56" actId="27636"/>
          <ac:spMkLst>
            <pc:docMk/>
            <pc:sldMk cId="3499744436" sldId="479"/>
            <ac:spMk id="5" creationId="{D6FCC0C0-85E0-1853-EB16-D8CC5FFB217C}"/>
          </ac:spMkLst>
        </pc:spChg>
      </pc:sldChg>
      <pc:sldChg chg="del">
        <pc:chgData name="Lonnita Deadwyler" userId="57f7c924a8d28b31" providerId="LiveId" clId="{5DBF0BA6-C2A6-4DC8-85EE-3F7BCB451D65}" dt="2026-02-21T22:43:39.220" v="46" actId="47"/>
        <pc:sldMkLst>
          <pc:docMk/>
          <pc:sldMk cId="2543847246" sldId="482"/>
        </pc:sldMkLst>
      </pc:sldChg>
      <pc:sldChg chg="modSp mod">
        <pc:chgData name="Lonnita Deadwyler" userId="57f7c924a8d28b31" providerId="LiveId" clId="{5DBF0BA6-C2A6-4DC8-85EE-3F7BCB451D65}" dt="2026-02-21T22:42:57.357" v="45" actId="20577"/>
        <pc:sldMkLst>
          <pc:docMk/>
          <pc:sldMk cId="675116761" sldId="484"/>
        </pc:sldMkLst>
        <pc:spChg chg="mod">
          <ac:chgData name="Lonnita Deadwyler" userId="57f7c924a8d28b31" providerId="LiveId" clId="{5DBF0BA6-C2A6-4DC8-85EE-3F7BCB451D65}" dt="2026-02-21T22:42:57.357" v="45" actId="20577"/>
          <ac:spMkLst>
            <pc:docMk/>
            <pc:sldMk cId="675116761" sldId="484"/>
            <ac:spMk id="3" creationId="{A109296F-2EF2-B9E0-6FE9-44957C3F92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2/21/2026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280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94763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9472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939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3141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7110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91274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5062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4797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4926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67139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3545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300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9705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0512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96479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368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74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77103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A2BF2F4-B41B-4568-BB50-3D856E42E79E}" type="datetimeFigureOut">
              <a:rPr lang="en-US" smtClean="0"/>
              <a:t>2/21/2026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253256378"/>
      </p:ext>
    </p:extLst>
  </p:cSld>
  <p:clrMap bg1="dk1" tx1="lt1" bg2="dk2" tx2="lt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 id="2147484529" r:id="rId17"/>
    <p:sldLayoutId id="2147484530" r:id="rId18"/>
    <p:sldLayoutId id="2147484531"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B2DB2-00C4-43D6-84BC-C38A0BA08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0DAC5F4-0535-4241-8776-047CAED79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A64525C-C6C6-2508-B4AE-FFDAD853E8E5}"/>
              </a:ext>
            </a:extLst>
          </p:cNvPr>
          <p:cNvPicPr>
            <a:picLocks noGrp="1" noChangeAspect="1"/>
          </p:cNvPicPr>
          <p:nvPr>
            <p:ph sz="half" idx="1"/>
          </p:nvPr>
        </p:nvPicPr>
        <p:blipFill>
          <a:blip r:embed="rId3"/>
          <a:srcRect t="29"/>
          <a:stretch>
            <a:fillRect/>
          </a:stretch>
        </p:blipFill>
        <p:spPr>
          <a:xfrm>
            <a:off x="20" y="2030"/>
            <a:ext cx="12191980" cy="6855970"/>
          </a:xfrm>
          <a:prstGeom prst="rect">
            <a:avLst/>
          </a:prstGeom>
        </p:spPr>
      </p:pic>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1147400" y="385245"/>
            <a:ext cx="9001462" cy="2387600"/>
          </a:xfrm>
        </p:spPr>
        <p:txBody>
          <a:bodyPr vert="horz" lIns="91440" tIns="45720" rIns="91440" bIns="45720" rtlCol="0" anchor="b">
            <a:normAutofit/>
          </a:bodyPr>
          <a:lstStyle/>
          <a:p>
            <a:r>
              <a:rPr lang="en-US" sz="4800" dirty="0"/>
              <a:t>5786, 4  </a:t>
            </a:r>
            <a:br>
              <a:rPr lang="en-US" sz="4800" dirty="0"/>
            </a:br>
            <a:r>
              <a:rPr lang="en-US" sz="4800" dirty="0"/>
              <a:t> </a:t>
            </a:r>
          </a:p>
        </p:txBody>
      </p:sp>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203A9-98FE-AD1A-5E2D-F6BB88359082}"/>
              </a:ext>
            </a:extLst>
          </p:cNvPr>
          <p:cNvSpPr>
            <a:spLocks noGrp="1"/>
          </p:cNvSpPr>
          <p:nvPr>
            <p:ph type="title"/>
          </p:nvPr>
        </p:nvSpPr>
        <p:spPr>
          <a:xfrm>
            <a:off x="842918" y="406401"/>
            <a:ext cx="10353761" cy="812800"/>
          </a:xfrm>
        </p:spPr>
        <p:txBody>
          <a:bodyPr>
            <a:normAutofit/>
          </a:bodyPr>
          <a:lstStyle/>
          <a:p>
            <a:r>
              <a:rPr lang="en-US" sz="3600" dirty="0">
                <a:latin typeface="Amasis MT Pro Medium" panose="02040604050005020304" pitchFamily="18" charset="0"/>
              </a:rPr>
              <a:t>Declaration of Faith</a:t>
            </a:r>
            <a:endParaRPr lang="en-US" sz="3600" dirty="0"/>
          </a:p>
        </p:txBody>
      </p:sp>
      <p:sp>
        <p:nvSpPr>
          <p:cNvPr id="4" name="Content Placeholder 3">
            <a:extLst>
              <a:ext uri="{FF2B5EF4-FFF2-40B4-BE49-F238E27FC236}">
                <a16:creationId xmlns:a16="http://schemas.microsoft.com/office/drawing/2014/main" id="{1705AF60-6D63-1BBB-47ED-3F6659795A2F}"/>
              </a:ext>
            </a:extLst>
          </p:cNvPr>
          <p:cNvSpPr>
            <a:spLocks noGrp="1"/>
          </p:cNvSpPr>
          <p:nvPr>
            <p:ph sz="half" idx="1"/>
          </p:nvPr>
        </p:nvSpPr>
        <p:spPr>
          <a:xfrm>
            <a:off x="720436" y="1320801"/>
            <a:ext cx="5299363" cy="4996872"/>
          </a:xfrm>
        </p:spPr>
        <p:txBody>
          <a:bodyPr>
            <a:noAutofit/>
          </a:bodyPr>
          <a:lstStyle/>
          <a:p>
            <a:pPr>
              <a:lnSpc>
                <a:spcPct val="100000"/>
              </a:lnSpc>
            </a:pPr>
            <a:r>
              <a:rPr lang="en-US" sz="2200" b="1" dirty="0">
                <a:effectLst/>
                <a:latin typeface="Amasis MT Pro Light" panose="02040304050005020304" pitchFamily="18" charset="0"/>
              </a:rPr>
              <a:t>Adonai Elohim, You are The Sovereign One and everything You do is good, trustworthy, and able to succeed. Therefore, we arise in Yeshua’s Name to take up our position as soldiers in Your army and take hold of Your Word which is victorious over the enemy. We will not be bound to demonic hindrances and delays, but we surrender to You and we will walk in obedience to You so that we can be transformed into being like our Master Yeshua.</a:t>
            </a:r>
            <a:endParaRPr lang="en-US" sz="2200" b="1" dirty="0">
              <a:latin typeface="Amasis MT Pro Light" panose="02040304050005020304" pitchFamily="18" charset="0"/>
            </a:endParaRPr>
          </a:p>
        </p:txBody>
      </p:sp>
      <p:sp>
        <p:nvSpPr>
          <p:cNvPr id="7" name="Content Placeholder 6">
            <a:extLst>
              <a:ext uri="{FF2B5EF4-FFF2-40B4-BE49-F238E27FC236}">
                <a16:creationId xmlns:a16="http://schemas.microsoft.com/office/drawing/2014/main" id="{0A188953-8AA3-924B-0199-8B9F65B80664}"/>
              </a:ext>
            </a:extLst>
          </p:cNvPr>
          <p:cNvSpPr>
            <a:spLocks noGrp="1"/>
          </p:cNvSpPr>
          <p:nvPr>
            <p:ph sz="half" idx="2"/>
          </p:nvPr>
        </p:nvSpPr>
        <p:spPr>
          <a:xfrm>
            <a:off x="6173402" y="1320801"/>
            <a:ext cx="5298161" cy="4996872"/>
          </a:xfrm>
        </p:spPr>
        <p:txBody>
          <a:bodyPr>
            <a:noAutofit/>
          </a:bodyPr>
          <a:lstStyle/>
          <a:p>
            <a:pPr>
              <a:lnSpc>
                <a:spcPct val="110000"/>
              </a:lnSpc>
            </a:pPr>
            <a:r>
              <a:rPr lang="en-US" sz="2200" b="1" dirty="0">
                <a:effectLst/>
                <a:latin typeface="Amasis MT Pro Light" panose="02040304050005020304" pitchFamily="18" charset="0"/>
              </a:rPr>
              <a:t>We will not be hesitant or fearful when it comes to Spiritual Warfare. You are Immanuel (God with us), and we will rely on You as Yahweh </a:t>
            </a:r>
            <a:r>
              <a:rPr lang="en-US" sz="2200" b="1" dirty="0" err="1">
                <a:effectLst/>
                <a:latin typeface="Amasis MT Pro Light" panose="02040304050005020304" pitchFamily="18" charset="0"/>
              </a:rPr>
              <a:t>Chereb</a:t>
            </a:r>
            <a:r>
              <a:rPr lang="en-US" sz="2200" b="1" dirty="0">
                <a:effectLst/>
                <a:latin typeface="Amasis MT Pro Light" panose="02040304050005020304" pitchFamily="18" charset="0"/>
              </a:rPr>
              <a:t> (The Lord the Sword) our offensive weapon that cuts down the adversary’s tactics and as Yahweh </a:t>
            </a:r>
            <a:r>
              <a:rPr lang="en-US" sz="2200" b="1" dirty="0" err="1">
                <a:effectLst/>
                <a:latin typeface="Amasis MT Pro Light" panose="02040304050005020304" pitchFamily="18" charset="0"/>
              </a:rPr>
              <a:t>Maginnenu</a:t>
            </a:r>
            <a:r>
              <a:rPr lang="en-US" sz="2200" b="1" dirty="0">
                <a:effectLst/>
                <a:latin typeface="Amasis MT Pro Light" panose="02040304050005020304" pitchFamily="18" charset="0"/>
              </a:rPr>
              <a:t> (Lord our Defense) who guards our hearts, minds, and spirits to be one with You and in line with Your standards. We will move forward into the abundance and blessings that You have already laid out for us.</a:t>
            </a:r>
            <a:endParaRPr lang="en-US" sz="2200" b="1" dirty="0">
              <a:latin typeface="Amasis MT Pro Light" panose="02040304050005020304" pitchFamily="18" charset="0"/>
            </a:endParaRPr>
          </a:p>
        </p:txBody>
      </p:sp>
    </p:spTree>
    <p:extLst>
      <p:ext uri="{BB962C8B-B14F-4D97-AF65-F5344CB8AC3E}">
        <p14:creationId xmlns:p14="http://schemas.microsoft.com/office/powerpoint/2010/main" val="336257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Homework  Chaps. 23 &amp; 24</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2151116"/>
            <a:ext cx="6423211" cy="3815944"/>
          </a:xfrm>
        </p:spPr>
        <p:txBody>
          <a:bodyPr vert="horz" lIns="91440" tIns="45720" rIns="91440" bIns="45720" rtlCol="0">
            <a:normAutofit/>
          </a:bodyPr>
          <a:lstStyle/>
          <a:p>
            <a:r>
              <a:rPr lang="en-US" sz="2400" dirty="0">
                <a:latin typeface="Amasis MT Pro" panose="02040504050005020304" pitchFamily="18" charset="0"/>
              </a:rPr>
              <a:t>On Shabbat we will engage in </a:t>
            </a:r>
            <a:r>
              <a:rPr lang="en-US" sz="2400" b="1" dirty="0">
                <a:latin typeface="Amasis MT Pro" panose="02040504050005020304" pitchFamily="18" charset="0"/>
              </a:rPr>
              <a:t>“Prayer Response”</a:t>
            </a:r>
            <a:r>
              <a:rPr lang="en-US" sz="2400" dirty="0">
                <a:latin typeface="Amasis MT Pro" panose="02040504050005020304" pitchFamily="18" charset="0"/>
              </a:rPr>
              <a:t> of what the Lord desires for us found in the Book of Acts.  </a:t>
            </a:r>
          </a:p>
          <a:p>
            <a:r>
              <a:rPr lang="en-US" sz="2400" dirty="0">
                <a:latin typeface="Amasis MT Pro" panose="02040504050005020304" pitchFamily="18" charset="0"/>
              </a:rPr>
              <a:t>If you have not read the assignment, then you are robbing yourself of joining with the community in our </a:t>
            </a:r>
            <a:r>
              <a:rPr lang="en-US" sz="2400" b="1" dirty="0">
                <a:latin typeface="Amasis MT Pro" panose="02040504050005020304" pitchFamily="18" charset="0"/>
              </a:rPr>
              <a:t>Prayer Response </a:t>
            </a:r>
            <a:r>
              <a:rPr lang="en-US" sz="2400" dirty="0">
                <a:latin typeface="Amasis MT Pro" panose="02040504050005020304" pitchFamily="18" charset="0"/>
              </a:rPr>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848576" cy="35015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638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7F88-254B-A5B1-3501-B91BEBEAE344}"/>
              </a:ext>
            </a:extLst>
          </p:cNvPr>
          <p:cNvSpPr>
            <a:spLocks noGrp="1"/>
          </p:cNvSpPr>
          <p:nvPr>
            <p:ph type="title"/>
          </p:nvPr>
        </p:nvSpPr>
        <p:spPr>
          <a:xfrm>
            <a:off x="454892" y="530169"/>
            <a:ext cx="5327072" cy="708891"/>
          </a:xfrm>
        </p:spPr>
        <p:txBody>
          <a:bodyPr>
            <a:normAutofit fontScale="90000"/>
          </a:bodyPr>
          <a:lstStyle/>
          <a:p>
            <a:r>
              <a:rPr lang="en-US" sz="32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81993A30-BF4D-D551-93A3-BB3D6D980893}"/>
              </a:ext>
            </a:extLst>
          </p:cNvPr>
          <p:cNvSpPr>
            <a:spLocks noGrp="1"/>
          </p:cNvSpPr>
          <p:nvPr>
            <p:ph sz="half" idx="1"/>
          </p:nvPr>
        </p:nvSpPr>
        <p:spPr>
          <a:xfrm>
            <a:off x="657861" y="1239061"/>
            <a:ext cx="4985558" cy="5325512"/>
          </a:xfrm>
        </p:spPr>
        <p:txBody>
          <a:bodyPr>
            <a:normAutofit/>
          </a:bodyPr>
          <a:lstStyle/>
          <a:p>
            <a:pPr>
              <a:lnSpc>
                <a:spcPct val="100000"/>
              </a:lnSpc>
              <a:spcBef>
                <a:spcPts val="0"/>
              </a:spcBef>
            </a:pPr>
            <a:r>
              <a:rPr lang="en-US" sz="2450" cap="none" dirty="0">
                <a:latin typeface="Amasis MT Pro Medium" panose="02040604050005020304" pitchFamily="18" charset="0"/>
              </a:rPr>
              <a:t>Was this another opportunity to win souls for the Lord Yeshua?</a:t>
            </a:r>
          </a:p>
          <a:p>
            <a:pPr>
              <a:lnSpc>
                <a:spcPct val="100000"/>
              </a:lnSpc>
              <a:spcBef>
                <a:spcPts val="0"/>
              </a:spcBef>
            </a:pPr>
            <a:endParaRPr lang="en-US" sz="2450" dirty="0">
              <a:latin typeface="Amasis MT Pro Medium" panose="02040604050005020304" pitchFamily="18" charset="0"/>
            </a:endParaRPr>
          </a:p>
          <a:p>
            <a:pPr>
              <a:lnSpc>
                <a:spcPct val="100000"/>
              </a:lnSpc>
              <a:spcBef>
                <a:spcPts val="0"/>
              </a:spcBef>
            </a:pPr>
            <a:r>
              <a:rPr lang="en-US" sz="2450" dirty="0">
                <a:latin typeface="Amasis MT Pro Medium" panose="02040604050005020304" pitchFamily="18" charset="0"/>
              </a:rPr>
              <a:t>Paul is brought before the counsel of seventy men.  Addressing them as Brothers, indicating that he is on equal footing.</a:t>
            </a:r>
          </a:p>
          <a:p>
            <a:pPr>
              <a:lnSpc>
                <a:spcPct val="100000"/>
              </a:lnSpc>
              <a:spcBef>
                <a:spcPts val="0"/>
              </a:spcBef>
            </a:pPr>
            <a:endParaRPr lang="en-US" sz="2450" dirty="0">
              <a:latin typeface="Amasis MT Pro Medium" panose="02040604050005020304" pitchFamily="18" charset="0"/>
            </a:endParaRPr>
          </a:p>
          <a:p>
            <a:pPr>
              <a:lnSpc>
                <a:spcPct val="100000"/>
              </a:lnSpc>
              <a:spcBef>
                <a:spcPts val="0"/>
              </a:spcBef>
            </a:pPr>
            <a:r>
              <a:rPr lang="en-US" sz="2450" dirty="0">
                <a:latin typeface="Amasis MT Pro Medium" panose="02040604050005020304" pitchFamily="18" charset="0"/>
              </a:rPr>
              <a:t>Common people addressed the spiritual counsel as, Elder, Fathers and or Rulers of People</a:t>
            </a:r>
            <a:r>
              <a:rPr lang="en-US" sz="2400" dirty="0">
                <a:latin typeface="Amasis MT Pro Medium" panose="02040604050005020304" pitchFamily="18" charset="0"/>
              </a:rPr>
              <a:t>.</a:t>
            </a:r>
          </a:p>
          <a:p>
            <a:pPr marL="0" indent="0">
              <a:lnSpc>
                <a:spcPct val="100000"/>
              </a:lnSpc>
              <a:spcBef>
                <a:spcPts val="0"/>
              </a:spcBef>
              <a:buNone/>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8E1056DD-F5BC-F397-25EA-891E12D67D94}"/>
              </a:ext>
            </a:extLst>
          </p:cNvPr>
          <p:cNvSpPr>
            <a:spLocks noGrp="1"/>
          </p:cNvSpPr>
          <p:nvPr>
            <p:ph sz="half" idx="2"/>
          </p:nvPr>
        </p:nvSpPr>
        <p:spPr>
          <a:xfrm>
            <a:off x="5981618" y="530169"/>
            <a:ext cx="5525226" cy="6034403"/>
          </a:xfrm>
        </p:spPr>
        <p:txBody>
          <a:bodyPr>
            <a:noAutofit/>
          </a:bodyPr>
          <a:lstStyle/>
          <a:p>
            <a:pPr>
              <a:lnSpc>
                <a:spcPct val="100000"/>
              </a:lnSpc>
            </a:pPr>
            <a:r>
              <a:rPr lang="en-US" sz="2500" cap="none" dirty="0">
                <a:latin typeface="Amasis MT Pro Medium" panose="02040604050005020304" pitchFamily="18" charset="0"/>
              </a:rPr>
              <a:t>Paul begins, </a:t>
            </a:r>
            <a:r>
              <a:rPr lang="en-US" sz="2500" i="1" cap="none" dirty="0">
                <a:latin typeface="Amasis MT Pro Medium" panose="02040604050005020304" pitchFamily="18" charset="0"/>
              </a:rPr>
              <a:t>“I have been discharging my obligations to God with a perfectly clear conscience, right up until today.”</a:t>
            </a:r>
          </a:p>
          <a:p>
            <a:pPr>
              <a:lnSpc>
                <a:spcPct val="100000"/>
              </a:lnSpc>
            </a:pPr>
            <a:r>
              <a:rPr lang="en-US" sz="2500" dirty="0">
                <a:effectLst/>
                <a:latin typeface="Amasis MT Pro Medium" panose="02040604050005020304" pitchFamily="18" charset="0"/>
              </a:rPr>
              <a:t>Paul is not saying that he is innocent </a:t>
            </a:r>
            <a:r>
              <a:rPr lang="en-US" sz="2500" b="1" dirty="0">
                <a:solidFill>
                  <a:srgbClr val="92D050"/>
                </a:solidFill>
                <a:effectLst/>
                <a:latin typeface="Amasis MT Pro Medium" panose="02040604050005020304" pitchFamily="18" charset="0"/>
              </a:rPr>
              <a:t>1Co 4.4. </a:t>
            </a:r>
            <a:r>
              <a:rPr lang="en-US" sz="2500" dirty="0">
                <a:effectLst/>
                <a:latin typeface="Amasis MT Pro Medium" panose="02040604050005020304" pitchFamily="18" charset="0"/>
              </a:rPr>
              <a:t>But while evaluating his life after conversion he aligns himself with the purposes of YHVH.</a:t>
            </a:r>
          </a:p>
          <a:p>
            <a:pPr>
              <a:lnSpc>
                <a:spcPct val="100000"/>
              </a:lnSpc>
            </a:pPr>
            <a:r>
              <a:rPr lang="en-US" sz="2500" dirty="0">
                <a:effectLst/>
                <a:latin typeface="Amasis MT Pro Medium" panose="02040604050005020304" pitchFamily="18" charset="0"/>
              </a:rPr>
              <a:t>A conscience is a good goad but will not guide one to righteousness. </a:t>
            </a:r>
            <a:r>
              <a:rPr lang="en-US" sz="2500" i="1" dirty="0">
                <a:effectLst/>
                <a:latin typeface="Amasis MT Pro Medium" panose="02040604050005020304" pitchFamily="18" charset="0"/>
              </a:rPr>
              <a:t>i.e., Paul was sincerely wrong when killing Believers. His conscience told him he was helping God.</a:t>
            </a:r>
            <a:endParaRPr lang="en-US" sz="2500" i="1" cap="none" dirty="0">
              <a:effectLst/>
              <a:latin typeface="Amasis MT Pro Medium" panose="02040604050005020304" pitchFamily="18" charset="0"/>
            </a:endParaRPr>
          </a:p>
        </p:txBody>
      </p:sp>
    </p:spTree>
    <p:extLst>
      <p:ext uri="{BB962C8B-B14F-4D97-AF65-F5344CB8AC3E}">
        <p14:creationId xmlns:p14="http://schemas.microsoft.com/office/powerpoint/2010/main" val="301545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F2C89E6-A54A-D1F4-1CB1-CD7CC604C708}"/>
              </a:ext>
            </a:extLst>
          </p:cNvPr>
          <p:cNvGraphicFramePr>
            <a:graphicFrameLocks noGrp="1"/>
          </p:cNvGraphicFramePr>
          <p:nvPr>
            <p:extLst>
              <p:ext uri="{D42A27DB-BD31-4B8C-83A1-F6EECF244321}">
                <p14:modId xmlns:p14="http://schemas.microsoft.com/office/powerpoint/2010/main" val="2077250589"/>
              </p:ext>
            </p:extLst>
          </p:nvPr>
        </p:nvGraphicFramePr>
        <p:xfrm>
          <a:off x="765109" y="347651"/>
          <a:ext cx="10916818" cy="6039742"/>
        </p:xfrm>
        <a:graphic>
          <a:graphicData uri="http://schemas.openxmlformats.org/drawingml/2006/table">
            <a:tbl>
              <a:tblPr firstRow="1" bandRow="1">
                <a:tableStyleId>{E8034E78-7F5D-4C2E-B375-FC64B27BC917}</a:tableStyleId>
              </a:tblPr>
              <a:tblGrid>
                <a:gridCol w="2108720">
                  <a:extLst>
                    <a:ext uri="{9D8B030D-6E8A-4147-A177-3AD203B41FA5}">
                      <a16:colId xmlns:a16="http://schemas.microsoft.com/office/drawing/2014/main" val="3998003902"/>
                    </a:ext>
                  </a:extLst>
                </a:gridCol>
                <a:gridCol w="2855167">
                  <a:extLst>
                    <a:ext uri="{9D8B030D-6E8A-4147-A177-3AD203B41FA5}">
                      <a16:colId xmlns:a16="http://schemas.microsoft.com/office/drawing/2014/main" val="1711915115"/>
                    </a:ext>
                  </a:extLst>
                </a:gridCol>
                <a:gridCol w="5952931">
                  <a:extLst>
                    <a:ext uri="{9D8B030D-6E8A-4147-A177-3AD203B41FA5}">
                      <a16:colId xmlns:a16="http://schemas.microsoft.com/office/drawing/2014/main" val="394951962"/>
                    </a:ext>
                  </a:extLst>
                </a:gridCol>
              </a:tblGrid>
              <a:tr h="519832">
                <a:tc>
                  <a:txBody>
                    <a:bodyPr/>
                    <a:lstStyle/>
                    <a:p>
                      <a:r>
                        <a:rPr lang="en-US" sz="2400" dirty="0"/>
                        <a:t>SCRIPTURE</a:t>
                      </a:r>
                    </a:p>
                  </a:txBody>
                  <a:tcPr/>
                </a:tc>
                <a:tc>
                  <a:txBody>
                    <a:bodyPr/>
                    <a:lstStyle/>
                    <a:p>
                      <a:pPr algn="ctr"/>
                      <a:r>
                        <a:rPr lang="en-US" sz="2400" dirty="0"/>
                        <a:t>CONSCIENCE</a:t>
                      </a:r>
                    </a:p>
                  </a:txBody>
                  <a:tcPr/>
                </a:tc>
                <a:tc>
                  <a:txBody>
                    <a:bodyPr/>
                    <a:lstStyle/>
                    <a:p>
                      <a:r>
                        <a:rPr lang="en-US" sz="2400" dirty="0"/>
                        <a:t>NOTES</a:t>
                      </a:r>
                    </a:p>
                  </a:txBody>
                  <a:tcPr/>
                </a:tc>
                <a:extLst>
                  <a:ext uri="{0D108BD9-81ED-4DB2-BD59-A6C34878D82A}">
                    <a16:rowId xmlns:a16="http://schemas.microsoft.com/office/drawing/2014/main" val="3883409380"/>
                  </a:ext>
                </a:extLst>
              </a:tr>
              <a:tr h="577278">
                <a:tc>
                  <a:txBody>
                    <a:bodyPr/>
                    <a:lstStyle/>
                    <a:p>
                      <a:r>
                        <a:rPr lang="en-US" sz="2400" b="1" dirty="0">
                          <a:solidFill>
                            <a:schemeClr val="bg1"/>
                          </a:solidFill>
                        </a:rPr>
                        <a:t>1Co 8.7,10</a:t>
                      </a:r>
                    </a:p>
                  </a:txBody>
                  <a:tcPr/>
                </a:tc>
                <a:tc>
                  <a:txBody>
                    <a:bodyPr/>
                    <a:lstStyle/>
                    <a:p>
                      <a:pPr algn="ctr"/>
                      <a:r>
                        <a:rPr lang="en-US" sz="2400" b="1" dirty="0">
                          <a:solidFill>
                            <a:schemeClr val="bg1"/>
                          </a:solidFill>
                        </a:rPr>
                        <a:t>WEAK</a:t>
                      </a:r>
                    </a:p>
                  </a:txBody>
                  <a:tcPr/>
                </a:tc>
                <a:tc>
                  <a:txBody>
                    <a:bodyPr/>
                    <a:lstStyle/>
                    <a:p>
                      <a:r>
                        <a:rPr lang="en-US" sz="2400" b="1" dirty="0">
                          <a:solidFill>
                            <a:schemeClr val="bg1"/>
                          </a:solidFill>
                        </a:rPr>
                        <a:t>Belongs to immature believer</a:t>
                      </a:r>
                    </a:p>
                  </a:txBody>
                  <a:tcPr/>
                </a:tc>
                <a:extLst>
                  <a:ext uri="{0D108BD9-81ED-4DB2-BD59-A6C34878D82A}">
                    <a16:rowId xmlns:a16="http://schemas.microsoft.com/office/drawing/2014/main" val="2156707656"/>
                  </a:ext>
                </a:extLst>
              </a:tr>
              <a:tr h="929007">
                <a:tc>
                  <a:txBody>
                    <a:bodyPr/>
                    <a:lstStyle/>
                    <a:p>
                      <a:r>
                        <a:rPr lang="en-US" sz="2400" b="1" dirty="0">
                          <a:solidFill>
                            <a:schemeClr val="bg1"/>
                          </a:solidFill>
                        </a:rPr>
                        <a:t>1Co 8.12</a:t>
                      </a:r>
                    </a:p>
                  </a:txBody>
                  <a:tcPr/>
                </a:tc>
                <a:tc>
                  <a:txBody>
                    <a:bodyPr/>
                    <a:lstStyle/>
                    <a:p>
                      <a:pPr algn="ctr"/>
                      <a:r>
                        <a:rPr lang="en-US" sz="2400" b="1" dirty="0">
                          <a:solidFill>
                            <a:schemeClr val="bg1"/>
                          </a:solidFill>
                        </a:rPr>
                        <a:t>WOUNDED</a:t>
                      </a:r>
                    </a:p>
                  </a:txBody>
                  <a:tcPr/>
                </a:tc>
                <a:tc>
                  <a:txBody>
                    <a:bodyPr/>
                    <a:lstStyle/>
                    <a:p>
                      <a:r>
                        <a:rPr lang="en-US" sz="2400" b="1" dirty="0">
                          <a:solidFill>
                            <a:schemeClr val="bg1"/>
                          </a:solidFill>
                        </a:rPr>
                        <a:t>Intense guilt, shame (Do not know how to apply Holy Scripture)</a:t>
                      </a:r>
                      <a:endParaRPr lang="en-US" sz="2400" b="1" i="1" dirty="0">
                        <a:solidFill>
                          <a:schemeClr val="bg1"/>
                        </a:solidFill>
                      </a:endParaRPr>
                    </a:p>
                  </a:txBody>
                  <a:tcPr/>
                </a:tc>
                <a:extLst>
                  <a:ext uri="{0D108BD9-81ED-4DB2-BD59-A6C34878D82A}">
                    <a16:rowId xmlns:a16="http://schemas.microsoft.com/office/drawing/2014/main" val="1019885733"/>
                  </a:ext>
                </a:extLst>
              </a:tr>
              <a:tr h="537383">
                <a:tc>
                  <a:txBody>
                    <a:bodyPr/>
                    <a:lstStyle/>
                    <a:p>
                      <a:r>
                        <a:rPr lang="en-US" sz="2400" b="1" dirty="0">
                          <a:solidFill>
                            <a:schemeClr val="bg1"/>
                          </a:solidFill>
                        </a:rPr>
                        <a:t>Titus 1.15</a:t>
                      </a:r>
                    </a:p>
                  </a:txBody>
                  <a:tcPr/>
                </a:tc>
                <a:tc>
                  <a:txBody>
                    <a:bodyPr/>
                    <a:lstStyle/>
                    <a:p>
                      <a:pPr algn="ctr"/>
                      <a:r>
                        <a:rPr lang="en-US" sz="2400" b="1" dirty="0">
                          <a:solidFill>
                            <a:schemeClr val="bg1"/>
                          </a:solidFill>
                        </a:rPr>
                        <a:t>DEFILED</a:t>
                      </a:r>
                    </a:p>
                  </a:txBody>
                  <a:tcPr/>
                </a:tc>
                <a:tc>
                  <a:txBody>
                    <a:bodyPr/>
                    <a:lstStyle/>
                    <a:p>
                      <a:r>
                        <a:rPr lang="en-US" sz="2400" b="1" dirty="0">
                          <a:solidFill>
                            <a:schemeClr val="bg1"/>
                          </a:solidFill>
                        </a:rPr>
                        <a:t>Unregenerated</a:t>
                      </a:r>
                    </a:p>
                  </a:txBody>
                  <a:tcPr/>
                </a:tc>
                <a:extLst>
                  <a:ext uri="{0D108BD9-81ED-4DB2-BD59-A6C34878D82A}">
                    <a16:rowId xmlns:a16="http://schemas.microsoft.com/office/drawing/2014/main" val="1075108793"/>
                  </a:ext>
                </a:extLst>
              </a:tr>
              <a:tr h="541176">
                <a:tc>
                  <a:txBody>
                    <a:bodyPr/>
                    <a:lstStyle/>
                    <a:p>
                      <a:r>
                        <a:rPr lang="en-US" sz="2400" b="1" dirty="0">
                          <a:solidFill>
                            <a:schemeClr val="bg1"/>
                          </a:solidFill>
                        </a:rPr>
                        <a:t>Heb 10.22</a:t>
                      </a:r>
                    </a:p>
                  </a:txBody>
                  <a:tcPr/>
                </a:tc>
                <a:tc>
                  <a:txBody>
                    <a:bodyPr/>
                    <a:lstStyle/>
                    <a:p>
                      <a:pPr algn="ctr"/>
                      <a:r>
                        <a:rPr lang="en-US" sz="2400" b="1" dirty="0">
                          <a:solidFill>
                            <a:schemeClr val="bg1"/>
                          </a:solidFill>
                        </a:rPr>
                        <a:t>EVIL/BAD</a:t>
                      </a:r>
                    </a:p>
                  </a:txBody>
                  <a:tcPr/>
                </a:tc>
                <a:tc>
                  <a:txBody>
                    <a:bodyPr/>
                    <a:lstStyle/>
                    <a:p>
                      <a:r>
                        <a:rPr lang="en-US" sz="2400" b="1" dirty="0">
                          <a:solidFill>
                            <a:schemeClr val="bg1"/>
                          </a:solidFill>
                        </a:rPr>
                        <a:t>Departed from Yahweh</a:t>
                      </a:r>
                    </a:p>
                  </a:txBody>
                  <a:tcPr/>
                </a:tc>
                <a:extLst>
                  <a:ext uri="{0D108BD9-81ED-4DB2-BD59-A6C34878D82A}">
                    <a16:rowId xmlns:a16="http://schemas.microsoft.com/office/drawing/2014/main" val="2343462748"/>
                  </a:ext>
                </a:extLst>
              </a:tr>
              <a:tr h="933061">
                <a:tc>
                  <a:txBody>
                    <a:bodyPr/>
                    <a:lstStyle/>
                    <a:p>
                      <a:r>
                        <a:rPr lang="en-US" sz="2400" b="1" dirty="0">
                          <a:solidFill>
                            <a:schemeClr val="bg1"/>
                          </a:solidFill>
                        </a:rPr>
                        <a:t>1Tim 4.2</a:t>
                      </a:r>
                    </a:p>
                  </a:txBody>
                  <a:tcPr/>
                </a:tc>
                <a:tc>
                  <a:txBody>
                    <a:bodyPr/>
                    <a:lstStyle/>
                    <a:p>
                      <a:pPr algn="ctr"/>
                      <a:r>
                        <a:rPr lang="en-US" sz="2400" b="1" dirty="0">
                          <a:solidFill>
                            <a:schemeClr val="bg1"/>
                          </a:solidFill>
                        </a:rPr>
                        <a:t>SEARED</a:t>
                      </a:r>
                    </a:p>
                  </a:txBody>
                  <a:tcPr/>
                </a:tc>
                <a:tc>
                  <a:txBody>
                    <a:bodyPr/>
                    <a:lstStyle/>
                    <a:p>
                      <a:r>
                        <a:rPr lang="en-US" sz="2400" b="1" dirty="0">
                          <a:solidFill>
                            <a:schemeClr val="bg1"/>
                          </a:solidFill>
                        </a:rPr>
                        <a:t>Covered with scar tissue.  Every message is for others, do whatever they want.</a:t>
                      </a:r>
                    </a:p>
                  </a:txBody>
                  <a:tcPr/>
                </a:tc>
                <a:extLst>
                  <a:ext uri="{0D108BD9-81ED-4DB2-BD59-A6C34878D82A}">
                    <a16:rowId xmlns:a16="http://schemas.microsoft.com/office/drawing/2014/main" val="303726383"/>
                  </a:ext>
                </a:extLst>
              </a:tr>
              <a:tr h="461693">
                <a:tc>
                  <a:txBody>
                    <a:bodyPr/>
                    <a:lstStyle/>
                    <a:p>
                      <a:r>
                        <a:rPr lang="en-US" sz="2400" b="1" dirty="0">
                          <a:solidFill>
                            <a:schemeClr val="bg1"/>
                          </a:solidFill>
                        </a:rPr>
                        <a:t>1Tim 1.5, 19</a:t>
                      </a:r>
                    </a:p>
                  </a:txBody>
                  <a:tcPr/>
                </a:tc>
                <a:tc>
                  <a:txBody>
                    <a:bodyPr/>
                    <a:lstStyle/>
                    <a:p>
                      <a:pPr algn="ctr"/>
                      <a:r>
                        <a:rPr lang="en-US" sz="2400" b="1" dirty="0">
                          <a:solidFill>
                            <a:schemeClr val="bg1"/>
                          </a:solidFill>
                        </a:rPr>
                        <a:t>GOOD</a:t>
                      </a:r>
                    </a:p>
                  </a:txBody>
                  <a:tcPr/>
                </a:tc>
                <a:tc>
                  <a:txBody>
                    <a:bodyPr/>
                    <a:lstStyle/>
                    <a:p>
                      <a:r>
                        <a:rPr lang="en-US" sz="2400" b="1" dirty="0">
                          <a:solidFill>
                            <a:schemeClr val="bg1"/>
                          </a:solidFill>
                        </a:rPr>
                        <a:t>Yahweh is the moral compass</a:t>
                      </a:r>
                    </a:p>
                  </a:txBody>
                  <a:tcPr/>
                </a:tc>
                <a:extLst>
                  <a:ext uri="{0D108BD9-81ED-4DB2-BD59-A6C34878D82A}">
                    <a16:rowId xmlns:a16="http://schemas.microsoft.com/office/drawing/2014/main" val="2965001132"/>
                  </a:ext>
                </a:extLst>
              </a:tr>
              <a:tr h="461693">
                <a:tc>
                  <a:txBody>
                    <a:bodyPr/>
                    <a:lstStyle/>
                    <a:p>
                      <a:r>
                        <a:rPr lang="en-US" sz="2400" b="1" dirty="0">
                          <a:solidFill>
                            <a:schemeClr val="bg1"/>
                          </a:solidFill>
                        </a:rPr>
                        <a:t>Acts 24.16</a:t>
                      </a:r>
                    </a:p>
                  </a:txBody>
                  <a:tcPr/>
                </a:tc>
                <a:tc>
                  <a:txBody>
                    <a:bodyPr/>
                    <a:lstStyle/>
                    <a:p>
                      <a:pPr algn="ctr"/>
                      <a:r>
                        <a:rPr lang="en-US" sz="2400" b="1" dirty="0">
                          <a:solidFill>
                            <a:schemeClr val="bg1"/>
                          </a:solidFill>
                        </a:rPr>
                        <a:t>BLAMELESS</a:t>
                      </a:r>
                    </a:p>
                  </a:txBody>
                  <a:tcPr/>
                </a:tc>
                <a:tc>
                  <a:txBody>
                    <a:bodyPr/>
                    <a:lstStyle/>
                    <a:p>
                      <a:r>
                        <a:rPr lang="en-US" sz="2400" b="1" dirty="0">
                          <a:solidFill>
                            <a:schemeClr val="bg1"/>
                          </a:solidFill>
                        </a:rPr>
                        <a:t>Upright moral integrity</a:t>
                      </a:r>
                    </a:p>
                  </a:txBody>
                  <a:tcPr/>
                </a:tc>
                <a:extLst>
                  <a:ext uri="{0D108BD9-81ED-4DB2-BD59-A6C34878D82A}">
                    <a16:rowId xmlns:a16="http://schemas.microsoft.com/office/drawing/2014/main" val="2687349150"/>
                  </a:ext>
                </a:extLst>
              </a:tr>
              <a:tr h="461693">
                <a:tc>
                  <a:txBody>
                    <a:bodyPr/>
                    <a:lstStyle/>
                    <a:p>
                      <a:r>
                        <a:rPr lang="en-US" sz="2400" b="1" dirty="0">
                          <a:solidFill>
                            <a:schemeClr val="bg1"/>
                          </a:solidFill>
                        </a:rPr>
                        <a:t>1Tim 3.9</a:t>
                      </a:r>
                    </a:p>
                  </a:txBody>
                  <a:tcPr/>
                </a:tc>
                <a:tc>
                  <a:txBody>
                    <a:bodyPr/>
                    <a:lstStyle/>
                    <a:p>
                      <a:pPr algn="ctr"/>
                      <a:r>
                        <a:rPr lang="en-US" sz="2400" b="1" dirty="0">
                          <a:solidFill>
                            <a:schemeClr val="bg1"/>
                          </a:solidFill>
                        </a:rPr>
                        <a:t>CLEAR</a:t>
                      </a:r>
                    </a:p>
                  </a:txBody>
                  <a:tcPr/>
                </a:tc>
                <a:tc>
                  <a:txBody>
                    <a:bodyPr/>
                    <a:lstStyle/>
                    <a:p>
                      <a:r>
                        <a:rPr lang="en-US" sz="2400" b="1" dirty="0">
                          <a:solidFill>
                            <a:schemeClr val="bg1"/>
                          </a:solidFill>
                        </a:rPr>
                        <a:t>Inner peace free of guilt, shame and remorse</a:t>
                      </a:r>
                    </a:p>
                  </a:txBody>
                  <a:tcPr/>
                </a:tc>
                <a:extLst>
                  <a:ext uri="{0D108BD9-81ED-4DB2-BD59-A6C34878D82A}">
                    <a16:rowId xmlns:a16="http://schemas.microsoft.com/office/drawing/2014/main" val="2352717263"/>
                  </a:ext>
                </a:extLst>
              </a:tr>
            </a:tbl>
          </a:graphicData>
        </a:graphic>
      </p:graphicFrame>
    </p:spTree>
    <p:extLst>
      <p:ext uri="{BB962C8B-B14F-4D97-AF65-F5344CB8AC3E}">
        <p14:creationId xmlns:p14="http://schemas.microsoft.com/office/powerpoint/2010/main" val="45651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6D28-00EE-1C7A-5F73-4DC05E980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33BE2-8C88-F602-5ED6-7A9825D58C9F}"/>
              </a:ext>
            </a:extLst>
          </p:cNvPr>
          <p:cNvSpPr>
            <a:spLocks noGrp="1"/>
          </p:cNvSpPr>
          <p:nvPr>
            <p:ph type="title"/>
          </p:nvPr>
        </p:nvSpPr>
        <p:spPr>
          <a:xfrm>
            <a:off x="556029" y="471196"/>
            <a:ext cx="5393095" cy="708891"/>
          </a:xfrm>
        </p:spPr>
        <p:txBody>
          <a:bodyPr>
            <a:normAutofit fontScale="90000"/>
          </a:bodyPr>
          <a:lstStyle/>
          <a:p>
            <a:r>
              <a:rPr lang="en-US" sz="36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44FE44BD-386B-75B6-9AD4-F9520CFB9EB4}"/>
              </a:ext>
            </a:extLst>
          </p:cNvPr>
          <p:cNvSpPr>
            <a:spLocks noGrp="1"/>
          </p:cNvSpPr>
          <p:nvPr>
            <p:ph sz="half" idx="1"/>
          </p:nvPr>
        </p:nvSpPr>
        <p:spPr>
          <a:xfrm>
            <a:off x="556029" y="1293091"/>
            <a:ext cx="5050444" cy="4879109"/>
          </a:xfrm>
        </p:spPr>
        <p:txBody>
          <a:bodyPr>
            <a:normAutofit/>
          </a:bodyPr>
          <a:lstStyle/>
          <a:p>
            <a:pPr>
              <a:lnSpc>
                <a:spcPct val="100000"/>
              </a:lnSpc>
              <a:spcBef>
                <a:spcPts val="0"/>
              </a:spcBef>
            </a:pPr>
            <a:r>
              <a:rPr lang="en-US" sz="2300" cap="none" dirty="0">
                <a:effectLst/>
                <a:latin typeface="Amasis MT Pro Medium" panose="02040604050005020304" pitchFamily="18" charset="0"/>
              </a:rPr>
              <a:t>When Hananyah heard</a:t>
            </a:r>
            <a:r>
              <a:rPr lang="en-US" sz="2300" dirty="0">
                <a:effectLst/>
                <a:latin typeface="Amasis MT Pro Medium" panose="02040604050005020304" pitchFamily="18" charset="0"/>
              </a:rPr>
              <a:t> Paul’s statement of a clear conscience, he</a:t>
            </a:r>
            <a:r>
              <a:rPr lang="en-US" sz="2300" cap="none" dirty="0">
                <a:effectLst/>
                <a:latin typeface="Amasis MT Pro Medium" panose="02040604050005020304" pitchFamily="18" charset="0"/>
              </a:rPr>
              <a:t> instructed those close to him to smite </a:t>
            </a:r>
            <a:r>
              <a:rPr lang="en-US" sz="2300" b="1" cap="none" dirty="0">
                <a:solidFill>
                  <a:srgbClr val="92D050"/>
                </a:solidFill>
                <a:effectLst/>
                <a:latin typeface="Amasis MT Pro Medium" panose="02040604050005020304" pitchFamily="18" charset="0"/>
              </a:rPr>
              <a:t>(G5180-typto) </a:t>
            </a:r>
            <a:r>
              <a:rPr lang="en-US" sz="2300" cap="none" dirty="0">
                <a:effectLst/>
                <a:latin typeface="Amasis MT Pro Medium" panose="02040604050005020304" pitchFamily="18" charset="0"/>
              </a:rPr>
              <a:t>beat, whip, with fist or hand. </a:t>
            </a:r>
            <a:r>
              <a:rPr lang="en-US" sz="2300" i="1" cap="none" dirty="0">
                <a:effectLst/>
                <a:latin typeface="Amasis MT Pro Medium" panose="02040604050005020304" pitchFamily="18" charset="0"/>
              </a:rPr>
              <a:t>Metaphorically it means to wound and disquiet ones’ conscience.</a:t>
            </a:r>
          </a:p>
          <a:p>
            <a:pPr>
              <a:lnSpc>
                <a:spcPct val="100000"/>
              </a:lnSpc>
              <a:spcBef>
                <a:spcPts val="0"/>
              </a:spcBef>
            </a:pPr>
            <a:r>
              <a:rPr lang="en-US" sz="2300" dirty="0">
                <a:effectLst/>
                <a:latin typeface="Amasis MT Pro Medium" panose="02040604050005020304" pitchFamily="18" charset="0"/>
              </a:rPr>
              <a:t>The historian Josephus said that Hananyah was known for his greed and one of the worst High Priest.  He would take tithes for himself becoming wealthy by means of thievery. </a:t>
            </a:r>
          </a:p>
        </p:txBody>
      </p:sp>
      <p:sp>
        <p:nvSpPr>
          <p:cNvPr id="4" name="Content Placeholder 3">
            <a:extLst>
              <a:ext uri="{FF2B5EF4-FFF2-40B4-BE49-F238E27FC236}">
                <a16:creationId xmlns:a16="http://schemas.microsoft.com/office/drawing/2014/main" id="{10D87227-9D32-5490-E552-32AED2E2B0F0}"/>
              </a:ext>
            </a:extLst>
          </p:cNvPr>
          <p:cNvSpPr>
            <a:spLocks noGrp="1"/>
          </p:cNvSpPr>
          <p:nvPr>
            <p:ph sz="half" idx="2"/>
          </p:nvPr>
        </p:nvSpPr>
        <p:spPr>
          <a:xfrm>
            <a:off x="6008913" y="623248"/>
            <a:ext cx="5393095" cy="5754255"/>
          </a:xfrm>
        </p:spPr>
        <p:txBody>
          <a:bodyPr>
            <a:normAutofit/>
          </a:bodyPr>
          <a:lstStyle/>
          <a:p>
            <a:pPr>
              <a:lnSpc>
                <a:spcPct val="100000"/>
              </a:lnSpc>
            </a:pPr>
            <a:r>
              <a:rPr lang="en-US" sz="2400" dirty="0">
                <a:effectLst/>
                <a:latin typeface="Amasis MT Pro Medium" panose="02040604050005020304" pitchFamily="18" charset="0"/>
              </a:rPr>
              <a:t>Hanayah is offended by Paul’s integrity, which lay against his character.</a:t>
            </a:r>
          </a:p>
          <a:p>
            <a:pPr>
              <a:lnSpc>
                <a:spcPct val="100000"/>
              </a:lnSpc>
            </a:pPr>
            <a:r>
              <a:rPr lang="en-US" sz="2400" cap="none" dirty="0">
                <a:effectLst/>
                <a:latin typeface="Amasis MT Pro Medium" panose="02040604050005020304" pitchFamily="18" charset="0"/>
              </a:rPr>
              <a:t>Paul replies, </a:t>
            </a:r>
            <a:r>
              <a:rPr lang="en-US" sz="2400" i="1" cap="none" dirty="0">
                <a:effectLst/>
                <a:latin typeface="Amasis MT Pro Medium" panose="02040604050005020304" pitchFamily="18" charset="0"/>
              </a:rPr>
              <a:t>“God will strike you, you whitewashed wall! Will you sit there judging me according to the Torah, yet in violation of the Torah order me to be struck!”</a:t>
            </a:r>
          </a:p>
          <a:p>
            <a:pPr>
              <a:lnSpc>
                <a:spcPct val="100000"/>
              </a:lnSpc>
            </a:pPr>
            <a:r>
              <a:rPr lang="en-US" sz="2400" dirty="0">
                <a:effectLst/>
                <a:latin typeface="Amasis MT Pro Medium" panose="02040604050005020304" pitchFamily="18" charset="0"/>
              </a:rPr>
              <a:t>White veneer of purity covers obvious corruption </a:t>
            </a:r>
            <a:r>
              <a:rPr lang="en-US" sz="2400" i="1" dirty="0">
                <a:effectLst/>
                <a:latin typeface="Amasis MT Pro Medium" panose="02040604050005020304" pitchFamily="18" charset="0"/>
              </a:rPr>
              <a:t>(Tomb of dead bodies)</a:t>
            </a:r>
            <a:r>
              <a:rPr lang="en-US" sz="2400" dirty="0">
                <a:effectLst/>
                <a:latin typeface="Amasis MT Pro Medium" panose="02040604050005020304" pitchFamily="18" charset="0"/>
              </a:rPr>
              <a:t> which makes one unclean.</a:t>
            </a:r>
          </a:p>
          <a:p>
            <a:pPr>
              <a:lnSpc>
                <a:spcPct val="100000"/>
              </a:lnSpc>
            </a:pPr>
            <a:r>
              <a:rPr lang="en-US" sz="2400" b="1" cap="none" dirty="0">
                <a:solidFill>
                  <a:srgbClr val="92D050"/>
                </a:solidFill>
                <a:effectLst/>
                <a:latin typeface="Amasis MT Pro Medium" panose="02040604050005020304" pitchFamily="18" charset="0"/>
              </a:rPr>
              <a:t>Deut. 25.1-2 </a:t>
            </a:r>
            <a:r>
              <a:rPr lang="en-US" sz="2400" cap="none" dirty="0">
                <a:effectLst/>
                <a:latin typeface="Amasis MT Pro Medium" panose="02040604050005020304" pitchFamily="18" charset="0"/>
              </a:rPr>
              <a:t>No one is to be beaten without due process and only upon </a:t>
            </a:r>
            <a:r>
              <a:rPr lang="en-US" sz="2400" dirty="0">
                <a:effectLst/>
                <a:latin typeface="Amasis MT Pro Medium" panose="02040604050005020304" pitchFamily="18" charset="0"/>
              </a:rPr>
              <a:t>one’s back. </a:t>
            </a:r>
          </a:p>
        </p:txBody>
      </p:sp>
    </p:spTree>
    <p:extLst>
      <p:ext uri="{BB962C8B-B14F-4D97-AF65-F5344CB8AC3E}">
        <p14:creationId xmlns:p14="http://schemas.microsoft.com/office/powerpoint/2010/main" val="334246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E72FE-4AB6-17C0-FCCE-084D16516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B34D4-7840-0F23-3C1C-BF5C41F7E1C6}"/>
              </a:ext>
            </a:extLst>
          </p:cNvPr>
          <p:cNvSpPr>
            <a:spLocks noGrp="1"/>
          </p:cNvSpPr>
          <p:nvPr>
            <p:ph type="title"/>
          </p:nvPr>
        </p:nvSpPr>
        <p:spPr>
          <a:xfrm>
            <a:off x="685800" y="359228"/>
            <a:ext cx="5220477" cy="708891"/>
          </a:xfrm>
        </p:spPr>
        <p:txBody>
          <a:bodyPr>
            <a:noAutofit/>
          </a:bodyPr>
          <a:lstStyle/>
          <a:p>
            <a:r>
              <a:rPr lang="en-US" sz="28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7A540DD4-170D-1846-B14C-2B2B09D15114}"/>
              </a:ext>
            </a:extLst>
          </p:cNvPr>
          <p:cNvSpPr>
            <a:spLocks noGrp="1"/>
          </p:cNvSpPr>
          <p:nvPr>
            <p:ph sz="half" idx="1"/>
          </p:nvPr>
        </p:nvSpPr>
        <p:spPr>
          <a:xfrm>
            <a:off x="399220" y="1068119"/>
            <a:ext cx="5319191" cy="5323350"/>
          </a:xfrm>
        </p:spPr>
        <p:txBody>
          <a:bodyPr>
            <a:noAutofit/>
          </a:bodyPr>
          <a:lstStyle/>
          <a:p>
            <a:pPr>
              <a:lnSpc>
                <a:spcPct val="100000"/>
              </a:lnSpc>
              <a:spcBef>
                <a:spcPts val="0"/>
              </a:spcBef>
            </a:pPr>
            <a:r>
              <a:rPr lang="en-US" sz="2400" dirty="0">
                <a:effectLst/>
                <a:latin typeface="Amasis MT Pro Medium" panose="02040604050005020304" pitchFamily="18" charset="0"/>
              </a:rPr>
              <a:t>In this dialogue Paul is rebuked stating he is addressing the High Priest.</a:t>
            </a:r>
          </a:p>
          <a:p>
            <a:pPr>
              <a:lnSpc>
                <a:spcPct val="100000"/>
              </a:lnSpc>
              <a:spcBef>
                <a:spcPts val="0"/>
              </a:spcBef>
            </a:pPr>
            <a:r>
              <a:rPr lang="en-US" sz="2400" dirty="0">
                <a:effectLst/>
                <a:latin typeface="Amasis MT Pro Medium" panose="02040604050005020304" pitchFamily="18" charset="0"/>
              </a:rPr>
              <a:t>Paul says the Hight Priest is one who suppose to be an example of the Law of Moses and not contrary to its spirit</a:t>
            </a:r>
          </a:p>
          <a:p>
            <a:pPr>
              <a:lnSpc>
                <a:spcPct val="100000"/>
              </a:lnSpc>
              <a:spcBef>
                <a:spcPts val="0"/>
              </a:spcBef>
            </a:pPr>
            <a:r>
              <a:rPr lang="en-US" sz="2400" cap="none" dirty="0">
                <a:solidFill>
                  <a:srgbClr val="92D050"/>
                </a:solidFill>
                <a:effectLst/>
                <a:latin typeface="Amasis MT Pro Medium" panose="02040604050005020304" pitchFamily="18" charset="0"/>
              </a:rPr>
              <a:t>Exodus 22.28 </a:t>
            </a:r>
            <a:r>
              <a:rPr lang="en-US" sz="2400" b="1" i="1" cap="none" dirty="0">
                <a:effectLst/>
                <a:latin typeface="Amasis MT Pro Medium" panose="02040604050005020304" pitchFamily="18" charset="0"/>
              </a:rPr>
              <a:t>“You are not to curse God, and you are not to curse a leader of your people.”</a:t>
            </a:r>
          </a:p>
          <a:p>
            <a:pPr>
              <a:lnSpc>
                <a:spcPct val="100000"/>
              </a:lnSpc>
              <a:spcBef>
                <a:spcPts val="0"/>
              </a:spcBef>
            </a:pPr>
            <a:r>
              <a:rPr lang="en-US" sz="2400" dirty="0">
                <a:effectLst/>
                <a:latin typeface="Amasis MT Pro Medium" panose="02040604050005020304" pitchFamily="18" charset="0"/>
              </a:rPr>
              <a:t>Paul’s excuse and explanation were prophetic.  In the end Hananyah’s final days were of a hunted animal by his own people.</a:t>
            </a:r>
            <a:endParaRPr lang="en-US" sz="2400" cap="none" dirty="0">
              <a:effectLst/>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43E88FDE-9158-DA41-97EA-064E4E2AA326}"/>
              </a:ext>
            </a:extLst>
          </p:cNvPr>
          <p:cNvSpPr>
            <a:spLocks noGrp="1"/>
          </p:cNvSpPr>
          <p:nvPr>
            <p:ph sz="half" idx="2"/>
          </p:nvPr>
        </p:nvSpPr>
        <p:spPr>
          <a:xfrm>
            <a:off x="6096000" y="531845"/>
            <a:ext cx="5073769" cy="5949941"/>
          </a:xfrm>
        </p:spPr>
        <p:txBody>
          <a:bodyPr>
            <a:normAutofit/>
          </a:bodyPr>
          <a:lstStyle/>
          <a:p>
            <a:pPr>
              <a:lnSpc>
                <a:spcPct val="100000"/>
              </a:lnSpc>
            </a:pPr>
            <a:r>
              <a:rPr lang="en-US" sz="2400" i="1" cap="none" dirty="0">
                <a:solidFill>
                  <a:srgbClr val="92D050"/>
                </a:solidFill>
                <a:effectLst/>
                <a:latin typeface="Amasis MT Pro Medium" panose="02040604050005020304" pitchFamily="18" charset="0"/>
              </a:rPr>
              <a:t>Just because others have wronged us does not give us license to do wrong to them. </a:t>
            </a:r>
          </a:p>
          <a:p>
            <a:pPr>
              <a:lnSpc>
                <a:spcPct val="100000"/>
              </a:lnSpc>
            </a:pPr>
            <a:r>
              <a:rPr lang="en-US" sz="2400" b="1" cap="none" dirty="0">
                <a:solidFill>
                  <a:srgbClr val="92D050"/>
                </a:solidFill>
                <a:effectLst/>
                <a:latin typeface="Amasis MT Pro Medium" panose="02040604050005020304" pitchFamily="18" charset="0"/>
              </a:rPr>
              <a:t>V.6 </a:t>
            </a:r>
            <a:r>
              <a:rPr lang="en-US" sz="2400" cap="none" dirty="0">
                <a:effectLst/>
                <a:latin typeface="Amasis MT Pro Medium" panose="02040604050005020304" pitchFamily="18" charset="0"/>
              </a:rPr>
              <a:t>Paul’s cleaver ploy, he perceives the atmosphere is not conducive to share the gospel.  </a:t>
            </a:r>
            <a:r>
              <a:rPr lang="en-US" sz="2400" dirty="0">
                <a:effectLst/>
                <a:latin typeface="Amasis MT Pro Medium" panose="02040604050005020304" pitchFamily="18" charset="0"/>
              </a:rPr>
              <a:t>Divide the Sanhedrin so only half would be against him.</a:t>
            </a:r>
          </a:p>
          <a:p>
            <a:pPr>
              <a:lnSpc>
                <a:spcPct val="100000"/>
              </a:lnSpc>
            </a:pPr>
            <a:r>
              <a:rPr lang="en-US" sz="2400" cap="none" dirty="0">
                <a:effectLst/>
                <a:latin typeface="Amasis MT Pro Medium" panose="02040604050005020304" pitchFamily="18" charset="0"/>
              </a:rPr>
              <a:t>Paul referred to his heritage as a Pharisee, and declared, </a:t>
            </a:r>
            <a:r>
              <a:rPr lang="en-US" sz="2400" i="1" cap="none" dirty="0">
                <a:effectLst/>
                <a:latin typeface="Amasis MT Pro Medium" panose="02040604050005020304" pitchFamily="18" charset="0"/>
              </a:rPr>
              <a:t>“concerning the hope and resurrection of the dead I am being judged.” </a:t>
            </a:r>
            <a:r>
              <a:rPr lang="en-US" sz="2400" cap="none" dirty="0">
                <a:effectLst/>
                <a:latin typeface="Amasis MT Pro Medium" panose="02040604050005020304" pitchFamily="18" charset="0"/>
              </a:rPr>
              <a:t>He knew this was a matter of great controversy between the two parties.</a:t>
            </a:r>
          </a:p>
        </p:txBody>
      </p:sp>
    </p:spTree>
    <p:extLst>
      <p:ext uri="{BB962C8B-B14F-4D97-AF65-F5344CB8AC3E}">
        <p14:creationId xmlns:p14="http://schemas.microsoft.com/office/powerpoint/2010/main" val="121335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8340-719B-1468-A633-7C4515C86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1A7F6-02FC-6E83-2335-278EA9628542}"/>
              </a:ext>
            </a:extLst>
          </p:cNvPr>
          <p:cNvSpPr>
            <a:spLocks noGrp="1"/>
          </p:cNvSpPr>
          <p:nvPr>
            <p:ph type="title"/>
          </p:nvPr>
        </p:nvSpPr>
        <p:spPr>
          <a:xfrm>
            <a:off x="685800" y="359228"/>
            <a:ext cx="5410199" cy="708891"/>
          </a:xfrm>
        </p:spPr>
        <p:txBody>
          <a:bodyPr>
            <a:normAutofit/>
          </a:bodyPr>
          <a:lstStyle/>
          <a:p>
            <a:r>
              <a:rPr lang="en-US" sz="28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292A03B2-B812-E5EC-13B2-91C25E8DA198}"/>
              </a:ext>
            </a:extLst>
          </p:cNvPr>
          <p:cNvSpPr>
            <a:spLocks noGrp="1"/>
          </p:cNvSpPr>
          <p:nvPr>
            <p:ph sz="half" idx="1"/>
          </p:nvPr>
        </p:nvSpPr>
        <p:spPr>
          <a:xfrm>
            <a:off x="366912" y="1068119"/>
            <a:ext cx="5073770" cy="5323350"/>
          </a:xfrm>
        </p:spPr>
        <p:txBody>
          <a:bodyPr>
            <a:noAutofit/>
          </a:bodyPr>
          <a:lstStyle/>
          <a:p>
            <a:pPr>
              <a:lnSpc>
                <a:spcPct val="100000"/>
              </a:lnSpc>
              <a:spcBef>
                <a:spcPts val="0"/>
              </a:spcBef>
            </a:pPr>
            <a:r>
              <a:rPr lang="en-US" sz="2400" dirty="0">
                <a:effectLst/>
                <a:latin typeface="Amasis MT Pro Medium" panose="02040604050005020304" pitchFamily="18" charset="0"/>
              </a:rPr>
              <a:t>The center of Paul’s gospel was a resurrected Messiah. He was being judged over the matter of the resurrection of the dead. </a:t>
            </a:r>
            <a:r>
              <a:rPr lang="en-US" sz="2400" b="1" dirty="0">
                <a:solidFill>
                  <a:srgbClr val="92D050"/>
                </a:solidFill>
                <a:effectLst/>
                <a:latin typeface="Amasis MT Pro Medium" panose="02040604050005020304" pitchFamily="18" charset="0"/>
              </a:rPr>
              <a:t>[Acts 24.20-21]</a:t>
            </a:r>
          </a:p>
          <a:p>
            <a:pPr>
              <a:lnSpc>
                <a:spcPct val="100000"/>
              </a:lnSpc>
              <a:spcBef>
                <a:spcPts val="0"/>
              </a:spcBef>
            </a:pPr>
            <a:endParaRPr lang="en-US" sz="2400" cap="none" dirty="0">
              <a:effectLst/>
              <a:latin typeface="Amasis MT Pro Medium" panose="02040604050005020304" pitchFamily="18" charset="0"/>
            </a:endParaRPr>
          </a:p>
          <a:p>
            <a:pPr>
              <a:lnSpc>
                <a:spcPct val="100000"/>
              </a:lnSpc>
              <a:spcBef>
                <a:spcPts val="0"/>
              </a:spcBef>
            </a:pPr>
            <a:r>
              <a:rPr lang="en-US" sz="2400" dirty="0">
                <a:effectLst/>
                <a:latin typeface="Amasis MT Pro Medium" panose="02040604050005020304" pitchFamily="18" charset="0"/>
              </a:rPr>
              <a:t>Dissension rose and he received the Pharisees as ally. </a:t>
            </a:r>
          </a:p>
          <a:p>
            <a:pPr>
              <a:lnSpc>
                <a:spcPct val="100000"/>
              </a:lnSpc>
              <a:spcBef>
                <a:spcPts val="0"/>
              </a:spcBef>
            </a:pPr>
            <a:endParaRPr lang="en-US" sz="2400" dirty="0">
              <a:effectLst/>
              <a:latin typeface="Amasis MT Pro Medium" panose="02040604050005020304" pitchFamily="18" charset="0"/>
            </a:endParaRPr>
          </a:p>
          <a:p>
            <a:pPr>
              <a:lnSpc>
                <a:spcPct val="100000"/>
              </a:lnSpc>
              <a:spcBef>
                <a:spcPts val="0"/>
              </a:spcBef>
            </a:pPr>
            <a:r>
              <a:rPr lang="en-US" sz="2400" dirty="0">
                <a:effectLst/>
                <a:latin typeface="Amasis MT Pro Medium" panose="02040604050005020304" pitchFamily="18" charset="0"/>
              </a:rPr>
              <a:t>Paul is rescued by the Roman Commander fearing his possible demise by the violent men. The previous riot was over Gentiles, now the riot is over Resurrection.</a:t>
            </a:r>
          </a:p>
          <a:p>
            <a:pPr>
              <a:lnSpc>
                <a:spcPct val="100000"/>
              </a:lnSpc>
              <a:spcBef>
                <a:spcPts val="0"/>
              </a:spcBef>
            </a:pPr>
            <a:endParaRPr lang="en-US" sz="2400" cap="none" dirty="0">
              <a:effectLst/>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BB33C9FB-1810-43B4-1A74-532AEF7C6F2E}"/>
              </a:ext>
            </a:extLst>
          </p:cNvPr>
          <p:cNvSpPr>
            <a:spLocks noGrp="1"/>
          </p:cNvSpPr>
          <p:nvPr>
            <p:ph sz="half" idx="2"/>
          </p:nvPr>
        </p:nvSpPr>
        <p:spPr>
          <a:xfrm>
            <a:off x="6606072" y="617315"/>
            <a:ext cx="5073769" cy="5623369"/>
          </a:xfrm>
        </p:spPr>
        <p:txBody>
          <a:bodyPr>
            <a:normAutofit/>
          </a:bodyPr>
          <a:lstStyle/>
          <a:p>
            <a:pPr>
              <a:lnSpc>
                <a:spcPct val="100000"/>
              </a:lnSpc>
            </a:pPr>
            <a:r>
              <a:rPr lang="en-US" sz="2400" dirty="0">
                <a:effectLst/>
                <a:latin typeface="Amasis MT Pro Medium" panose="02040604050005020304" pitchFamily="18" charset="0"/>
              </a:rPr>
              <a:t>Paul’s strategy saved him from the counsel but left empty the o</a:t>
            </a:r>
            <a:r>
              <a:rPr lang="en-US" sz="2300" cap="none" dirty="0">
                <a:latin typeface="Amasis MT Pro Medium" panose="02040604050005020304" pitchFamily="18" charset="0"/>
              </a:rPr>
              <a:t>pportunity to share the </a:t>
            </a:r>
            <a:r>
              <a:rPr lang="en-US" sz="2300" dirty="0">
                <a:latin typeface="Amasis MT Pro Medium" panose="02040604050005020304" pitchFamily="18" charset="0"/>
              </a:rPr>
              <a:t>gospel. Instead, Paul is now a symbol of the Sanhedrin’s long-standing resurrection dispute.</a:t>
            </a:r>
          </a:p>
          <a:p>
            <a:pPr>
              <a:lnSpc>
                <a:spcPct val="100000"/>
              </a:lnSpc>
            </a:pPr>
            <a:r>
              <a:rPr lang="en-US" sz="2300" b="1" dirty="0">
                <a:solidFill>
                  <a:srgbClr val="92D050"/>
                </a:solidFill>
                <a:latin typeface="Amasis MT Pro Medium" panose="02040604050005020304" pitchFamily="18" charset="0"/>
              </a:rPr>
              <a:t>23.11</a:t>
            </a:r>
            <a:r>
              <a:rPr lang="en-US" sz="2300" b="1" dirty="0">
                <a:latin typeface="Amasis MT Pro Medium" panose="02040604050005020304" pitchFamily="18" charset="0"/>
              </a:rPr>
              <a:t> </a:t>
            </a:r>
            <a:r>
              <a:rPr lang="en-US" sz="2300" dirty="0">
                <a:latin typeface="Amasis MT Pro Medium" panose="02040604050005020304" pitchFamily="18" charset="0"/>
              </a:rPr>
              <a:t>There is not a whisper of reproach but encouragement and comfort from the Lord. The Lord gives him confirmation of the purpose that Paul should witness in Rome. This visitation should remind us that God has a purpose and direction for our lives too, and He has not lost sight of us.</a:t>
            </a:r>
          </a:p>
          <a:p>
            <a:pPr>
              <a:lnSpc>
                <a:spcPct val="100000"/>
              </a:lnSpc>
            </a:pPr>
            <a:endParaRPr lang="en-US" sz="2300" b="1" cap="none" dirty="0">
              <a:latin typeface="Amasis MT Pro Medium" panose="02040604050005020304" pitchFamily="18" charset="0"/>
            </a:endParaRPr>
          </a:p>
        </p:txBody>
      </p:sp>
    </p:spTree>
    <p:extLst>
      <p:ext uri="{BB962C8B-B14F-4D97-AF65-F5344CB8AC3E}">
        <p14:creationId xmlns:p14="http://schemas.microsoft.com/office/powerpoint/2010/main" val="145254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8F60A-A3D3-BFBA-ECD2-E5B394B98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33ABE-4C21-5983-86C9-3029A0F2CE62}"/>
              </a:ext>
            </a:extLst>
          </p:cNvPr>
          <p:cNvSpPr>
            <a:spLocks noGrp="1"/>
          </p:cNvSpPr>
          <p:nvPr>
            <p:ph type="title"/>
          </p:nvPr>
        </p:nvSpPr>
        <p:spPr>
          <a:xfrm>
            <a:off x="438539" y="685800"/>
            <a:ext cx="6055567" cy="708891"/>
          </a:xfrm>
        </p:spPr>
        <p:txBody>
          <a:bodyPr>
            <a:normAutofit fontScale="90000"/>
          </a:bodyPr>
          <a:lstStyle/>
          <a:p>
            <a:r>
              <a:rPr lang="en-US" sz="36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7BADA1DD-66A4-0776-0890-CF18F0775E9B}"/>
              </a:ext>
            </a:extLst>
          </p:cNvPr>
          <p:cNvSpPr>
            <a:spLocks noGrp="1"/>
          </p:cNvSpPr>
          <p:nvPr>
            <p:ph sz="half" idx="1"/>
          </p:nvPr>
        </p:nvSpPr>
        <p:spPr>
          <a:xfrm>
            <a:off x="658339" y="1422918"/>
            <a:ext cx="5090782" cy="4414464"/>
          </a:xfrm>
        </p:spPr>
        <p:txBody>
          <a:bodyPr>
            <a:normAutofit/>
          </a:bodyPr>
          <a:lstStyle/>
          <a:p>
            <a:pPr>
              <a:lnSpc>
                <a:spcPct val="100000"/>
              </a:lnSpc>
              <a:spcBef>
                <a:spcPts val="0"/>
              </a:spcBef>
            </a:pPr>
            <a:r>
              <a:rPr lang="en-US" sz="2400" b="1" cap="none" dirty="0">
                <a:solidFill>
                  <a:srgbClr val="92D050"/>
                </a:solidFill>
                <a:latin typeface="Amasis MT Pro Medium" panose="02040604050005020304" pitchFamily="18" charset="0"/>
              </a:rPr>
              <a:t>23.12-15</a:t>
            </a:r>
            <a:r>
              <a:rPr lang="en-US" sz="2400" cap="none" dirty="0">
                <a:latin typeface="Amasis MT Pro Medium" panose="02040604050005020304" pitchFamily="18" charset="0"/>
              </a:rPr>
              <a:t> Did the Jews who bound themselves with an oath not eat or drink until they killed Paul</a:t>
            </a:r>
            <a:r>
              <a:rPr lang="en-US" sz="2400" dirty="0">
                <a:latin typeface="Amasis MT Pro Medium" panose="02040604050005020304" pitchFamily="18" charset="0"/>
              </a:rPr>
              <a:t> or</a:t>
            </a:r>
            <a:r>
              <a:rPr lang="en-US" sz="2400" cap="none" dirty="0">
                <a:latin typeface="Amasis MT Pro Medium" panose="02040604050005020304" pitchFamily="18" charset="0"/>
              </a:rPr>
              <a:t> did they starve? </a:t>
            </a:r>
            <a:r>
              <a:rPr lang="en-US" sz="2400" b="1" cap="none" dirty="0">
                <a:solidFill>
                  <a:srgbClr val="92D050"/>
                </a:solidFill>
                <a:latin typeface="Amasis MT Pro Medium" panose="02040604050005020304" pitchFamily="18" charset="0"/>
              </a:rPr>
              <a:t>Mat 5.33-37</a:t>
            </a:r>
          </a:p>
          <a:p>
            <a:pPr>
              <a:lnSpc>
                <a:spcPct val="100000"/>
              </a:lnSpc>
              <a:spcBef>
                <a:spcPts val="0"/>
              </a:spcBef>
            </a:pPr>
            <a:endParaRPr lang="en-US" sz="2400" dirty="0">
              <a:latin typeface="Amasis MT Pro Medium" panose="02040604050005020304" pitchFamily="18" charset="0"/>
            </a:endParaRPr>
          </a:p>
          <a:p>
            <a:pPr marL="0" indent="0">
              <a:lnSpc>
                <a:spcPct val="100000"/>
              </a:lnSpc>
              <a:spcBef>
                <a:spcPts val="0"/>
              </a:spcBef>
              <a:buNone/>
            </a:pPr>
            <a:r>
              <a:rPr lang="en-US" sz="2400" cap="none" dirty="0">
                <a:latin typeface="Amasis MT Pro Medium" panose="02040604050005020304" pitchFamily="18" charset="0"/>
              </a:rPr>
              <a:t>There are four kinds of vows set in the Mishnah without penalty: </a:t>
            </a:r>
          </a:p>
          <a:p>
            <a:pPr marL="457200" indent="-457200">
              <a:lnSpc>
                <a:spcPct val="100000"/>
              </a:lnSpc>
              <a:spcBef>
                <a:spcPts val="0"/>
              </a:spcBef>
              <a:buFont typeface="+mj-lt"/>
              <a:buAutoNum type="arabicPeriod"/>
            </a:pPr>
            <a:r>
              <a:rPr lang="en-US" sz="2400" cap="none" dirty="0">
                <a:latin typeface="Amasis MT Pro Medium" panose="02040604050005020304" pitchFamily="18" charset="0"/>
              </a:rPr>
              <a:t>Incitement</a:t>
            </a:r>
          </a:p>
          <a:p>
            <a:pPr marL="457200" indent="-457200">
              <a:lnSpc>
                <a:spcPct val="100000"/>
              </a:lnSpc>
              <a:spcBef>
                <a:spcPts val="0"/>
              </a:spcBef>
              <a:buFont typeface="+mj-lt"/>
              <a:buAutoNum type="arabicPeriod"/>
            </a:pPr>
            <a:r>
              <a:rPr lang="en-US" sz="2400" dirty="0">
                <a:latin typeface="Amasis MT Pro Medium" panose="02040604050005020304" pitchFamily="18" charset="0"/>
              </a:rPr>
              <a:t>Exaggeration</a:t>
            </a:r>
          </a:p>
          <a:p>
            <a:pPr marL="457200" indent="-457200">
              <a:lnSpc>
                <a:spcPct val="100000"/>
              </a:lnSpc>
              <a:spcBef>
                <a:spcPts val="0"/>
              </a:spcBef>
              <a:buFont typeface="+mj-lt"/>
              <a:buAutoNum type="arabicPeriod"/>
            </a:pPr>
            <a:r>
              <a:rPr lang="en-US" sz="2400" dirty="0">
                <a:latin typeface="Amasis MT Pro Medium" panose="02040604050005020304" pitchFamily="18" charset="0"/>
              </a:rPr>
              <a:t>Made in error</a:t>
            </a:r>
          </a:p>
          <a:p>
            <a:pPr marL="457200" indent="-457200">
              <a:lnSpc>
                <a:spcPct val="100000"/>
              </a:lnSpc>
              <a:spcBef>
                <a:spcPts val="0"/>
              </a:spcBef>
              <a:buFont typeface="+mj-lt"/>
              <a:buAutoNum type="arabicPeriod"/>
            </a:pPr>
            <a:r>
              <a:rPr lang="en-US" sz="2400" cap="none" dirty="0">
                <a:latin typeface="Amasis MT Pro Medium" panose="02040604050005020304" pitchFamily="18" charset="0"/>
              </a:rPr>
              <a:t>Cannot be fulfilled -constraints</a:t>
            </a:r>
          </a:p>
        </p:txBody>
      </p:sp>
      <p:sp>
        <p:nvSpPr>
          <p:cNvPr id="4" name="Content Placeholder 3">
            <a:extLst>
              <a:ext uri="{FF2B5EF4-FFF2-40B4-BE49-F238E27FC236}">
                <a16:creationId xmlns:a16="http://schemas.microsoft.com/office/drawing/2014/main" id="{7F6DD96D-17E3-5F15-95A4-3D46FA8738E5}"/>
              </a:ext>
            </a:extLst>
          </p:cNvPr>
          <p:cNvSpPr>
            <a:spLocks noGrp="1"/>
          </p:cNvSpPr>
          <p:nvPr>
            <p:ph sz="half" idx="2"/>
          </p:nvPr>
        </p:nvSpPr>
        <p:spPr>
          <a:xfrm>
            <a:off x="6442878" y="415636"/>
            <a:ext cx="5231886" cy="5756564"/>
          </a:xfrm>
        </p:spPr>
        <p:txBody>
          <a:bodyPr>
            <a:normAutofit/>
          </a:bodyPr>
          <a:lstStyle/>
          <a:p>
            <a:pPr>
              <a:lnSpc>
                <a:spcPct val="100000"/>
              </a:lnSpc>
              <a:spcBef>
                <a:spcPts val="0"/>
              </a:spcBef>
            </a:pPr>
            <a:r>
              <a:rPr lang="en-US" sz="2300" b="1" cap="none" dirty="0">
                <a:solidFill>
                  <a:schemeClr val="accent5"/>
                </a:solidFill>
                <a:latin typeface="Amasis MT Pro Medium" panose="02040604050005020304" pitchFamily="18" charset="0"/>
              </a:rPr>
              <a:t>V.16</a:t>
            </a:r>
            <a:r>
              <a:rPr lang="en-US" sz="2300" cap="none" dirty="0">
                <a:latin typeface="Amasis MT Pro Medium" panose="02040604050005020304" pitchFamily="18" charset="0"/>
              </a:rPr>
              <a:t> Paul’s nephew warns him of a plot against his life</a:t>
            </a:r>
            <a:r>
              <a:rPr lang="en-US" sz="2300" dirty="0">
                <a:latin typeface="Amasis MT Pro Medium" panose="02040604050005020304" pitchFamily="18" charset="0"/>
              </a:rPr>
              <a:t>. Relatives would feed their family members who had been imprisoned, this allowed his nephew </a:t>
            </a:r>
            <a:r>
              <a:rPr lang="en-US" sz="2300" cap="none" dirty="0">
                <a:latin typeface="Amasis MT Pro Medium" panose="02040604050005020304" pitchFamily="18" charset="0"/>
              </a:rPr>
              <a:t>access to inform Paul and the Commander.</a:t>
            </a:r>
          </a:p>
          <a:p>
            <a:pPr>
              <a:lnSpc>
                <a:spcPct val="100000"/>
              </a:lnSpc>
              <a:spcBef>
                <a:spcPts val="0"/>
              </a:spcBef>
            </a:pPr>
            <a:endParaRPr lang="en-US" sz="2300" cap="none" dirty="0">
              <a:latin typeface="Amasis MT Pro Medium" panose="02040604050005020304" pitchFamily="18" charset="0"/>
            </a:endParaRPr>
          </a:p>
          <a:p>
            <a:pPr>
              <a:lnSpc>
                <a:spcPct val="100000"/>
              </a:lnSpc>
              <a:spcBef>
                <a:spcPts val="0"/>
              </a:spcBef>
            </a:pPr>
            <a:r>
              <a:rPr lang="en-US" sz="2300" dirty="0">
                <a:latin typeface="Amasis MT Pro Medium" panose="02040604050005020304" pitchFamily="18" charset="0"/>
              </a:rPr>
              <a:t>The commander believed Paul’s presence would continue to be a source of disturbance. </a:t>
            </a:r>
          </a:p>
          <a:p>
            <a:pPr>
              <a:lnSpc>
                <a:spcPct val="100000"/>
              </a:lnSpc>
              <a:spcBef>
                <a:spcPts val="0"/>
              </a:spcBef>
            </a:pPr>
            <a:endParaRPr lang="en-US" sz="2300" dirty="0">
              <a:latin typeface="Amasis MT Pro Medium" panose="02040604050005020304" pitchFamily="18" charset="0"/>
            </a:endParaRPr>
          </a:p>
          <a:p>
            <a:pPr>
              <a:lnSpc>
                <a:spcPct val="100000"/>
              </a:lnSpc>
              <a:spcBef>
                <a:spcPts val="0"/>
              </a:spcBef>
            </a:pPr>
            <a:r>
              <a:rPr lang="en-US" sz="2300" dirty="0">
                <a:latin typeface="Amasis MT Pro Medium" panose="02040604050005020304" pitchFamily="18" charset="0"/>
              </a:rPr>
              <a:t>The strongest commitment of the Roman Empire was to protect its citizens. </a:t>
            </a:r>
            <a:r>
              <a:rPr lang="en-US" sz="2400" i="1" dirty="0">
                <a:solidFill>
                  <a:srgbClr val="92D050"/>
                </a:solidFill>
                <a:latin typeface="Amasis MT Pro Medium" panose="02040604050005020304" pitchFamily="18" charset="0"/>
              </a:rPr>
              <a:t>Picture of Yah’s provision and care for His people, who are “Royal Priesthood” </a:t>
            </a:r>
          </a:p>
        </p:txBody>
      </p:sp>
    </p:spTree>
    <p:extLst>
      <p:ext uri="{BB962C8B-B14F-4D97-AF65-F5344CB8AC3E}">
        <p14:creationId xmlns:p14="http://schemas.microsoft.com/office/powerpoint/2010/main" val="39567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C572-E1A4-4EA5-C4C1-860A9F0E3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BF3C2-10C5-35BB-4FE4-AD3475B9FA27}"/>
              </a:ext>
            </a:extLst>
          </p:cNvPr>
          <p:cNvSpPr>
            <a:spLocks noGrp="1"/>
          </p:cNvSpPr>
          <p:nvPr>
            <p:ph type="title"/>
          </p:nvPr>
        </p:nvSpPr>
        <p:spPr>
          <a:xfrm>
            <a:off x="324923" y="376806"/>
            <a:ext cx="5226131" cy="708891"/>
          </a:xfrm>
        </p:spPr>
        <p:txBody>
          <a:bodyPr>
            <a:normAutofit fontScale="90000"/>
          </a:bodyPr>
          <a:lstStyle/>
          <a:p>
            <a:pPr algn="l"/>
            <a:r>
              <a:rPr lang="en-US" sz="3000" dirty="0">
                <a:solidFill>
                  <a:schemeClr val="tx1"/>
                </a:solidFill>
                <a:latin typeface="Amasis MT Pro Medium" panose="02040604050005020304" pitchFamily="18" charset="0"/>
              </a:rPr>
              <a:t>Ruach’s gift teaching</a:t>
            </a:r>
          </a:p>
        </p:txBody>
      </p:sp>
      <p:sp>
        <p:nvSpPr>
          <p:cNvPr id="3" name="Content Placeholder 2">
            <a:extLst>
              <a:ext uri="{FF2B5EF4-FFF2-40B4-BE49-F238E27FC236}">
                <a16:creationId xmlns:a16="http://schemas.microsoft.com/office/drawing/2014/main" id="{D0368488-87E2-1B14-6590-8F7404494AF3}"/>
              </a:ext>
            </a:extLst>
          </p:cNvPr>
          <p:cNvSpPr>
            <a:spLocks noGrp="1"/>
          </p:cNvSpPr>
          <p:nvPr>
            <p:ph sz="half" idx="1"/>
          </p:nvPr>
        </p:nvSpPr>
        <p:spPr>
          <a:xfrm>
            <a:off x="464908" y="1403927"/>
            <a:ext cx="4946159" cy="4704540"/>
          </a:xfrm>
        </p:spPr>
        <p:txBody>
          <a:bodyPr>
            <a:normAutofit lnSpcReduction="10000"/>
          </a:bodyPr>
          <a:lstStyle/>
          <a:p>
            <a:pPr>
              <a:lnSpc>
                <a:spcPct val="100000"/>
              </a:lnSpc>
              <a:spcBef>
                <a:spcPts val="0"/>
              </a:spcBef>
            </a:pPr>
            <a:r>
              <a:rPr lang="en-US" sz="2500" cap="none" dirty="0">
                <a:latin typeface="Amasis MT Pro Medium" panose="02040604050005020304" pitchFamily="18" charset="0"/>
              </a:rPr>
              <a:t>Not risking an assassination, the Commander quickly moved to get Paul to Caesarea (Capital) 25 miles away.</a:t>
            </a:r>
          </a:p>
          <a:p>
            <a:pPr marL="0" indent="0">
              <a:lnSpc>
                <a:spcPct val="100000"/>
              </a:lnSpc>
              <a:spcBef>
                <a:spcPts val="0"/>
              </a:spcBef>
              <a:buNone/>
            </a:pPr>
            <a:endParaRPr lang="en-US" sz="2500" cap="none" dirty="0">
              <a:latin typeface="Amasis MT Pro Medium" panose="02040604050005020304" pitchFamily="18" charset="0"/>
            </a:endParaRPr>
          </a:p>
          <a:p>
            <a:pPr>
              <a:lnSpc>
                <a:spcPct val="100000"/>
              </a:lnSpc>
              <a:spcBef>
                <a:spcPts val="0"/>
              </a:spcBef>
            </a:pPr>
            <a:r>
              <a:rPr lang="en-US" sz="2500" dirty="0">
                <a:latin typeface="Amasis MT Pro Medium" panose="02040604050005020304" pitchFamily="18" charset="0"/>
              </a:rPr>
              <a:t>Paul was escorted as royalty, 475 Roman soldiers and spare horses for Paul.</a:t>
            </a:r>
          </a:p>
          <a:p>
            <a:pPr>
              <a:lnSpc>
                <a:spcPct val="100000"/>
              </a:lnSpc>
              <a:spcBef>
                <a:spcPts val="0"/>
              </a:spcBef>
            </a:pPr>
            <a:endParaRPr lang="en-US" sz="2500" dirty="0">
              <a:latin typeface="Amasis MT Pro Medium" panose="02040604050005020304" pitchFamily="18" charset="0"/>
            </a:endParaRPr>
          </a:p>
          <a:p>
            <a:pPr>
              <a:lnSpc>
                <a:spcPct val="100000"/>
              </a:lnSpc>
              <a:spcBef>
                <a:spcPts val="0"/>
              </a:spcBef>
            </a:pPr>
            <a:r>
              <a:rPr lang="en-US" sz="2500" dirty="0">
                <a:solidFill>
                  <a:schemeClr val="accent5"/>
                </a:solidFill>
                <a:latin typeface="Amasis MT Pro Medium" panose="02040604050005020304" pitchFamily="18" charset="0"/>
              </a:rPr>
              <a:t>Vs.25-30</a:t>
            </a:r>
            <a:r>
              <a:rPr lang="en-US" sz="2500" dirty="0">
                <a:latin typeface="Amasis MT Pro Medium" panose="02040604050005020304" pitchFamily="18" charset="0"/>
              </a:rPr>
              <a:t> Lysias’ letter to Felix, expressed what was needed for objective overseeing Paul.</a:t>
            </a:r>
            <a:endParaRPr lang="en-US" sz="25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0D66CE87-6771-BDC9-6808-521DD1CF1451}"/>
              </a:ext>
            </a:extLst>
          </p:cNvPr>
          <p:cNvSpPr>
            <a:spLocks noGrp="1"/>
          </p:cNvSpPr>
          <p:nvPr>
            <p:ph sz="half" idx="2"/>
          </p:nvPr>
        </p:nvSpPr>
        <p:spPr>
          <a:xfrm>
            <a:off x="6008913" y="363894"/>
            <a:ext cx="5073769" cy="5639742"/>
          </a:xfrm>
        </p:spPr>
        <p:txBody>
          <a:bodyPr>
            <a:normAutofit lnSpcReduction="10000"/>
          </a:bodyPr>
          <a:lstStyle/>
          <a:p>
            <a:pPr marL="457200" indent="-457200">
              <a:lnSpc>
                <a:spcPct val="100000"/>
              </a:lnSpc>
              <a:spcBef>
                <a:spcPts val="0"/>
              </a:spcBef>
              <a:buAutoNum type="arabicParenR"/>
            </a:pPr>
            <a:r>
              <a:rPr lang="en-US" sz="2300" cap="none" dirty="0">
                <a:latin typeface="Amasis MT Pro Medium" panose="02040604050005020304" pitchFamily="18" charset="0"/>
              </a:rPr>
              <a:t>I rescued him, having learned he was a Roman citizen.</a:t>
            </a:r>
          </a:p>
          <a:p>
            <a:pPr marL="457200" indent="-457200">
              <a:lnSpc>
                <a:spcPct val="100000"/>
              </a:lnSpc>
              <a:spcBef>
                <a:spcPts val="0"/>
              </a:spcBef>
              <a:buAutoNum type="arabicParenR"/>
            </a:pPr>
            <a:r>
              <a:rPr lang="en-US" sz="2300" cap="none" dirty="0">
                <a:latin typeface="Amasis MT Pro Medium" panose="02040604050005020304" pitchFamily="18" charset="0"/>
              </a:rPr>
              <a:t>No charges against him deserved death or chain</a:t>
            </a:r>
            <a:r>
              <a:rPr lang="en-US" sz="2300" dirty="0">
                <a:latin typeface="Amasis MT Pro Medium" panose="02040604050005020304" pitchFamily="18" charset="0"/>
              </a:rPr>
              <a:t>s</a:t>
            </a:r>
          </a:p>
          <a:p>
            <a:pPr marL="0" indent="0">
              <a:lnSpc>
                <a:spcPct val="100000"/>
              </a:lnSpc>
              <a:spcBef>
                <a:spcPts val="0"/>
              </a:spcBef>
              <a:buNone/>
            </a:pPr>
            <a:endParaRPr lang="en-US" sz="2300" dirty="0">
              <a:latin typeface="Amasis MT Pro Medium" panose="02040604050005020304" pitchFamily="18" charset="0"/>
            </a:endParaRPr>
          </a:p>
          <a:p>
            <a:pPr marL="0" indent="0">
              <a:lnSpc>
                <a:spcPct val="100000"/>
              </a:lnSpc>
              <a:spcBef>
                <a:spcPts val="0"/>
              </a:spcBef>
              <a:buNone/>
            </a:pPr>
            <a:r>
              <a:rPr lang="en-US" sz="2300" cap="none" dirty="0">
                <a:latin typeface="Amasis MT Pro Medium" panose="02040604050005020304" pitchFamily="18" charset="0"/>
              </a:rPr>
              <a:t>Felix was man who exercised the power of a prince with the mentality of a slave.  He became the first former slave to become a governor of a Roman province.  His brother was a friend of Emperor Claudius which helped Felix gain his freedom. </a:t>
            </a:r>
            <a:r>
              <a:rPr lang="en-US" sz="2300" i="1" dirty="0">
                <a:solidFill>
                  <a:srgbClr val="92D050"/>
                </a:solidFill>
                <a:latin typeface="Amasis MT Pro Medium" panose="02040604050005020304" pitchFamily="18" charset="0"/>
              </a:rPr>
              <a:t>To</a:t>
            </a:r>
            <a:r>
              <a:rPr lang="en-US" sz="2300" i="1" cap="none" dirty="0">
                <a:solidFill>
                  <a:srgbClr val="92D050"/>
                </a:solidFill>
                <a:latin typeface="Amasis MT Pro Medium" panose="02040604050005020304" pitchFamily="18" charset="0"/>
              </a:rPr>
              <a:t> gain a position through nepotism (a position one has not worked for) can move one to compromise their position trading on influence.</a:t>
            </a:r>
          </a:p>
        </p:txBody>
      </p:sp>
    </p:spTree>
    <p:extLst>
      <p:ext uri="{BB962C8B-B14F-4D97-AF65-F5344CB8AC3E}">
        <p14:creationId xmlns:p14="http://schemas.microsoft.com/office/powerpoint/2010/main" val="389601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FC62-8C7B-9526-A398-E3CEF1A1E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80F64-A15E-4DCB-6AF0-19FC0DA753B5}"/>
              </a:ext>
            </a:extLst>
          </p:cNvPr>
          <p:cNvSpPr>
            <a:spLocks noGrp="1"/>
          </p:cNvSpPr>
          <p:nvPr>
            <p:ph type="title"/>
          </p:nvPr>
        </p:nvSpPr>
        <p:spPr>
          <a:xfrm>
            <a:off x="685801" y="685800"/>
            <a:ext cx="5145832" cy="708891"/>
          </a:xfrm>
        </p:spPr>
        <p:txBody>
          <a:bodyPr>
            <a:normAutofit/>
          </a:bodyPr>
          <a:lstStyle/>
          <a:p>
            <a:r>
              <a:rPr lang="en-US" sz="3000" dirty="0">
                <a:solidFill>
                  <a:schemeClr val="tx1"/>
                </a:solidFill>
                <a:latin typeface="Amasis MT Pro Medium" panose="02040604050005020304" pitchFamily="18" charset="0"/>
              </a:rPr>
              <a:t>Ruach’s gift mercy</a:t>
            </a:r>
          </a:p>
        </p:txBody>
      </p:sp>
      <p:sp>
        <p:nvSpPr>
          <p:cNvPr id="3" name="Content Placeholder 2">
            <a:extLst>
              <a:ext uri="{FF2B5EF4-FFF2-40B4-BE49-F238E27FC236}">
                <a16:creationId xmlns:a16="http://schemas.microsoft.com/office/drawing/2014/main" id="{D55583AF-DE17-2686-ABCD-AEF1E9E2157D}"/>
              </a:ext>
            </a:extLst>
          </p:cNvPr>
          <p:cNvSpPr>
            <a:spLocks noGrp="1"/>
          </p:cNvSpPr>
          <p:nvPr>
            <p:ph sz="half" idx="1"/>
          </p:nvPr>
        </p:nvSpPr>
        <p:spPr>
          <a:xfrm>
            <a:off x="685801" y="1595579"/>
            <a:ext cx="4754880" cy="4693253"/>
          </a:xfrm>
        </p:spPr>
        <p:txBody>
          <a:bodyPr>
            <a:noAutofit/>
          </a:bodyPr>
          <a:lstStyle/>
          <a:p>
            <a:pPr>
              <a:lnSpc>
                <a:spcPct val="100000"/>
              </a:lnSpc>
              <a:spcBef>
                <a:spcPts val="0"/>
              </a:spcBef>
            </a:pPr>
            <a:r>
              <a:rPr lang="en-US" sz="2300" cap="none" dirty="0">
                <a:latin typeface="Amasis MT Pro Medium" panose="02040604050005020304" pitchFamily="18" charset="0"/>
              </a:rPr>
              <a:t>Tertullus introduces his accusation against Paul with flattery toward Felix </a:t>
            </a:r>
            <a:r>
              <a:rPr lang="en-US" sz="2300" b="1" cap="none" dirty="0">
                <a:solidFill>
                  <a:srgbClr val="92D050"/>
                </a:solidFill>
                <a:latin typeface="Amasis MT Pro Medium" panose="02040604050005020304" pitchFamily="18" charset="0"/>
              </a:rPr>
              <a:t>[Pr. 26.28; 29.5, Ro 16.18, Jude 1.16]</a:t>
            </a:r>
          </a:p>
          <a:p>
            <a:pPr>
              <a:lnSpc>
                <a:spcPct val="100000"/>
              </a:lnSpc>
              <a:spcBef>
                <a:spcPts val="0"/>
              </a:spcBef>
            </a:pPr>
            <a:endParaRPr lang="en-US" sz="2300" b="1" cap="none" dirty="0">
              <a:solidFill>
                <a:srgbClr val="92D050"/>
              </a:solidFill>
              <a:latin typeface="Amasis MT Pro Medium" panose="02040604050005020304" pitchFamily="18" charset="0"/>
            </a:endParaRPr>
          </a:p>
          <a:p>
            <a:pPr>
              <a:lnSpc>
                <a:spcPct val="100000"/>
              </a:lnSpc>
              <a:spcBef>
                <a:spcPts val="0"/>
              </a:spcBef>
            </a:pPr>
            <a:r>
              <a:rPr lang="en-US" sz="2300" b="1" dirty="0">
                <a:solidFill>
                  <a:srgbClr val="92D050"/>
                </a:solidFill>
                <a:latin typeface="Amasis MT Pro Medium" panose="02040604050005020304" pitchFamily="18" charset="0"/>
              </a:rPr>
              <a:t>Psa. 78.36</a:t>
            </a:r>
            <a:r>
              <a:rPr lang="en-US" sz="2300" dirty="0">
                <a:latin typeface="Amasis MT Pro Medium" panose="02040604050005020304" pitchFamily="18" charset="0"/>
              </a:rPr>
              <a:t> Insincere praise to the Lord is considered flattery.</a:t>
            </a:r>
          </a:p>
          <a:p>
            <a:pPr>
              <a:lnSpc>
                <a:spcPct val="100000"/>
              </a:lnSpc>
              <a:spcBef>
                <a:spcPts val="0"/>
              </a:spcBef>
            </a:pPr>
            <a:endParaRPr lang="en-US" sz="2300" dirty="0">
              <a:latin typeface="Amasis MT Pro Medium" panose="02040604050005020304" pitchFamily="18" charset="0"/>
            </a:endParaRPr>
          </a:p>
          <a:p>
            <a:pPr>
              <a:lnSpc>
                <a:spcPct val="100000"/>
              </a:lnSpc>
              <a:spcBef>
                <a:spcPts val="0"/>
              </a:spcBef>
            </a:pPr>
            <a:r>
              <a:rPr lang="en-US" sz="2300" cap="none" dirty="0">
                <a:latin typeface="Amasis MT Pro Medium" panose="02040604050005020304" pitchFamily="18" charset="0"/>
              </a:rPr>
              <a:t>Tertullus </a:t>
            </a:r>
            <a:r>
              <a:rPr lang="en-US" sz="2300" dirty="0">
                <a:latin typeface="Amasis MT Pro Medium" panose="02040604050005020304" pitchFamily="18" charset="0"/>
              </a:rPr>
              <a:t>flattery of Felix was untrue-he did not bring peace or prosperity to those he governed.</a:t>
            </a:r>
          </a:p>
          <a:p>
            <a:pPr>
              <a:lnSpc>
                <a:spcPct val="100000"/>
              </a:lnSpc>
              <a:spcBef>
                <a:spcPts val="0"/>
              </a:spcBef>
            </a:pPr>
            <a:endParaRPr lang="en-US" sz="2300" cap="none" dirty="0">
              <a:latin typeface="Amasis MT Pro Medium" panose="02040604050005020304" pitchFamily="18" charset="0"/>
            </a:endParaRPr>
          </a:p>
          <a:p>
            <a:pPr>
              <a:lnSpc>
                <a:spcPct val="100000"/>
              </a:lnSpc>
              <a:spcBef>
                <a:spcPts val="0"/>
              </a:spcBef>
            </a:pPr>
            <a:r>
              <a:rPr lang="en-US" sz="2300" dirty="0">
                <a:latin typeface="Amasis MT Pro Medium" panose="02040604050005020304" pitchFamily="18" charset="0"/>
              </a:rPr>
              <a:t>What were the specific charges?</a:t>
            </a: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531D2F2A-9351-EF68-AC7E-71FFC8C7CB21}"/>
              </a:ext>
            </a:extLst>
          </p:cNvPr>
          <p:cNvSpPr>
            <a:spLocks noGrp="1"/>
          </p:cNvSpPr>
          <p:nvPr>
            <p:ph sz="half" idx="2"/>
          </p:nvPr>
        </p:nvSpPr>
        <p:spPr>
          <a:xfrm>
            <a:off x="5710335" y="475860"/>
            <a:ext cx="5617028" cy="6034121"/>
          </a:xfrm>
        </p:spPr>
        <p:txBody>
          <a:bodyPr>
            <a:noAutofit/>
          </a:bodyPr>
          <a:lstStyle/>
          <a:p>
            <a:pPr marL="457200" indent="-457200">
              <a:lnSpc>
                <a:spcPct val="100000"/>
              </a:lnSpc>
              <a:spcBef>
                <a:spcPts val="0"/>
              </a:spcBef>
              <a:buFont typeface="+mj-lt"/>
              <a:buAutoNum type="arabicPeriod"/>
            </a:pPr>
            <a:r>
              <a:rPr lang="en-US" sz="2300" b="1" dirty="0">
                <a:solidFill>
                  <a:srgbClr val="92D050"/>
                </a:solidFill>
                <a:latin typeface="Amasis MT Pro Medium" panose="02040604050005020304" pitchFamily="18" charset="0"/>
              </a:rPr>
              <a:t>Politically dangerous </a:t>
            </a:r>
            <a:r>
              <a:rPr lang="en-US" sz="2300" dirty="0">
                <a:latin typeface="Amasis MT Pro Medium" panose="02040604050005020304" pitchFamily="18" charset="0"/>
              </a:rPr>
              <a:t>- a plague, making Paul out to be a terrorist.</a:t>
            </a:r>
          </a:p>
          <a:p>
            <a:pPr marL="457200" indent="-457200">
              <a:lnSpc>
                <a:spcPct val="100000"/>
              </a:lnSpc>
              <a:spcBef>
                <a:spcPts val="0"/>
              </a:spcBef>
              <a:buFont typeface="+mj-lt"/>
              <a:buAutoNum type="arabicPeriod"/>
            </a:pPr>
            <a:r>
              <a:rPr lang="en-US" sz="2300" b="1" dirty="0">
                <a:solidFill>
                  <a:srgbClr val="92D050"/>
                </a:solidFill>
                <a:latin typeface="Amasis MT Pro Medium" panose="02040604050005020304" pitchFamily="18" charset="0"/>
              </a:rPr>
              <a:t>Ringleader</a:t>
            </a:r>
            <a:r>
              <a:rPr lang="en-US" sz="2300" dirty="0">
                <a:solidFill>
                  <a:srgbClr val="92D050"/>
                </a:solidFill>
                <a:latin typeface="Amasis MT Pro Medium" panose="02040604050005020304" pitchFamily="18" charset="0"/>
              </a:rPr>
              <a:t> of sect Nazarene</a:t>
            </a:r>
            <a:r>
              <a:rPr lang="en-US" sz="2300" dirty="0">
                <a:latin typeface="Amasis MT Pro Medium" panose="02040604050005020304" pitchFamily="18" charset="0"/>
              </a:rPr>
              <a:t>: Associating Paul to a generally despised and lowly place with a poor reputation as a city </a:t>
            </a:r>
            <a:r>
              <a:rPr lang="en-US" sz="2300" dirty="0">
                <a:solidFill>
                  <a:srgbClr val="92D050"/>
                </a:solidFill>
                <a:latin typeface="Amasis MT Pro Medium" panose="02040604050005020304" pitchFamily="18" charset="0"/>
              </a:rPr>
              <a:t>[Jn 1.46]. </a:t>
            </a:r>
            <a:r>
              <a:rPr lang="en-US" sz="2300" dirty="0">
                <a:latin typeface="Amasis MT Pro Medium" panose="02040604050005020304" pitchFamily="18" charset="0"/>
              </a:rPr>
              <a:t>Considered a backwater, or small city with no historical significance.</a:t>
            </a:r>
          </a:p>
          <a:p>
            <a:pPr>
              <a:lnSpc>
                <a:spcPct val="100000"/>
              </a:lnSpc>
              <a:spcBef>
                <a:spcPts val="0"/>
              </a:spcBef>
            </a:pPr>
            <a:endParaRPr lang="en-US" sz="2300" dirty="0">
              <a:latin typeface="Amasis MT Pro Medium" panose="02040604050005020304" pitchFamily="18" charset="0"/>
            </a:endParaRPr>
          </a:p>
          <a:p>
            <a:pPr>
              <a:lnSpc>
                <a:spcPct val="100000"/>
              </a:lnSpc>
              <a:spcBef>
                <a:spcPts val="0"/>
              </a:spcBef>
            </a:pPr>
            <a:r>
              <a:rPr lang="en-US" sz="2300" i="1" dirty="0">
                <a:solidFill>
                  <a:srgbClr val="92D050"/>
                </a:solidFill>
                <a:latin typeface="Amasis MT Pro Medium" panose="02040604050005020304" pitchFamily="18" charset="0"/>
              </a:rPr>
              <a:t>Yeshua lived in Nazareth – inscribe on the cross which was a sleight or pun to Yeshua and the Jews that a King of theirs would come from an obscure city. Another example of turning the tables, Yeshua was associating Himself with the poor and obscured people.</a:t>
            </a:r>
            <a:endParaRPr lang="en-US" sz="2300" dirty="0">
              <a:latin typeface="Amasis MT Pro Medium" panose="02040604050005020304" pitchFamily="18" charset="0"/>
            </a:endParaRPr>
          </a:p>
          <a:p>
            <a:pPr>
              <a:lnSpc>
                <a:spcPct val="100000"/>
              </a:lnSpc>
              <a:spcBef>
                <a:spcPts val="0"/>
              </a:spcBef>
            </a:pPr>
            <a:endParaRPr lang="en-US" sz="2300" dirty="0">
              <a:latin typeface="Amasis MT Pro Medium" panose="02040604050005020304" pitchFamily="18" charset="0"/>
            </a:endParaRPr>
          </a:p>
          <a:p>
            <a:pPr>
              <a:lnSpc>
                <a:spcPct val="100000"/>
              </a:lnSpc>
              <a:spcBef>
                <a:spcPts val="0"/>
              </a:spcBef>
            </a:pPr>
            <a:endParaRPr lang="en-US" sz="2300" cap="none" dirty="0">
              <a:latin typeface="Amasis MT Pro Medium" panose="02040604050005020304" pitchFamily="18" charset="0"/>
            </a:endParaRPr>
          </a:p>
          <a:p>
            <a:pPr>
              <a:lnSpc>
                <a:spcPct val="100000"/>
              </a:lnSpc>
              <a:spcBef>
                <a:spcPts val="0"/>
              </a:spcBef>
            </a:pPr>
            <a:endParaRPr lang="en-US" sz="2300" cap="none" dirty="0">
              <a:latin typeface="Amasis MT Pro Medium" panose="02040604050005020304" pitchFamily="18" charset="0"/>
            </a:endParaRPr>
          </a:p>
        </p:txBody>
      </p:sp>
    </p:spTree>
    <p:extLst>
      <p:ext uri="{BB962C8B-B14F-4D97-AF65-F5344CB8AC3E}">
        <p14:creationId xmlns:p14="http://schemas.microsoft.com/office/powerpoint/2010/main" val="257112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265280" y="1173019"/>
            <a:ext cx="3113112" cy="2604654"/>
          </a:xfrm>
        </p:spPr>
        <p:txBody>
          <a:bodyPr vert="horz" lIns="91440" tIns="45720" rIns="91440" bIns="45720" rtlCol="0" anchor="ctr">
            <a:normAutofit/>
          </a:bodyPr>
          <a:lstStyle/>
          <a:p>
            <a:r>
              <a:rPr lang="en-US" sz="5400" b="0" dirty="0">
                <a:effectLst/>
              </a:rPr>
              <a:t>SING MY NAME</a:t>
            </a:r>
          </a:p>
        </p:txBody>
      </p:sp>
      <p:pic>
        <p:nvPicPr>
          <p:cNvPr id="7" name="Picture 6">
            <a:extLst>
              <a:ext uri="{FF2B5EF4-FFF2-40B4-BE49-F238E27FC236}">
                <a16:creationId xmlns:a16="http://schemas.microsoft.com/office/drawing/2014/main" id="{90611164-5E14-65A7-57FA-490D5474D1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rcRect t="8428" r="-2" b="8489"/>
          <a:stretch>
            <a:fillRect/>
          </a:stretch>
        </p:blipFill>
        <p:spPr>
          <a:xfrm>
            <a:off x="20" y="10"/>
            <a:ext cx="7552924" cy="6857990"/>
          </a:xfrm>
          <a:prstGeom prst="rect">
            <a:avLst/>
          </a:prstGeom>
        </p:spPr>
      </p:pic>
      <p:cxnSp>
        <p:nvCxnSpPr>
          <p:cNvPr id="27" name="Straight Connector 26">
            <a:extLst>
              <a:ext uri="{FF2B5EF4-FFF2-40B4-BE49-F238E27FC236}">
                <a16:creationId xmlns:a16="http://schemas.microsoft.com/office/drawing/2014/main" id="{9C0A00CE-5D42-405E-BB21-040156444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ECB15-B1FD-4652-B204-0C3209323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E0140-F54D-C6CA-8F4D-165119075022}"/>
              </a:ext>
            </a:extLst>
          </p:cNvPr>
          <p:cNvSpPr>
            <a:spLocks noGrp="1"/>
          </p:cNvSpPr>
          <p:nvPr>
            <p:ph type="title"/>
          </p:nvPr>
        </p:nvSpPr>
        <p:spPr>
          <a:xfrm>
            <a:off x="561128" y="303245"/>
            <a:ext cx="5321030" cy="708891"/>
          </a:xfrm>
        </p:spPr>
        <p:txBody>
          <a:bodyPr>
            <a:normAutofit/>
          </a:bodyPr>
          <a:lstStyle/>
          <a:p>
            <a:pPr algn="l"/>
            <a:r>
              <a:rPr lang="en-US" sz="3000" dirty="0">
                <a:solidFill>
                  <a:schemeClr val="tx1"/>
                </a:solidFill>
                <a:latin typeface="Amasis MT Pro Medium" panose="02040604050005020304" pitchFamily="18" charset="0"/>
              </a:rPr>
              <a:t>Ruach’s gift mercy</a:t>
            </a:r>
          </a:p>
        </p:txBody>
      </p:sp>
      <p:sp>
        <p:nvSpPr>
          <p:cNvPr id="3" name="Content Placeholder 2">
            <a:extLst>
              <a:ext uri="{FF2B5EF4-FFF2-40B4-BE49-F238E27FC236}">
                <a16:creationId xmlns:a16="http://schemas.microsoft.com/office/drawing/2014/main" id="{330030D7-B8A1-B48B-B9B3-8D7E169484C2}"/>
              </a:ext>
            </a:extLst>
          </p:cNvPr>
          <p:cNvSpPr>
            <a:spLocks noGrp="1"/>
          </p:cNvSpPr>
          <p:nvPr>
            <p:ph sz="half" idx="1"/>
          </p:nvPr>
        </p:nvSpPr>
        <p:spPr>
          <a:xfrm>
            <a:off x="438539" y="1231641"/>
            <a:ext cx="5321030" cy="4387299"/>
          </a:xfrm>
        </p:spPr>
        <p:txBody>
          <a:bodyPr>
            <a:normAutofit/>
          </a:bodyPr>
          <a:lstStyle/>
          <a:p>
            <a:pPr marL="457200" indent="-457200">
              <a:lnSpc>
                <a:spcPct val="100000"/>
              </a:lnSpc>
              <a:spcBef>
                <a:spcPts val="0"/>
              </a:spcBef>
              <a:buFont typeface="+mj-lt"/>
              <a:buAutoNum type="arabicPeriod" startAt="3"/>
            </a:pPr>
            <a:r>
              <a:rPr lang="en-US" sz="2300" dirty="0">
                <a:solidFill>
                  <a:srgbClr val="92D050"/>
                </a:solidFill>
                <a:latin typeface="Amasis MT Pro Medium" panose="02040604050005020304" pitchFamily="18" charset="0"/>
              </a:rPr>
              <a:t>Among all Jews throughout the world:  </a:t>
            </a:r>
            <a:r>
              <a:rPr lang="en-US" sz="2300" dirty="0">
                <a:latin typeface="Amasis MT Pro Medium" panose="02040604050005020304" pitchFamily="18" charset="0"/>
              </a:rPr>
              <a:t>This is an unintended compliment </a:t>
            </a:r>
            <a:r>
              <a:rPr lang="en-US" sz="2300" i="1" dirty="0">
                <a:latin typeface="Amasis MT Pro Medium" panose="02040604050005020304" pitchFamily="18" charset="0"/>
              </a:rPr>
              <a:t>(meant to be negative) </a:t>
            </a:r>
            <a:r>
              <a:rPr lang="en-US" sz="2300" dirty="0">
                <a:latin typeface="Amasis MT Pro Medium" panose="02040604050005020304" pitchFamily="18" charset="0"/>
              </a:rPr>
              <a:t>a failed attempt of criticism which describes the extent of Paul’s work.</a:t>
            </a:r>
          </a:p>
          <a:p>
            <a:pPr marL="457200" indent="-457200">
              <a:lnSpc>
                <a:spcPct val="100000"/>
              </a:lnSpc>
              <a:spcBef>
                <a:spcPts val="0"/>
              </a:spcBef>
              <a:buFont typeface="+mj-lt"/>
              <a:buAutoNum type="arabicPeriod" startAt="3"/>
            </a:pPr>
            <a:endParaRPr lang="en-US" sz="2300" dirty="0">
              <a:latin typeface="Amasis MT Pro Medium" panose="02040604050005020304" pitchFamily="18" charset="0"/>
            </a:endParaRPr>
          </a:p>
          <a:p>
            <a:pPr marL="457200" indent="-457200">
              <a:lnSpc>
                <a:spcPct val="100000"/>
              </a:lnSpc>
              <a:spcBef>
                <a:spcPts val="0"/>
              </a:spcBef>
              <a:buFont typeface="+mj-lt"/>
              <a:buAutoNum type="arabicPeriod" startAt="3"/>
            </a:pPr>
            <a:r>
              <a:rPr lang="en-US" sz="2300" dirty="0">
                <a:solidFill>
                  <a:srgbClr val="92D050"/>
                </a:solidFill>
                <a:latin typeface="Amasis MT Pro Medium" panose="02040604050005020304" pitchFamily="18" charset="0"/>
              </a:rPr>
              <a:t>Tried to profane the Temple:  </a:t>
            </a:r>
            <a:r>
              <a:rPr lang="en-US" sz="2300" dirty="0">
                <a:latin typeface="Amasis MT Pro Medium" panose="02040604050005020304" pitchFamily="18" charset="0"/>
              </a:rPr>
              <a:t>He gave no evidence for this charge, based on rumor. </a:t>
            </a:r>
            <a:r>
              <a:rPr lang="en-US" sz="2300" b="1" dirty="0">
                <a:solidFill>
                  <a:srgbClr val="92D050"/>
                </a:solidFill>
                <a:latin typeface="Amasis MT Pro Medium" panose="02040604050005020304" pitchFamily="18" charset="0"/>
              </a:rPr>
              <a:t>Mt. 5.11-12</a:t>
            </a:r>
          </a:p>
          <a:p>
            <a:pPr marL="0" indent="0">
              <a:lnSpc>
                <a:spcPct val="100000"/>
              </a:lnSpc>
              <a:spcBef>
                <a:spcPts val="0"/>
              </a:spcBef>
              <a:buNone/>
            </a:pPr>
            <a:endParaRPr lang="en-US" sz="2300" b="1" dirty="0">
              <a:solidFill>
                <a:srgbClr val="92D050"/>
              </a:solidFill>
              <a:latin typeface="Amasis MT Pro Medium" panose="02040604050005020304" pitchFamily="18" charset="0"/>
            </a:endParaRPr>
          </a:p>
          <a:p>
            <a:pPr marL="0" indent="0">
              <a:lnSpc>
                <a:spcPct val="100000"/>
              </a:lnSpc>
              <a:spcBef>
                <a:spcPts val="0"/>
              </a:spcBef>
              <a:buNone/>
            </a:pPr>
            <a:r>
              <a:rPr lang="en-US" sz="2300" dirty="0">
                <a:effectLst/>
                <a:latin typeface="Amasis MT Pro Medium" panose="02040604050005020304" pitchFamily="18" charset="0"/>
              </a:rPr>
              <a:t>In Paul’s defense he exposes the weakness of their case. </a:t>
            </a:r>
          </a:p>
          <a:p>
            <a:pPr marL="0" indent="0">
              <a:lnSpc>
                <a:spcPct val="100000"/>
              </a:lnSpc>
              <a:spcBef>
                <a:spcPts val="0"/>
              </a:spcBef>
              <a:buNone/>
            </a:pPr>
            <a:endParaRPr lang="en-US" sz="2300"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6A77B1FB-F715-C1DB-2FCD-6A8757BEC615}"/>
              </a:ext>
            </a:extLst>
          </p:cNvPr>
          <p:cNvSpPr>
            <a:spLocks noGrp="1"/>
          </p:cNvSpPr>
          <p:nvPr>
            <p:ph sz="half" idx="2"/>
          </p:nvPr>
        </p:nvSpPr>
        <p:spPr>
          <a:xfrm>
            <a:off x="6096000" y="877077"/>
            <a:ext cx="5073769" cy="5096426"/>
          </a:xfrm>
        </p:spPr>
        <p:txBody>
          <a:bodyPr>
            <a:normAutofit/>
          </a:bodyPr>
          <a:lstStyle/>
          <a:p>
            <a:pPr marL="457200" indent="-457200">
              <a:lnSpc>
                <a:spcPct val="100000"/>
              </a:lnSpc>
              <a:spcBef>
                <a:spcPts val="0"/>
              </a:spcBef>
              <a:buFont typeface="+mj-lt"/>
              <a:buAutoNum type="arabicPeriod"/>
            </a:pPr>
            <a:r>
              <a:rPr lang="en-US" sz="2300" dirty="0">
                <a:latin typeface="Amasis MT Pro Medium" panose="02040604050005020304" pitchFamily="18" charset="0"/>
              </a:rPr>
              <a:t>Unlike Tertullus, Paul states the obvious that Felix has been a judge over the nation for years. Not using flattery. </a:t>
            </a:r>
            <a:r>
              <a:rPr lang="en-US" sz="2300" b="1" dirty="0">
                <a:solidFill>
                  <a:srgbClr val="92D050"/>
                </a:solidFill>
                <a:latin typeface="Amasis MT Pro Medium" panose="02040604050005020304" pitchFamily="18" charset="0"/>
              </a:rPr>
              <a:t>2Co 4.2</a:t>
            </a:r>
          </a:p>
          <a:p>
            <a:pPr marL="457200" indent="-457200">
              <a:lnSpc>
                <a:spcPct val="100000"/>
              </a:lnSpc>
              <a:spcBef>
                <a:spcPts val="0"/>
              </a:spcBef>
              <a:buFont typeface="+mj-lt"/>
              <a:buAutoNum type="arabicPeriod"/>
            </a:pPr>
            <a:r>
              <a:rPr lang="en-US" sz="2300" cap="none" dirty="0">
                <a:solidFill>
                  <a:srgbClr val="92D050"/>
                </a:solidFill>
                <a:latin typeface="Amasis MT Pro Medium" panose="02040604050005020304" pitchFamily="18" charset="0"/>
              </a:rPr>
              <a:t>I’m glad to make my defense: </a:t>
            </a:r>
            <a:r>
              <a:rPr lang="en-US" sz="2300" cap="none" dirty="0">
                <a:latin typeface="Amasis MT Pro Medium" panose="02040604050005020304" pitchFamily="18" charset="0"/>
              </a:rPr>
              <a:t>Knowing there was no case against him it gives another opportunity for the gospel.</a:t>
            </a:r>
          </a:p>
          <a:p>
            <a:pPr marL="457200" indent="-457200">
              <a:lnSpc>
                <a:spcPct val="100000"/>
              </a:lnSpc>
              <a:spcBef>
                <a:spcPts val="0"/>
              </a:spcBef>
              <a:buFont typeface="+mj-lt"/>
              <a:buAutoNum type="arabicPeriod"/>
            </a:pPr>
            <a:r>
              <a:rPr lang="en-US" sz="2300" dirty="0">
                <a:solidFill>
                  <a:srgbClr val="92D050"/>
                </a:solidFill>
                <a:latin typeface="Amasis MT Pro Medium" panose="02040604050005020304" pitchFamily="18" charset="0"/>
              </a:rPr>
              <a:t>12 Days: </a:t>
            </a:r>
            <a:r>
              <a:rPr lang="en-US" sz="2300" dirty="0">
                <a:latin typeface="Amasis MT Pro Medium" panose="02040604050005020304" pitchFamily="18" charset="0"/>
              </a:rPr>
              <a:t>There are no witnesses to prove that he was inciting a crowd since it had been twelve days and no crowd was present.</a:t>
            </a:r>
          </a:p>
          <a:p>
            <a:pPr marL="457200" indent="-457200">
              <a:lnSpc>
                <a:spcPct val="100000"/>
              </a:lnSpc>
              <a:spcBef>
                <a:spcPts val="0"/>
              </a:spcBef>
              <a:buFont typeface="+mj-lt"/>
              <a:buAutoNum type="arabicPeriod"/>
            </a:pPr>
            <a:r>
              <a:rPr lang="en-US" sz="2300" dirty="0">
                <a:latin typeface="Amasis MT Pro Medium" panose="02040604050005020304" pitchFamily="18" charset="0"/>
              </a:rPr>
              <a:t>There were no such eyewitnesses of the alleged sacrilege.</a:t>
            </a:r>
          </a:p>
          <a:p>
            <a:pPr marL="0" indent="0">
              <a:lnSpc>
                <a:spcPct val="100000"/>
              </a:lnSpc>
              <a:spcBef>
                <a:spcPts val="0"/>
              </a:spcBef>
              <a:buNone/>
            </a:pPr>
            <a:endParaRPr lang="en-US" sz="2300" cap="none" dirty="0">
              <a:latin typeface="Amasis MT Pro Medium" panose="02040604050005020304" pitchFamily="18" charset="0"/>
            </a:endParaRPr>
          </a:p>
        </p:txBody>
      </p:sp>
    </p:spTree>
    <p:extLst>
      <p:ext uri="{BB962C8B-B14F-4D97-AF65-F5344CB8AC3E}">
        <p14:creationId xmlns:p14="http://schemas.microsoft.com/office/powerpoint/2010/main" val="338952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C50D-233F-A87E-7371-733DC4CE6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62F13-8C05-1F47-E9A1-77213FEDE2CD}"/>
              </a:ext>
            </a:extLst>
          </p:cNvPr>
          <p:cNvSpPr>
            <a:spLocks noGrp="1"/>
          </p:cNvSpPr>
          <p:nvPr>
            <p:ph type="title"/>
          </p:nvPr>
        </p:nvSpPr>
        <p:spPr>
          <a:xfrm>
            <a:off x="561128" y="303245"/>
            <a:ext cx="5321030" cy="708891"/>
          </a:xfrm>
        </p:spPr>
        <p:txBody>
          <a:bodyPr>
            <a:normAutofit/>
          </a:bodyPr>
          <a:lstStyle/>
          <a:p>
            <a:pPr algn="l"/>
            <a:r>
              <a:rPr lang="en-US" sz="3000" dirty="0">
                <a:solidFill>
                  <a:schemeClr val="tx1"/>
                </a:solidFill>
                <a:latin typeface="Amasis MT Pro Medium" panose="02040604050005020304" pitchFamily="18" charset="0"/>
              </a:rPr>
              <a:t>Ruach’s gift mercy</a:t>
            </a:r>
          </a:p>
        </p:txBody>
      </p:sp>
      <p:sp>
        <p:nvSpPr>
          <p:cNvPr id="3" name="Content Placeholder 2">
            <a:extLst>
              <a:ext uri="{FF2B5EF4-FFF2-40B4-BE49-F238E27FC236}">
                <a16:creationId xmlns:a16="http://schemas.microsoft.com/office/drawing/2014/main" id="{99887381-E5C9-8305-32C3-05CE8CA462AD}"/>
              </a:ext>
            </a:extLst>
          </p:cNvPr>
          <p:cNvSpPr>
            <a:spLocks noGrp="1"/>
          </p:cNvSpPr>
          <p:nvPr>
            <p:ph sz="half" idx="1"/>
          </p:nvPr>
        </p:nvSpPr>
        <p:spPr>
          <a:xfrm>
            <a:off x="438539" y="1231641"/>
            <a:ext cx="5321030" cy="4995423"/>
          </a:xfrm>
        </p:spPr>
        <p:txBody>
          <a:bodyPr>
            <a:noAutofit/>
          </a:bodyPr>
          <a:lstStyle/>
          <a:p>
            <a:pPr marL="0" indent="0">
              <a:lnSpc>
                <a:spcPct val="100000"/>
              </a:lnSpc>
              <a:spcBef>
                <a:spcPts val="0"/>
              </a:spcBef>
              <a:buNone/>
            </a:pPr>
            <a:r>
              <a:rPr lang="en-US" sz="2500" cap="none" dirty="0">
                <a:solidFill>
                  <a:srgbClr val="92D050"/>
                </a:solidFill>
                <a:latin typeface="Amasis MT Pro Medium" panose="02040604050005020304" pitchFamily="18" charset="0"/>
              </a:rPr>
              <a:t>Vs. 14-21 </a:t>
            </a:r>
            <a:r>
              <a:rPr lang="en-US" sz="2500" cap="none" dirty="0">
                <a:latin typeface="Amasis MT Pro Medium" panose="02040604050005020304" pitchFamily="18" charset="0"/>
              </a:rPr>
              <a:t>Paul explains his ministry of “The Way”.</a:t>
            </a:r>
          </a:p>
          <a:p>
            <a:pPr>
              <a:lnSpc>
                <a:spcPct val="100000"/>
              </a:lnSpc>
              <a:spcBef>
                <a:spcPts val="0"/>
              </a:spcBef>
            </a:pPr>
            <a:r>
              <a:rPr lang="en-US" sz="2500" cap="none" dirty="0">
                <a:latin typeface="Amasis MT Pro Medium" panose="02040604050005020304" pitchFamily="18" charset="0"/>
              </a:rPr>
              <a:t>Resurrection of the dead, both the just and the unjust. </a:t>
            </a:r>
          </a:p>
          <a:p>
            <a:pPr>
              <a:lnSpc>
                <a:spcPct val="100000"/>
              </a:lnSpc>
              <a:spcBef>
                <a:spcPts val="0"/>
              </a:spcBef>
            </a:pPr>
            <a:r>
              <a:rPr lang="en-US" sz="2500" dirty="0">
                <a:latin typeface="Amasis MT Pro Medium" panose="02040604050005020304" pitchFamily="18" charset="0"/>
              </a:rPr>
              <a:t>He brought alms and offering </a:t>
            </a:r>
            <a:r>
              <a:rPr lang="en-US" sz="2500" dirty="0">
                <a:solidFill>
                  <a:srgbClr val="92D050"/>
                </a:solidFill>
                <a:latin typeface="Amasis MT Pro Medium" panose="02040604050005020304" pitchFamily="18" charset="0"/>
              </a:rPr>
              <a:t>[Gal 2.10, Ro 15.26, 2Co 8.1-9]</a:t>
            </a:r>
          </a:p>
          <a:p>
            <a:pPr>
              <a:lnSpc>
                <a:spcPct val="100000"/>
              </a:lnSpc>
              <a:spcBef>
                <a:spcPts val="0"/>
              </a:spcBef>
            </a:pPr>
            <a:endParaRPr lang="en-US" sz="2500" dirty="0">
              <a:latin typeface="Amasis MT Pro Medium" panose="02040604050005020304" pitchFamily="18" charset="0"/>
            </a:endParaRPr>
          </a:p>
          <a:p>
            <a:pPr>
              <a:lnSpc>
                <a:spcPct val="100000"/>
              </a:lnSpc>
              <a:spcBef>
                <a:spcPts val="0"/>
              </a:spcBef>
            </a:pPr>
            <a:r>
              <a:rPr lang="en-US" sz="2500" i="1" dirty="0">
                <a:solidFill>
                  <a:srgbClr val="92D050"/>
                </a:solidFill>
                <a:latin typeface="Amasis MT Pro Medium" panose="02040604050005020304" pitchFamily="18" charset="0"/>
              </a:rPr>
              <a:t>Believers should never be timid of the Truth-it is our evidence we belong to Yahweh.</a:t>
            </a:r>
          </a:p>
          <a:p>
            <a:pPr>
              <a:lnSpc>
                <a:spcPct val="100000"/>
              </a:lnSpc>
              <a:spcBef>
                <a:spcPts val="0"/>
              </a:spcBef>
            </a:pPr>
            <a:endParaRPr lang="en-US" sz="2300" cap="none" dirty="0">
              <a:latin typeface="Amasis MT Pro Medium" panose="02040604050005020304" pitchFamily="18" charset="0"/>
            </a:endParaRPr>
          </a:p>
          <a:p>
            <a:pPr marL="0" indent="0">
              <a:lnSpc>
                <a:spcPct val="100000"/>
              </a:lnSpc>
              <a:spcBef>
                <a:spcPts val="0"/>
              </a:spcBef>
              <a:buNone/>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17624B3C-9937-44A2-F808-0D766170962C}"/>
              </a:ext>
            </a:extLst>
          </p:cNvPr>
          <p:cNvSpPr>
            <a:spLocks noGrp="1"/>
          </p:cNvSpPr>
          <p:nvPr>
            <p:ph sz="half" idx="2"/>
          </p:nvPr>
        </p:nvSpPr>
        <p:spPr>
          <a:xfrm>
            <a:off x="6008913" y="733408"/>
            <a:ext cx="5321030" cy="5676536"/>
          </a:xfrm>
        </p:spPr>
        <p:txBody>
          <a:bodyPr>
            <a:normAutofit/>
          </a:bodyPr>
          <a:lstStyle/>
          <a:p>
            <a:pPr marL="0" indent="0">
              <a:lnSpc>
                <a:spcPct val="100000"/>
              </a:lnSpc>
              <a:spcBef>
                <a:spcPts val="0"/>
              </a:spcBef>
              <a:buNone/>
            </a:pPr>
            <a:r>
              <a:rPr lang="en-US" sz="2400" cap="none" dirty="0">
                <a:solidFill>
                  <a:srgbClr val="92D050"/>
                </a:solidFill>
                <a:latin typeface="Amasis MT Pro Medium" panose="02040604050005020304" pitchFamily="18" charset="0"/>
              </a:rPr>
              <a:t>Vs. 22-23 </a:t>
            </a:r>
            <a:r>
              <a:rPr lang="en-US" sz="2400" cap="none" dirty="0">
                <a:latin typeface="Amasis MT Pro Medium" panose="02040604050005020304" pitchFamily="18" charset="0"/>
              </a:rPr>
              <a:t>Felix’s decision:</a:t>
            </a:r>
          </a:p>
          <a:p>
            <a:pPr>
              <a:lnSpc>
                <a:spcPct val="100000"/>
              </a:lnSpc>
              <a:spcBef>
                <a:spcPts val="0"/>
              </a:spcBef>
            </a:pPr>
            <a:r>
              <a:rPr lang="en-US" sz="2400" dirty="0">
                <a:latin typeface="Amasis MT Pro Medium" panose="02040604050005020304" pitchFamily="18" charset="0"/>
              </a:rPr>
              <a:t>He avoided a decision of the case under pretense of waiting for further evidence for Lysias</a:t>
            </a:r>
          </a:p>
          <a:p>
            <a:pPr>
              <a:lnSpc>
                <a:spcPct val="100000"/>
              </a:lnSpc>
              <a:spcBef>
                <a:spcPts val="0"/>
              </a:spcBef>
            </a:pPr>
            <a:r>
              <a:rPr lang="en-US" sz="2400" cap="none" dirty="0">
                <a:latin typeface="Amasis MT Pro Medium" panose="02040604050005020304" pitchFamily="18" charset="0"/>
              </a:rPr>
              <a:t>Knowing Paul was innocent (trying to walk the middle ground) he allows Paul to have liberty while in custody.</a:t>
            </a:r>
          </a:p>
          <a:p>
            <a:pPr marL="0" indent="0">
              <a:lnSpc>
                <a:spcPct val="100000"/>
              </a:lnSpc>
              <a:spcBef>
                <a:spcPts val="0"/>
              </a:spcBef>
              <a:buNone/>
            </a:pPr>
            <a:r>
              <a:rPr lang="en-US" sz="2400" dirty="0">
                <a:solidFill>
                  <a:srgbClr val="92D050"/>
                </a:solidFill>
                <a:latin typeface="Amasis MT Pro Medium" panose="02040604050005020304" pitchFamily="18" charset="0"/>
              </a:rPr>
              <a:t>Vs 24-25 </a:t>
            </a:r>
            <a:r>
              <a:rPr lang="en-US" sz="2400" dirty="0">
                <a:latin typeface="Amasis MT Pro Medium" panose="02040604050005020304" pitchFamily="18" charset="0"/>
              </a:rPr>
              <a:t>Felix avoids making spiritual decision as Paul speaks of,  </a:t>
            </a:r>
            <a:r>
              <a:rPr lang="en-US" sz="2400" b="1" dirty="0">
                <a:latin typeface="Amasis MT Pro Medium" panose="02040604050005020304" pitchFamily="18" charset="0"/>
              </a:rPr>
              <a:t>RIGHTEOUSNESS</a:t>
            </a:r>
            <a:r>
              <a:rPr lang="en-US" sz="2400" dirty="0">
                <a:latin typeface="Amasis MT Pro Medium" panose="02040604050005020304" pitchFamily="18" charset="0"/>
              </a:rPr>
              <a:t> </a:t>
            </a:r>
            <a:r>
              <a:rPr lang="en-US" sz="2400" i="1" dirty="0">
                <a:solidFill>
                  <a:srgbClr val="92D050"/>
                </a:solidFill>
                <a:latin typeface="Amasis MT Pro Medium" panose="02040604050005020304" pitchFamily="18" charset="0"/>
              </a:rPr>
              <a:t>(ours in Messiah) </a:t>
            </a:r>
            <a:r>
              <a:rPr lang="en-US" sz="2400" b="1" dirty="0">
                <a:latin typeface="Amasis MT Pro Medium" panose="02040604050005020304" pitchFamily="18" charset="0"/>
              </a:rPr>
              <a:t>SELF-CONTROL </a:t>
            </a:r>
            <a:r>
              <a:rPr lang="en-US" sz="2400" i="1" dirty="0">
                <a:solidFill>
                  <a:srgbClr val="92D050"/>
                </a:solidFill>
                <a:latin typeface="Amasis MT Pro Medium" panose="02040604050005020304" pitchFamily="18" charset="0"/>
              </a:rPr>
              <a:t>(evidence of Ruach in our life) </a:t>
            </a:r>
            <a:r>
              <a:rPr lang="en-US" sz="2400" dirty="0">
                <a:latin typeface="Amasis MT Pro Medium" panose="02040604050005020304" pitchFamily="18" charset="0"/>
              </a:rPr>
              <a:t>and </a:t>
            </a:r>
            <a:r>
              <a:rPr lang="en-US" sz="2400" b="1" dirty="0">
                <a:latin typeface="Amasis MT Pro Medium" panose="02040604050005020304" pitchFamily="18" charset="0"/>
              </a:rPr>
              <a:t>JUDGMENT</a:t>
            </a:r>
            <a:r>
              <a:rPr lang="en-US" sz="2400" dirty="0">
                <a:latin typeface="Amasis MT Pro Medium" panose="02040604050005020304" pitchFamily="18" charset="0"/>
              </a:rPr>
              <a:t> to come </a:t>
            </a:r>
            <a:r>
              <a:rPr lang="en-US" sz="2400" i="1" dirty="0">
                <a:solidFill>
                  <a:srgbClr val="92D050"/>
                </a:solidFill>
                <a:latin typeface="Amasis MT Pro Medium" panose="02040604050005020304" pitchFamily="18" charset="0"/>
              </a:rPr>
              <a:t>(eternal accountability)</a:t>
            </a:r>
            <a:endParaRPr lang="en-US" sz="2400" i="1" cap="none" dirty="0">
              <a:solidFill>
                <a:srgbClr val="92D050"/>
              </a:solidFill>
              <a:latin typeface="Amasis MT Pro Medium" panose="02040604050005020304" pitchFamily="18" charset="0"/>
            </a:endParaRPr>
          </a:p>
        </p:txBody>
      </p:sp>
    </p:spTree>
    <p:extLst>
      <p:ext uri="{BB962C8B-B14F-4D97-AF65-F5344CB8AC3E}">
        <p14:creationId xmlns:p14="http://schemas.microsoft.com/office/powerpoint/2010/main" val="142512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3C3D-664D-DF54-5C02-4BF1FDAC6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49A35-9F9A-EDC6-0EF3-A8EEF3BC7425}"/>
              </a:ext>
            </a:extLst>
          </p:cNvPr>
          <p:cNvSpPr>
            <a:spLocks noGrp="1"/>
          </p:cNvSpPr>
          <p:nvPr>
            <p:ph type="title"/>
          </p:nvPr>
        </p:nvSpPr>
        <p:spPr>
          <a:xfrm>
            <a:off x="561128" y="303245"/>
            <a:ext cx="5321030" cy="708891"/>
          </a:xfrm>
        </p:spPr>
        <p:txBody>
          <a:bodyPr>
            <a:normAutofit/>
          </a:bodyPr>
          <a:lstStyle/>
          <a:p>
            <a:pPr algn="l"/>
            <a:r>
              <a:rPr lang="en-US" sz="3000" dirty="0">
                <a:solidFill>
                  <a:schemeClr val="tx1"/>
                </a:solidFill>
                <a:latin typeface="Amasis MT Pro Medium" panose="02040604050005020304" pitchFamily="18" charset="0"/>
              </a:rPr>
              <a:t>Ruach’s gift mercy</a:t>
            </a:r>
          </a:p>
        </p:txBody>
      </p:sp>
      <p:sp>
        <p:nvSpPr>
          <p:cNvPr id="3" name="Content Placeholder 2">
            <a:extLst>
              <a:ext uri="{FF2B5EF4-FFF2-40B4-BE49-F238E27FC236}">
                <a16:creationId xmlns:a16="http://schemas.microsoft.com/office/drawing/2014/main" id="{A109296F-2EF2-B9E0-6FE9-44957C3F9258}"/>
              </a:ext>
            </a:extLst>
          </p:cNvPr>
          <p:cNvSpPr>
            <a:spLocks noGrp="1"/>
          </p:cNvSpPr>
          <p:nvPr>
            <p:ph sz="half" idx="1"/>
          </p:nvPr>
        </p:nvSpPr>
        <p:spPr>
          <a:xfrm>
            <a:off x="438539" y="1539551"/>
            <a:ext cx="5321030" cy="4479112"/>
          </a:xfrm>
        </p:spPr>
        <p:txBody>
          <a:bodyPr>
            <a:normAutofit/>
          </a:bodyPr>
          <a:lstStyle/>
          <a:p>
            <a:pPr>
              <a:lnSpc>
                <a:spcPct val="100000"/>
              </a:lnSpc>
              <a:spcBef>
                <a:spcPts val="0"/>
              </a:spcBef>
            </a:pPr>
            <a:r>
              <a:rPr lang="en-US" sz="2300" cap="none" dirty="0">
                <a:latin typeface="Amasis MT Pro Medium" panose="02040604050005020304" pitchFamily="18" charset="0"/>
              </a:rPr>
              <a:t>Felix &amp; Drusilla, the daughter of King Agrippa I, is confronted with their laid-back morals.  </a:t>
            </a:r>
          </a:p>
          <a:p>
            <a:pPr>
              <a:lnSpc>
                <a:spcPct val="100000"/>
              </a:lnSpc>
              <a:spcBef>
                <a:spcPts val="0"/>
              </a:spcBef>
            </a:pPr>
            <a:r>
              <a:rPr lang="en-US" sz="2300" dirty="0">
                <a:latin typeface="Amasis MT Pro Medium" panose="02040604050005020304" pitchFamily="18" charset="0"/>
              </a:rPr>
              <a:t>Drusilla is twenty years old who was seduced by Felix away from her husband and made her his third wife.  The conscious of Felix was troubled enough to be afraid, but not enough to repent.</a:t>
            </a:r>
          </a:p>
          <a:p>
            <a:pPr>
              <a:lnSpc>
                <a:spcPct val="100000"/>
              </a:lnSpc>
              <a:spcBef>
                <a:spcPts val="0"/>
              </a:spcBef>
            </a:pPr>
            <a:endParaRPr lang="en-US" sz="2300" dirty="0">
              <a:latin typeface="Amasis MT Pro Medium" panose="02040604050005020304" pitchFamily="18" charset="0"/>
            </a:endParaRPr>
          </a:p>
          <a:p>
            <a:pPr marL="0" indent="0">
              <a:lnSpc>
                <a:spcPct val="100000"/>
              </a:lnSpc>
              <a:spcBef>
                <a:spcPts val="0"/>
              </a:spcBef>
              <a:buNone/>
            </a:pPr>
            <a:r>
              <a:rPr lang="en-US" sz="2300" i="1" cap="none" dirty="0">
                <a:solidFill>
                  <a:srgbClr val="92D050"/>
                </a:solidFill>
                <a:latin typeface="Amasis MT Pro Medium" panose="02040604050005020304" pitchFamily="18" charset="0"/>
              </a:rPr>
              <a:t>The gospel should make those who are intent on rejecting Yeshua afraid </a:t>
            </a:r>
          </a:p>
          <a:p>
            <a:pPr marL="0" indent="0">
              <a:lnSpc>
                <a:spcPct val="100000"/>
              </a:lnSpc>
              <a:spcBef>
                <a:spcPts val="0"/>
              </a:spcBef>
              <a:buNone/>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8D92E564-9C63-C9D7-ADFF-DD4A319767AB}"/>
              </a:ext>
            </a:extLst>
          </p:cNvPr>
          <p:cNvSpPr>
            <a:spLocks noGrp="1"/>
          </p:cNvSpPr>
          <p:nvPr>
            <p:ph sz="half" idx="2"/>
          </p:nvPr>
        </p:nvSpPr>
        <p:spPr>
          <a:xfrm>
            <a:off x="6008913" y="1343608"/>
            <a:ext cx="5073769" cy="4275332"/>
          </a:xfrm>
        </p:spPr>
        <p:txBody>
          <a:bodyPr>
            <a:normAutofit/>
          </a:bodyPr>
          <a:lstStyle/>
          <a:p>
            <a:pPr marL="0" indent="0">
              <a:lnSpc>
                <a:spcPct val="100000"/>
              </a:lnSpc>
              <a:spcBef>
                <a:spcPts val="0"/>
              </a:spcBef>
              <a:buNone/>
            </a:pPr>
            <a:r>
              <a:rPr lang="en-US" sz="2500" b="1" cap="none" dirty="0">
                <a:solidFill>
                  <a:srgbClr val="92D050"/>
                </a:solidFill>
                <a:effectLst/>
                <a:latin typeface="Amasis MT Pro Medium" panose="02040604050005020304" pitchFamily="18" charset="0"/>
              </a:rPr>
              <a:t>Vs. 26-27 </a:t>
            </a:r>
            <a:r>
              <a:rPr lang="en-US" sz="2500" cap="none" dirty="0">
                <a:effectLst/>
                <a:latin typeface="Amasis MT Pro Medium" panose="02040604050005020304" pitchFamily="18" charset="0"/>
              </a:rPr>
              <a:t>The motive of Felix’s heart was greed.  Waiting for Paul to possibly bribe him.</a:t>
            </a:r>
          </a:p>
          <a:p>
            <a:pPr marL="0" indent="0">
              <a:lnSpc>
                <a:spcPct val="100000"/>
              </a:lnSpc>
              <a:spcBef>
                <a:spcPts val="0"/>
              </a:spcBef>
              <a:buNone/>
            </a:pPr>
            <a:endParaRPr lang="en-US" sz="2500" cap="none" dirty="0">
              <a:effectLst/>
              <a:latin typeface="Amasis MT Pro Medium" panose="02040604050005020304" pitchFamily="18" charset="0"/>
            </a:endParaRPr>
          </a:p>
          <a:p>
            <a:pPr>
              <a:lnSpc>
                <a:spcPct val="100000"/>
              </a:lnSpc>
              <a:spcBef>
                <a:spcPts val="0"/>
              </a:spcBef>
            </a:pPr>
            <a:r>
              <a:rPr lang="en-US" sz="2500" dirty="0">
                <a:effectLst/>
                <a:latin typeface="Amasis MT Pro Medium" panose="02040604050005020304" pitchFamily="18" charset="0"/>
              </a:rPr>
              <a:t>He left Paul bound because he wanted to do the Jews a favor.  This is the same reason Pilate condemned Messiah-even while knowing he was innocent.</a:t>
            </a:r>
          </a:p>
          <a:p>
            <a:pPr>
              <a:lnSpc>
                <a:spcPct val="100000"/>
              </a:lnSpc>
              <a:spcBef>
                <a:spcPts val="0"/>
              </a:spcBef>
            </a:pPr>
            <a:endParaRPr lang="en-US" sz="2300" dirty="0">
              <a:effectLst/>
              <a:latin typeface="Amasis MT Pro Medium" panose="02040604050005020304" pitchFamily="18" charset="0"/>
            </a:endParaRPr>
          </a:p>
          <a:p>
            <a:pPr marL="0" indent="0">
              <a:lnSpc>
                <a:spcPct val="100000"/>
              </a:lnSpc>
              <a:spcBef>
                <a:spcPts val="0"/>
              </a:spcBef>
              <a:buNone/>
            </a:pPr>
            <a:endParaRPr lang="en-US" sz="2300" cap="none" dirty="0">
              <a:effectLst/>
              <a:latin typeface="Amasis MT Pro Medium" panose="02040604050005020304" pitchFamily="18" charset="0"/>
            </a:endParaRPr>
          </a:p>
        </p:txBody>
      </p:sp>
    </p:spTree>
    <p:extLst>
      <p:ext uri="{BB962C8B-B14F-4D97-AF65-F5344CB8AC3E}">
        <p14:creationId xmlns:p14="http://schemas.microsoft.com/office/powerpoint/2010/main" val="67511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642347" y="321733"/>
            <a:ext cx="9938567" cy="907977"/>
          </a:xfrm>
        </p:spPr>
        <p:txBody>
          <a:bodyPr>
            <a:normAutofit/>
          </a:bodyPr>
          <a:lstStyle/>
          <a:p>
            <a:r>
              <a:rPr lang="en-US" sz="3600" b="1" dirty="0">
                <a:solidFill>
                  <a:schemeClr val="tx1"/>
                </a:solidFill>
                <a:latin typeface="Amasis MT Pro" panose="02040504050005020304" pitchFamily="18" charset="0"/>
              </a:rPr>
              <a:t>Prayer Response	  Acts 23 &amp; 24</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989188" y="1355835"/>
            <a:ext cx="9938567" cy="4445876"/>
          </a:xfrm>
        </p:spPr>
        <p:txBody>
          <a:bodyPr anchor="t">
            <a:normAutofit/>
          </a:bodyPr>
          <a:lstStyle/>
          <a:p>
            <a:pPr marL="0" indent="0">
              <a:lnSpc>
                <a:spcPct val="100000"/>
              </a:lnSpc>
              <a:buSzPct val="150000"/>
              <a:buNone/>
            </a:pPr>
            <a:r>
              <a:rPr lang="en-US" sz="2400" dirty="0">
                <a:latin typeface="Amasis MT Pro" panose="02040504050005020304" pitchFamily="18" charset="0"/>
              </a:rPr>
              <a:t>Our Merciful God, El Rachum Your mercies are new each morning.  Lord, You have waited patiently for us to resolve to discharge our service to You unhindered and with a clear conscience; a conscience that is good and has You as its compass; We surrender.</a:t>
            </a:r>
          </a:p>
          <a:p>
            <a:pPr marL="0" indent="0">
              <a:lnSpc>
                <a:spcPct val="100000"/>
              </a:lnSpc>
              <a:buSzPct val="150000"/>
              <a:buNone/>
            </a:pPr>
            <a:r>
              <a:rPr lang="en-US" sz="2400" dirty="0">
                <a:latin typeface="Amasis MT Pro" panose="02040504050005020304" pitchFamily="18" charset="0"/>
              </a:rPr>
              <a:t>Father, You have shown us such mercy that we have not lost courage as we do the work You have given us. This has caused thanksgiving to overflow bringing glory to Your Name.</a:t>
            </a:r>
          </a:p>
          <a:p>
            <a:pPr marL="0" indent="0">
              <a:lnSpc>
                <a:spcPct val="100000"/>
              </a:lnSpc>
              <a:buSzPct val="150000"/>
              <a:buNone/>
            </a:pPr>
            <a:r>
              <a:rPr lang="en-US" sz="2400" dirty="0">
                <a:latin typeface="Amasis MT Pro" panose="02040504050005020304" pitchFamily="18" charset="0"/>
              </a:rPr>
              <a:t>Because You have fortified us, there is no need to employ flattery in our testimony of the gospel, and so, we will never be timid of the Truth, for Truth is our Salvation. Blessed be He Who sits on the Throne.</a:t>
            </a: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cap="none" dirty="0">
              <a:latin typeface="Amasis MT Pro" panose="02040504050005020304" pitchFamily="18" charset="0"/>
            </a:endParaRPr>
          </a:p>
          <a:p>
            <a:pPr marL="0" indent="0">
              <a:lnSpc>
                <a:spcPct val="100000"/>
              </a:lnSpc>
              <a:buSzPct val="150000"/>
              <a:buNone/>
            </a:pPr>
            <a:endParaRPr lang="en-US" sz="2400" cap="none" dirty="0">
              <a:latin typeface="Amasis MT Pro" panose="02040504050005020304" pitchFamily="18" charset="0"/>
            </a:endParaRPr>
          </a:p>
          <a:p>
            <a:pPr marL="0" indent="0">
              <a:lnSpc>
                <a:spcPct val="100000"/>
              </a:lnSpc>
              <a:buSzPct val="150000"/>
              <a:buNone/>
            </a:pPr>
            <a:endParaRPr lang="en-US" sz="2400" cap="none" dirty="0">
              <a:latin typeface="Amasis MT Pro" panose="02040504050005020304" pitchFamily="18" charset="0"/>
            </a:endParaRPr>
          </a:p>
        </p:txBody>
      </p:sp>
    </p:spTree>
    <p:extLst>
      <p:ext uri="{BB962C8B-B14F-4D97-AF65-F5344CB8AC3E}">
        <p14:creationId xmlns:p14="http://schemas.microsoft.com/office/powerpoint/2010/main" val="56880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07A67-FCAD-2589-CF62-EF270F13977F}"/>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7108" y="0"/>
            <a:ext cx="11831782" cy="5523346"/>
          </a:xfrm>
          <a:prstGeom prst="rect">
            <a:avLst/>
          </a:prstGeom>
          <a:ln>
            <a:noFill/>
          </a:ln>
          <a:effectLst>
            <a:softEdge rad="112500"/>
          </a:effectLst>
        </p:spPr>
      </p:pic>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307108" y="2069971"/>
            <a:ext cx="5234710" cy="857957"/>
          </a:xfrm>
        </p:spPr>
        <p:txBody>
          <a:bodyPr>
            <a:normAutofit fontScale="90000"/>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574960" y="3755423"/>
            <a:ext cx="4126345" cy="2249987"/>
          </a:xfrm>
        </p:spPr>
        <p:txBody>
          <a:bodyPr>
            <a:normAutofit/>
          </a:bodyPr>
          <a:lstStyle/>
          <a:p>
            <a:pPr marL="0" indent="0" algn="ctr">
              <a:buNone/>
            </a:pPr>
            <a:r>
              <a:rPr lang="en-US" sz="3200" b="1" dirty="0">
                <a:latin typeface="Amasis MT Pro" panose="02040504050005020304" pitchFamily="18" charset="0"/>
              </a:rPr>
              <a:t>Who is He, this glorious King?</a:t>
            </a:r>
          </a:p>
          <a:p>
            <a:pPr marL="0" indent="0" algn="ctr">
              <a:buNone/>
            </a:pPr>
            <a:r>
              <a:rPr lang="en-US" sz="3200" b="1" dirty="0">
                <a:latin typeface="Amasis MT Pro" panose="02040504050005020304" pitchFamily="18" charset="0"/>
              </a:rPr>
              <a:t>Melech </a:t>
            </a:r>
            <a:r>
              <a:rPr lang="en-US" sz="3200" b="1" dirty="0" err="1">
                <a:latin typeface="Amasis MT Pro" panose="02040504050005020304" pitchFamily="18" charset="0"/>
              </a:rPr>
              <a:t>HaKavod</a:t>
            </a:r>
            <a:r>
              <a:rPr lang="en-US" sz="3200" b="1" dirty="0">
                <a:latin typeface="Amasis MT Pro" panose="02040504050005020304" pitchFamily="18" charset="0"/>
              </a:rPr>
              <a:t>?</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376716" y="3429000"/>
            <a:ext cx="6010565" cy="2902834"/>
          </a:xfrm>
        </p:spPr>
        <p:txBody>
          <a:bodyPr>
            <a:noAutofit/>
          </a:bodyPr>
          <a:lstStyle/>
          <a:p>
            <a:pPr marL="0" indent="0" algn="ctr">
              <a:buNone/>
            </a:pPr>
            <a:r>
              <a:rPr lang="en-US" sz="3200" b="1" i="1" dirty="0">
                <a:effectLst/>
                <a:latin typeface="Amasis MT Pro" panose="02040504050005020304" pitchFamily="18" charset="0"/>
              </a:rPr>
              <a:t>He is Adonai,                      strong and mighty, </a:t>
            </a:r>
          </a:p>
          <a:p>
            <a:pPr marL="0" indent="0" algn="ctr">
              <a:buNone/>
            </a:pPr>
            <a:r>
              <a:rPr lang="en-US" sz="3200" b="1" i="1" dirty="0">
                <a:effectLst/>
                <a:latin typeface="Amasis MT Pro" panose="02040504050005020304" pitchFamily="18" charset="0"/>
              </a:rPr>
              <a:t>Adonai, mighty in battle.</a:t>
            </a:r>
          </a:p>
          <a:p>
            <a:pPr marL="0" indent="0" algn="ctr">
              <a:buNone/>
            </a:pPr>
            <a:r>
              <a:rPr lang="en-US" sz="3200" b="1" i="1" dirty="0">
                <a:effectLst/>
                <a:latin typeface="Amasis MT Pro" panose="02040504050005020304" pitchFamily="18" charset="0"/>
              </a:rPr>
              <a:t>He is the King of Glory!</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7892142" y="609600"/>
            <a:ext cx="3375413" cy="1326321"/>
          </a:xfrm>
        </p:spPr>
        <p:txBody>
          <a:bodyPr vert="horz" lIns="91440" tIns="45720" rIns="91440" bIns="45720" rtlCol="0" anchor="ctr">
            <a:normAutofit/>
          </a:bodyPr>
          <a:lstStyle/>
          <a:p>
            <a:r>
              <a:rPr lang="en-US" sz="8000" dirty="0"/>
              <a:t> </a:t>
            </a:r>
            <a:r>
              <a:rPr lang="en-US" sz="8000" b="0" dirty="0">
                <a:effectLst/>
              </a:rPr>
              <a:t>61</a:t>
            </a:r>
            <a:r>
              <a:rPr lang="en-US" sz="8000" dirty="0"/>
              <a:t> </a:t>
            </a:r>
          </a:p>
        </p:txBody>
      </p:sp>
      <p:sp>
        <p:nvSpPr>
          <p:cNvPr id="16" name="Rectangle 15">
            <a:extLst>
              <a:ext uri="{FF2B5EF4-FFF2-40B4-BE49-F238E27FC236}">
                <a16:creationId xmlns:a16="http://schemas.microsoft.com/office/drawing/2014/main" id="{BA3AA2DE-C536-4C5F-859B-26B8F4F8A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E3A986-F566-4F8A-9184-522126261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7859487" y="2096064"/>
            <a:ext cx="3408070" cy="3695136"/>
          </a:xfrm>
        </p:spPr>
        <p:txBody>
          <a:bodyPr vert="horz" lIns="91440" tIns="45720" rIns="91440" bIns="45720" rtlCol="0">
            <a:normAutofit/>
          </a:bodyPr>
          <a:lstStyle/>
          <a:p>
            <a:r>
              <a:rPr lang="en-US" sz="2800" cap="none" dirty="0"/>
              <a:t>A song of thanksgiving to God for His providing aid and shelter at a time of distress.</a:t>
            </a:r>
          </a:p>
        </p:txBody>
      </p:sp>
      <p:pic>
        <p:nvPicPr>
          <p:cNvPr id="4" name="Content Placeholder 3">
            <a:extLst>
              <a:ext uri="{FF2B5EF4-FFF2-40B4-BE49-F238E27FC236}">
                <a16:creationId xmlns:a16="http://schemas.microsoft.com/office/drawing/2014/main" id="{DC6E0BD0-A39F-AE27-2A0A-2A41D9FF041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24443" y="1036321"/>
            <a:ext cx="6189662" cy="4754880"/>
          </a:xfrm>
          <a:prstGeom prst="rect">
            <a:avLst/>
          </a:prstGeom>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a:xfrm>
            <a:off x="685801" y="685801"/>
            <a:ext cx="10396882" cy="884382"/>
          </a:xfrm>
        </p:spPr>
        <p:txBody>
          <a:bodyPr>
            <a:normAutofit fontScale="90000"/>
          </a:bodyPr>
          <a:lstStyle/>
          <a:p>
            <a:r>
              <a:rPr lang="en-US" sz="4000" dirty="0">
                <a:latin typeface="Amasis MT Pro" panose="02040504050005020304" pitchFamily="18" charset="0"/>
              </a:rPr>
              <a:t>    </a:t>
            </a:r>
            <a:r>
              <a:rPr lang="en-US" sz="4000" b="1" dirty="0">
                <a:latin typeface="Amasis MT Pro" panose="02040504050005020304" pitchFamily="18" charset="0"/>
              </a:rPr>
              <a:t>Letters to the body of messiah</a:t>
            </a:r>
          </a:p>
        </p:txBody>
      </p:sp>
      <p:graphicFrame>
        <p:nvGraphicFramePr>
          <p:cNvPr id="4" name="Table 3">
            <a:extLst>
              <a:ext uri="{FF2B5EF4-FFF2-40B4-BE49-F238E27FC236}">
                <a16:creationId xmlns:a16="http://schemas.microsoft.com/office/drawing/2014/main" id="{E416949A-CA0A-2D7D-5274-07B49251F4DF}"/>
              </a:ext>
            </a:extLst>
          </p:cNvPr>
          <p:cNvGraphicFramePr>
            <a:graphicFrameLocks noGrp="1"/>
          </p:cNvGraphicFramePr>
          <p:nvPr>
            <p:extLst>
              <p:ext uri="{D42A27DB-BD31-4B8C-83A1-F6EECF244321}">
                <p14:modId xmlns:p14="http://schemas.microsoft.com/office/powerpoint/2010/main" val="2584312530"/>
              </p:ext>
            </p:extLst>
          </p:nvPr>
        </p:nvGraphicFramePr>
        <p:xfrm>
          <a:off x="794327" y="2130020"/>
          <a:ext cx="10288356" cy="3262064"/>
        </p:xfrm>
        <a:graphic>
          <a:graphicData uri="http://schemas.openxmlformats.org/drawingml/2006/table">
            <a:tbl>
              <a:tblPr firstRow="1" bandRow="1">
                <a:tableStyleId>{2D5ABB26-0587-4C30-8999-92F81FD0307C}</a:tableStyleId>
              </a:tblPr>
              <a:tblGrid>
                <a:gridCol w="2291662">
                  <a:extLst>
                    <a:ext uri="{9D8B030D-6E8A-4147-A177-3AD203B41FA5}">
                      <a16:colId xmlns:a16="http://schemas.microsoft.com/office/drawing/2014/main" val="1968083387"/>
                    </a:ext>
                  </a:extLst>
                </a:gridCol>
                <a:gridCol w="3305480">
                  <a:extLst>
                    <a:ext uri="{9D8B030D-6E8A-4147-A177-3AD203B41FA5}">
                      <a16:colId xmlns:a16="http://schemas.microsoft.com/office/drawing/2014/main" val="2691399694"/>
                    </a:ext>
                  </a:extLst>
                </a:gridCol>
                <a:gridCol w="4691214">
                  <a:extLst>
                    <a:ext uri="{9D8B030D-6E8A-4147-A177-3AD203B41FA5}">
                      <a16:colId xmlns:a16="http://schemas.microsoft.com/office/drawing/2014/main" val="4096292780"/>
                    </a:ext>
                  </a:extLst>
                </a:gridCol>
              </a:tblGrid>
              <a:tr h="815516">
                <a:tc>
                  <a:txBody>
                    <a:bodyPr/>
                    <a:lstStyle/>
                    <a:p>
                      <a:pPr algn="ctr"/>
                      <a:r>
                        <a:rPr lang="en-US" sz="4200" b="0" dirty="0">
                          <a:solidFill>
                            <a:schemeClr val="tx1"/>
                          </a:solidFill>
                          <a:latin typeface="Amasis MT Pro Medium" panose="02040604050005020304" pitchFamily="18" charset="0"/>
                        </a:rPr>
                        <a:t>WATCH</a:t>
                      </a:r>
                    </a:p>
                  </a:txBody>
                  <a:tcPr/>
                </a:tc>
                <a:tc>
                  <a:txBody>
                    <a:bodyPr/>
                    <a:lstStyle/>
                    <a:p>
                      <a:pPr algn="ctr"/>
                      <a:r>
                        <a:rPr lang="en-US" sz="4400" b="0" dirty="0">
                          <a:solidFill>
                            <a:schemeClr val="tx1"/>
                          </a:solidFill>
                          <a:latin typeface="Amasis MT Pro Medium" panose="02040604050005020304" pitchFamily="18" charset="0"/>
                        </a:rPr>
                        <a:t>SHABBAT</a:t>
                      </a:r>
                    </a:p>
                  </a:txBody>
                  <a:tcPr/>
                </a:tc>
                <a:tc>
                  <a:txBody>
                    <a:bodyPr/>
                    <a:lstStyle/>
                    <a:p>
                      <a:pPr algn="ctr"/>
                      <a:r>
                        <a:rPr lang="en-US" sz="4400" b="0" dirty="0">
                          <a:solidFill>
                            <a:schemeClr val="tx1"/>
                          </a:solidFill>
                          <a:latin typeface="Amasis MT Pro Medium" panose="02040604050005020304" pitchFamily="18" charset="0"/>
                        </a:rPr>
                        <a:t>SCRIBE</a:t>
                      </a:r>
                    </a:p>
                  </a:txBody>
                  <a:tcPr/>
                </a:tc>
                <a:extLst>
                  <a:ext uri="{0D108BD9-81ED-4DB2-BD59-A6C34878D82A}">
                    <a16:rowId xmlns:a16="http://schemas.microsoft.com/office/drawing/2014/main" val="858202778"/>
                  </a:ext>
                </a:extLst>
              </a:tr>
              <a:tr h="815516">
                <a:tc>
                  <a:txBody>
                    <a:bodyPr/>
                    <a:lstStyle/>
                    <a:p>
                      <a:pPr algn="ctr"/>
                      <a:r>
                        <a:rPr lang="en-US" sz="4400" b="0" dirty="0">
                          <a:solidFill>
                            <a:schemeClr val="tx1"/>
                          </a:solidFill>
                          <a:latin typeface="Amasis MT Pro Medium" panose="02040604050005020304" pitchFamily="18" charset="0"/>
                        </a:rPr>
                        <a:t>4</a:t>
                      </a:r>
                      <a:r>
                        <a:rPr lang="en-US" sz="4400" b="0" baseline="30000" dirty="0">
                          <a:solidFill>
                            <a:schemeClr val="tx1"/>
                          </a:solidFill>
                          <a:latin typeface="Amasis MT Pro Medium" panose="02040604050005020304" pitchFamily="18" charset="0"/>
                        </a:rPr>
                        <a:t>TH</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a:solidFill>
                            <a:schemeClr val="tx1"/>
                          </a:solidFill>
                          <a:latin typeface="Amasis MT Pro Medium" panose="02040604050005020304" pitchFamily="18" charset="0"/>
                        </a:rPr>
                        <a:t>Feb 21</a:t>
                      </a:r>
                    </a:p>
                  </a:txBody>
                  <a:tcPr/>
                </a:tc>
                <a:tc>
                  <a:txBody>
                    <a:bodyPr/>
                    <a:lstStyle/>
                    <a:p>
                      <a:pPr algn="ctr"/>
                      <a:r>
                        <a:rPr lang="en-US" sz="4400" b="0" dirty="0">
                          <a:solidFill>
                            <a:schemeClr val="tx1"/>
                          </a:solidFill>
                          <a:latin typeface="Amasis MT Pro Medium" panose="02040604050005020304" pitchFamily="18" charset="0"/>
                        </a:rPr>
                        <a:t>Dea. Nichelle</a:t>
                      </a:r>
                    </a:p>
                  </a:txBody>
                  <a:tcPr/>
                </a:tc>
                <a:extLst>
                  <a:ext uri="{0D108BD9-81ED-4DB2-BD59-A6C34878D82A}">
                    <a16:rowId xmlns:a16="http://schemas.microsoft.com/office/drawing/2014/main" val="3775750336"/>
                  </a:ext>
                </a:extLst>
              </a:tr>
              <a:tr h="815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Amasis MT Pro Medium" panose="02040604050005020304" pitchFamily="18" charset="0"/>
                        </a:rPr>
                        <a:t>1</a:t>
                      </a:r>
                      <a:r>
                        <a:rPr lang="en-US" sz="4400" b="0" baseline="30000" dirty="0">
                          <a:solidFill>
                            <a:schemeClr val="tx1"/>
                          </a:solidFill>
                          <a:latin typeface="Amasis MT Pro Medium" panose="02040604050005020304" pitchFamily="18" charset="0"/>
                        </a:rPr>
                        <a:t>ST</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a:solidFill>
                            <a:schemeClr val="tx1"/>
                          </a:solidFill>
                          <a:latin typeface="Amasis MT Pro Medium" panose="02040604050005020304" pitchFamily="18" charset="0"/>
                        </a:rPr>
                        <a:t>Feb 28</a:t>
                      </a:r>
                    </a:p>
                  </a:txBody>
                  <a:tcPr/>
                </a:tc>
                <a:tc>
                  <a:txBody>
                    <a:bodyPr/>
                    <a:lstStyle/>
                    <a:p>
                      <a:pPr algn="ctr"/>
                      <a:r>
                        <a:rPr lang="en-US" sz="4400" b="0" dirty="0">
                          <a:solidFill>
                            <a:schemeClr val="tx1"/>
                          </a:solidFill>
                          <a:latin typeface="Amasis MT Pro Medium" panose="02040604050005020304" pitchFamily="18" charset="0"/>
                        </a:rPr>
                        <a:t>Min. Lonnita</a:t>
                      </a:r>
                    </a:p>
                  </a:txBody>
                  <a:tcPr/>
                </a:tc>
                <a:extLst>
                  <a:ext uri="{0D108BD9-81ED-4DB2-BD59-A6C34878D82A}">
                    <a16:rowId xmlns:a16="http://schemas.microsoft.com/office/drawing/2014/main" val="4103364166"/>
                  </a:ext>
                </a:extLst>
              </a:tr>
              <a:tr h="815516">
                <a:tc>
                  <a:txBody>
                    <a:bodyPr/>
                    <a:lstStyle/>
                    <a:p>
                      <a:pPr algn="ctr"/>
                      <a:r>
                        <a:rPr lang="en-US" sz="4400" b="0" dirty="0">
                          <a:solidFill>
                            <a:schemeClr val="tx1"/>
                          </a:solidFill>
                          <a:latin typeface="Amasis MT Pro Medium" panose="02040604050005020304" pitchFamily="18" charset="0"/>
                        </a:rPr>
                        <a:t>2</a:t>
                      </a:r>
                      <a:r>
                        <a:rPr lang="en-US" sz="4400" b="0" baseline="30000" dirty="0">
                          <a:solidFill>
                            <a:schemeClr val="tx1"/>
                          </a:solidFill>
                          <a:latin typeface="Amasis MT Pro Medium" panose="02040604050005020304" pitchFamily="18" charset="0"/>
                        </a:rPr>
                        <a:t>ND</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err="1">
                          <a:solidFill>
                            <a:schemeClr val="tx1"/>
                          </a:solidFill>
                          <a:latin typeface="Amasis MT Pro Medium" panose="02040604050005020304" pitchFamily="18" charset="0"/>
                        </a:rPr>
                        <a:t>Mch</a:t>
                      </a:r>
                      <a:r>
                        <a:rPr lang="en-US" sz="4400" b="0" dirty="0">
                          <a:solidFill>
                            <a:schemeClr val="tx1"/>
                          </a:solidFill>
                          <a:latin typeface="Amasis MT Pro Medium" panose="02040604050005020304" pitchFamily="18" charset="0"/>
                        </a:rPr>
                        <a:t> 7th</a:t>
                      </a:r>
                    </a:p>
                  </a:txBody>
                  <a:tcPr/>
                </a:tc>
                <a:tc>
                  <a:txBody>
                    <a:bodyPr/>
                    <a:lstStyle/>
                    <a:p>
                      <a:pPr algn="ctr"/>
                      <a:r>
                        <a:rPr lang="en-US" sz="4400" b="0" dirty="0">
                          <a:solidFill>
                            <a:schemeClr val="tx1"/>
                          </a:solidFill>
                          <a:latin typeface="Amasis MT Pro Medium" panose="02040604050005020304" pitchFamily="18" charset="0"/>
                        </a:rPr>
                        <a:t>Sis. Michelle</a:t>
                      </a:r>
                    </a:p>
                  </a:txBody>
                  <a:tcPr/>
                </a:tc>
                <a:extLst>
                  <a:ext uri="{0D108BD9-81ED-4DB2-BD59-A6C34878D82A}">
                    <a16:rowId xmlns:a16="http://schemas.microsoft.com/office/drawing/2014/main" val="3625345434"/>
                  </a:ext>
                </a:extLst>
              </a:tr>
            </a:tbl>
          </a:graphicData>
        </a:graphic>
      </p:graphicFrame>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85E560B3-6A1B-D204-84A1-DAFAAD89C1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50C410-1CDD-1F15-50B5-4C2E30F7FC0F}"/>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2900" dirty="0"/>
              <a:t>    Why do we write a letter to the Body of Messiah?</a:t>
            </a:r>
            <a:br>
              <a:rPr lang="en-US" sz="2900" dirty="0"/>
            </a:br>
            <a:endParaRPr lang="en-US" sz="2900" dirty="0"/>
          </a:p>
        </p:txBody>
      </p:sp>
      <p:sp>
        <p:nvSpPr>
          <p:cNvPr id="8" name="Text Placeholder 7">
            <a:extLst>
              <a:ext uri="{FF2B5EF4-FFF2-40B4-BE49-F238E27FC236}">
                <a16:creationId xmlns:a16="http://schemas.microsoft.com/office/drawing/2014/main" id="{0FF30B17-CC24-1E55-B2EF-01F49F473BA1}"/>
              </a:ext>
            </a:extLst>
          </p:cNvPr>
          <p:cNvSpPr>
            <a:spLocks noGrp="1"/>
          </p:cNvSpPr>
          <p:nvPr>
            <p:ph type="body" sz="half" idx="2"/>
          </p:nvPr>
        </p:nvSpPr>
        <p:spPr>
          <a:xfrm>
            <a:off x="625151" y="2096063"/>
            <a:ext cx="5305504" cy="4379381"/>
          </a:xfrm>
        </p:spPr>
        <p:txBody>
          <a:bodyPr vert="horz" lIns="91440" tIns="45720" rIns="91440" bIns="45720" rtlCol="0">
            <a:normAutofit/>
          </a:bodyPr>
          <a:lstStyle/>
          <a:p>
            <a:pPr lvl="1" indent="-228600">
              <a:buFont typeface="Arial" panose="020B0604020202020204" pitchFamily="34" charset="0"/>
              <a:buChar char="•"/>
            </a:pPr>
            <a:r>
              <a:rPr lang="en-US" sz="2400" cap="none" dirty="0">
                <a:effectLst/>
              </a:rPr>
              <a:t>We don’t want to turn prayer into an idol! We look with expectation, fulfillment, purpose and alignment with Yahweh.  </a:t>
            </a:r>
            <a:r>
              <a:rPr lang="en-US" sz="2400" b="1" cap="none" dirty="0">
                <a:effectLst/>
              </a:rPr>
              <a:t>1Co 9.19; 26; 10. James 1.24</a:t>
            </a:r>
          </a:p>
          <a:p>
            <a:pPr lvl="1" indent="-228600">
              <a:buFont typeface="Arial" panose="020B0604020202020204" pitchFamily="34" charset="0"/>
              <a:buChar char="•"/>
            </a:pPr>
            <a:r>
              <a:rPr lang="en-US" sz="2400" cap="none" dirty="0">
                <a:effectLst/>
              </a:rPr>
              <a:t>We were designed as Believers to care and help with the maturing of every believer. </a:t>
            </a:r>
            <a:r>
              <a:rPr lang="en-US" sz="2400" b="1" cap="none" dirty="0">
                <a:effectLst/>
              </a:rPr>
              <a:t>Eph 4.13, Pro 9.9</a:t>
            </a:r>
          </a:p>
          <a:p>
            <a:pPr indent="-228600" algn="l">
              <a:buFont typeface="Arial" panose="020B0604020202020204" pitchFamily="34" charset="0"/>
              <a:buChar char="•"/>
            </a:pPr>
            <a:endParaRPr lang="en-US" cap="none" dirty="0"/>
          </a:p>
        </p:txBody>
      </p:sp>
      <p:pic>
        <p:nvPicPr>
          <p:cNvPr id="6" name="Picture 5">
            <a:extLst>
              <a:ext uri="{FF2B5EF4-FFF2-40B4-BE49-F238E27FC236}">
                <a16:creationId xmlns:a16="http://schemas.microsoft.com/office/drawing/2014/main" id="{34239951-53A7-3007-A5D8-3C9B0DC250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rcRect l="15059" r="12191" b="2"/>
          <a:stretch>
            <a:fillRect/>
          </a:stretch>
        </p:blipFill>
        <p:spPr>
          <a:xfrm>
            <a:off x="6357257" y="2210935"/>
            <a:ext cx="4833257" cy="3493180"/>
          </a:xfrm>
          <a:prstGeom prst="rect">
            <a:avLst/>
          </a:prstGeom>
          <a:solidFill>
            <a:srgbClr val="FFFFFF">
              <a:shade val="85000"/>
            </a:srgbClr>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5807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E1F-380D-7D2E-EAAF-F0C8FC1CBB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7FEC3F-91AE-BE96-00FB-A17B98520FC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tretch>
            <a:fillRect/>
          </a:stretch>
        </p:blipFill>
        <p:spPr>
          <a:xfrm>
            <a:off x="8714791" y="1699219"/>
            <a:ext cx="2623470" cy="2883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a:extLst>
              <a:ext uri="{FF2B5EF4-FFF2-40B4-BE49-F238E27FC236}">
                <a16:creationId xmlns:a16="http://schemas.microsoft.com/office/drawing/2014/main" id="{9C2E360A-10A4-C354-2DFA-79495A48A5CA}"/>
              </a:ext>
            </a:extLst>
          </p:cNvPr>
          <p:cNvSpPr>
            <a:spLocks noGrp="1"/>
          </p:cNvSpPr>
          <p:nvPr>
            <p:ph type="title"/>
          </p:nvPr>
        </p:nvSpPr>
        <p:spPr>
          <a:xfrm>
            <a:off x="203201" y="547254"/>
            <a:ext cx="8166358" cy="1151965"/>
          </a:xfrm>
        </p:spPr>
        <p:txBody>
          <a:bodyPr>
            <a:normAutofit/>
          </a:bodyPr>
          <a:lstStyle/>
          <a:p>
            <a:r>
              <a:rPr lang="en-US" sz="3600" dirty="0">
                <a:solidFill>
                  <a:schemeClr val="tx1"/>
                </a:solidFill>
                <a:latin typeface="Amasis MT Pro" panose="02040504050005020304" pitchFamily="18" charset="0"/>
              </a:rPr>
              <a:t>    </a:t>
            </a:r>
            <a:r>
              <a:rPr lang="en-US" sz="3600" b="1" dirty="0">
                <a:solidFill>
                  <a:schemeClr val="tx1"/>
                </a:solidFill>
                <a:latin typeface="Amasis MT Pro" panose="02040504050005020304" pitchFamily="18" charset="0"/>
              </a:rPr>
              <a:t>Letters to the body of</a:t>
            </a:r>
          </a:p>
        </p:txBody>
      </p:sp>
      <p:graphicFrame>
        <p:nvGraphicFramePr>
          <p:cNvPr id="4" name="Table 3">
            <a:extLst>
              <a:ext uri="{FF2B5EF4-FFF2-40B4-BE49-F238E27FC236}">
                <a16:creationId xmlns:a16="http://schemas.microsoft.com/office/drawing/2014/main" id="{438FEE1C-252D-7C3D-6C4C-2E1C010DA5B1}"/>
              </a:ext>
            </a:extLst>
          </p:cNvPr>
          <p:cNvGraphicFramePr>
            <a:graphicFrameLocks noGrp="1"/>
          </p:cNvGraphicFramePr>
          <p:nvPr>
            <p:extLst>
              <p:ext uri="{D42A27DB-BD31-4B8C-83A1-F6EECF244321}">
                <p14:modId xmlns:p14="http://schemas.microsoft.com/office/powerpoint/2010/main" val="2280314319"/>
              </p:ext>
            </p:extLst>
          </p:nvPr>
        </p:nvGraphicFramePr>
        <p:xfrm>
          <a:off x="1203593" y="2256960"/>
          <a:ext cx="6932135" cy="1554480"/>
        </p:xfrm>
        <a:graphic>
          <a:graphicData uri="http://schemas.openxmlformats.org/drawingml/2006/table">
            <a:tbl>
              <a:tblPr firstRow="1" bandRow="1">
                <a:tableStyleId>{2D5ABB26-0587-4C30-8999-92F81FD0307C}</a:tableStyleId>
              </a:tblPr>
              <a:tblGrid>
                <a:gridCol w="2997444">
                  <a:extLst>
                    <a:ext uri="{9D8B030D-6E8A-4147-A177-3AD203B41FA5}">
                      <a16:colId xmlns:a16="http://schemas.microsoft.com/office/drawing/2014/main" val="1968083387"/>
                    </a:ext>
                  </a:extLst>
                </a:gridCol>
                <a:gridCol w="3934691">
                  <a:extLst>
                    <a:ext uri="{9D8B030D-6E8A-4147-A177-3AD203B41FA5}">
                      <a16:colId xmlns:a16="http://schemas.microsoft.com/office/drawing/2014/main" val="2691399694"/>
                    </a:ext>
                  </a:extLst>
                </a:gridCol>
              </a:tblGrid>
              <a:tr h="513487">
                <a:tc>
                  <a:txBody>
                    <a:bodyPr/>
                    <a:lstStyle/>
                    <a:p>
                      <a:pPr algn="ctr"/>
                      <a:r>
                        <a:rPr lang="en-US" sz="2800" b="1" dirty="0">
                          <a:solidFill>
                            <a:schemeClr val="tx1"/>
                          </a:solidFill>
                          <a:latin typeface="Amasis MT Pro Medium" panose="02040604050005020304" pitchFamily="18" charset="0"/>
                        </a:rPr>
                        <a:t>Dea. Nichelle</a:t>
                      </a:r>
                    </a:p>
                  </a:txBody>
                  <a:tcPr/>
                </a:tc>
                <a:tc>
                  <a:txBody>
                    <a:bodyPr/>
                    <a:lstStyle/>
                    <a:p>
                      <a:pPr algn="ctr"/>
                      <a:r>
                        <a:rPr lang="en-US" sz="2800" b="1" dirty="0">
                          <a:solidFill>
                            <a:schemeClr val="tx1"/>
                          </a:solidFill>
                          <a:latin typeface="Amasis MT Pro Medium" panose="02040604050005020304" pitchFamily="18" charset="0"/>
                        </a:rPr>
                        <a:t>Letter to the Body</a:t>
                      </a:r>
                    </a:p>
                  </a:txBody>
                  <a:tcPr/>
                </a:tc>
                <a:extLst>
                  <a:ext uri="{0D108BD9-81ED-4DB2-BD59-A6C34878D82A}">
                    <a16:rowId xmlns:a16="http://schemas.microsoft.com/office/drawing/2014/main" val="3775750336"/>
                  </a:ext>
                </a:extLst>
              </a:tr>
              <a:tr h="513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masis MT Pro Medium" panose="02040604050005020304" pitchFamily="18" charset="0"/>
                        </a:rPr>
                        <a:t>Frances Brown</a:t>
                      </a:r>
                    </a:p>
                  </a:txBody>
                  <a:tcPr/>
                </a:tc>
                <a:tc>
                  <a:txBody>
                    <a:bodyPr/>
                    <a:lstStyle/>
                    <a:p>
                      <a:pPr algn="ctr"/>
                      <a:r>
                        <a:rPr lang="en-US" sz="2800" b="1" dirty="0">
                          <a:solidFill>
                            <a:schemeClr val="tx1"/>
                          </a:solidFill>
                          <a:latin typeface="Amasis MT Pro Medium" panose="02040604050005020304" pitchFamily="18" charset="0"/>
                        </a:rPr>
                        <a:t>Prayer Response</a:t>
                      </a:r>
                    </a:p>
                  </a:txBody>
                  <a:tcPr/>
                </a:tc>
                <a:extLst>
                  <a:ext uri="{0D108BD9-81ED-4DB2-BD59-A6C34878D82A}">
                    <a16:rowId xmlns:a16="http://schemas.microsoft.com/office/drawing/2014/main" val="4103364166"/>
                  </a:ext>
                </a:extLst>
              </a:tr>
              <a:tr h="513487">
                <a:tc>
                  <a:txBody>
                    <a:bodyPr/>
                    <a:lstStyle/>
                    <a:p>
                      <a:pPr algn="ctr"/>
                      <a:r>
                        <a:rPr lang="en-US" sz="2800" b="1" dirty="0">
                          <a:solidFill>
                            <a:schemeClr val="tx1"/>
                          </a:solidFill>
                          <a:latin typeface="Amasis MT Pro Medium" panose="02040604050005020304" pitchFamily="18" charset="0"/>
                        </a:rPr>
                        <a:t>Kameron Smith</a:t>
                      </a:r>
                    </a:p>
                  </a:txBody>
                  <a:tcPr/>
                </a:tc>
                <a:tc>
                  <a:txBody>
                    <a:bodyPr/>
                    <a:lstStyle/>
                    <a:p>
                      <a:pPr algn="ctr"/>
                      <a:r>
                        <a:rPr lang="en-US" sz="2800" b="1" dirty="0">
                          <a:solidFill>
                            <a:schemeClr val="tx1"/>
                          </a:solidFill>
                          <a:latin typeface="Amasis MT Pro Medium" panose="02040604050005020304" pitchFamily="18" charset="0"/>
                        </a:rPr>
                        <a:t>Declaration of Faith</a:t>
                      </a:r>
                    </a:p>
                  </a:txBody>
                  <a:tcPr/>
                </a:tc>
                <a:extLst>
                  <a:ext uri="{0D108BD9-81ED-4DB2-BD59-A6C34878D82A}">
                    <a16:rowId xmlns:a16="http://schemas.microsoft.com/office/drawing/2014/main" val="3625345434"/>
                  </a:ext>
                </a:extLst>
              </a:tr>
            </a:tbl>
          </a:graphicData>
        </a:graphic>
      </p:graphicFrame>
      <p:sp>
        <p:nvSpPr>
          <p:cNvPr id="3" name="TextBox 2">
            <a:extLst>
              <a:ext uri="{FF2B5EF4-FFF2-40B4-BE49-F238E27FC236}">
                <a16:creationId xmlns:a16="http://schemas.microsoft.com/office/drawing/2014/main" id="{DA523137-F81A-B6F6-7D16-8A55339D2C17}"/>
              </a:ext>
            </a:extLst>
          </p:cNvPr>
          <p:cNvSpPr txBox="1"/>
          <p:nvPr/>
        </p:nvSpPr>
        <p:spPr>
          <a:xfrm>
            <a:off x="1866372" y="4369181"/>
            <a:ext cx="5055950" cy="769441"/>
          </a:xfrm>
          <a:prstGeom prst="rect">
            <a:avLst/>
          </a:prstGeom>
          <a:noFill/>
        </p:spPr>
        <p:txBody>
          <a:bodyPr wrap="square">
            <a:spAutoFit/>
          </a:bodyPr>
          <a:lstStyle/>
          <a:p>
            <a:pPr algn="ctr"/>
            <a:r>
              <a:rPr lang="en-US" sz="4400" b="1" dirty="0">
                <a:latin typeface="Amasis MT Pro" panose="02040504050005020304" pitchFamily="18" charset="0"/>
              </a:rPr>
              <a:t>Watch 4th </a:t>
            </a:r>
            <a:endParaRPr lang="en-US" sz="4400" dirty="0"/>
          </a:p>
        </p:txBody>
      </p:sp>
    </p:spTree>
    <p:extLst>
      <p:ext uri="{BB962C8B-B14F-4D97-AF65-F5344CB8AC3E}">
        <p14:creationId xmlns:p14="http://schemas.microsoft.com/office/powerpoint/2010/main" val="385896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E6C97-4387-145C-D6F3-77ECBBDDBD81}"/>
              </a:ext>
            </a:extLst>
          </p:cNvPr>
          <p:cNvSpPr>
            <a:spLocks noGrp="1"/>
          </p:cNvSpPr>
          <p:nvPr>
            <p:ph type="title"/>
          </p:nvPr>
        </p:nvSpPr>
        <p:spPr>
          <a:xfrm>
            <a:off x="685800" y="387220"/>
            <a:ext cx="4790872" cy="797615"/>
          </a:xfrm>
        </p:spPr>
        <p:txBody>
          <a:bodyPr>
            <a:normAutofit fontScale="90000"/>
          </a:bodyPr>
          <a:lstStyle/>
          <a:p>
            <a:r>
              <a:rPr lang="en-US" sz="4000" dirty="0">
                <a:solidFill>
                  <a:schemeClr val="tx1"/>
                </a:solidFill>
                <a:latin typeface="Amasis MT Pro Medium" panose="02040604050005020304" pitchFamily="18" charset="0"/>
              </a:rPr>
              <a:t>Prayer Response</a:t>
            </a:r>
          </a:p>
        </p:txBody>
      </p:sp>
      <p:sp>
        <p:nvSpPr>
          <p:cNvPr id="4" name="Content Placeholder 3">
            <a:extLst>
              <a:ext uri="{FF2B5EF4-FFF2-40B4-BE49-F238E27FC236}">
                <a16:creationId xmlns:a16="http://schemas.microsoft.com/office/drawing/2014/main" id="{02AA7EAD-B822-3F09-F3FC-8E2790ADB3B4}"/>
              </a:ext>
            </a:extLst>
          </p:cNvPr>
          <p:cNvSpPr>
            <a:spLocks noGrp="1"/>
          </p:cNvSpPr>
          <p:nvPr>
            <p:ph sz="quarter" idx="13"/>
          </p:nvPr>
        </p:nvSpPr>
        <p:spPr>
          <a:xfrm>
            <a:off x="550506" y="1390262"/>
            <a:ext cx="5545494" cy="5010538"/>
          </a:xfrm>
        </p:spPr>
        <p:txBody>
          <a:bodyPr>
            <a:noAutofit/>
          </a:bodyPr>
          <a:lstStyle/>
          <a:p>
            <a:pPr>
              <a:lnSpc>
                <a:spcPct val="100000"/>
              </a:lnSpc>
            </a:pPr>
            <a:r>
              <a:rPr lang="en-US" sz="2300" b="1" dirty="0">
                <a:effectLst/>
                <a:latin typeface="Amasis MT Pro Light" panose="02040304050005020304" pitchFamily="18" charset="0"/>
              </a:rPr>
              <a:t>Jehovah Shammah (The Lord is present) thank you for drawing near to Your people, Lord, and for speaking your warnings and admonishments into the hearts Your people. Lord, We thank You for Your fire; the consuming fire that we can call on as an arsenal against the tactics of the enemy of our souls. Jehovah Nissi, thank you that Your victory goes before us and that in victory we are broken free from demonic activity, curses, and strongholds that were meant to destroy.</a:t>
            </a:r>
            <a:endParaRPr lang="en-US" sz="2300" b="1" cap="none" dirty="0">
              <a:latin typeface="Amasis MT Pro Light" panose="02040304050005020304" pitchFamily="18" charset="0"/>
            </a:endParaRPr>
          </a:p>
        </p:txBody>
      </p:sp>
      <p:sp>
        <p:nvSpPr>
          <p:cNvPr id="5" name="Content Placeholder 4">
            <a:extLst>
              <a:ext uri="{FF2B5EF4-FFF2-40B4-BE49-F238E27FC236}">
                <a16:creationId xmlns:a16="http://schemas.microsoft.com/office/drawing/2014/main" id="{D6FCC0C0-85E0-1853-EB16-D8CC5FFB217C}"/>
              </a:ext>
            </a:extLst>
          </p:cNvPr>
          <p:cNvSpPr>
            <a:spLocks noGrp="1"/>
          </p:cNvSpPr>
          <p:nvPr>
            <p:ph sz="quarter" idx="14"/>
          </p:nvPr>
        </p:nvSpPr>
        <p:spPr>
          <a:xfrm>
            <a:off x="6417488" y="1390262"/>
            <a:ext cx="5086538" cy="4484066"/>
          </a:xfrm>
        </p:spPr>
        <p:txBody>
          <a:bodyPr>
            <a:normAutofit/>
          </a:bodyPr>
          <a:lstStyle/>
          <a:p>
            <a:pPr marL="0" indent="0">
              <a:lnSpc>
                <a:spcPct val="100000"/>
              </a:lnSpc>
              <a:buNone/>
            </a:pPr>
            <a:r>
              <a:rPr lang="en-US" sz="2300" b="1" dirty="0">
                <a:effectLst/>
                <a:latin typeface="Amasis MT Pro Light" panose="02040304050005020304" pitchFamily="18" charset="0"/>
              </a:rPr>
              <a:t>We praise you Adonai that each arrow of heavenly fire that hits the mark within the enemy's camp of darkness brings forth Your beautiful light and becomes a place where heaven touches down. El Shaddai we thank You for revealing that we have not guarded the boundaries of Your truth in our hearts allowing access to the adversary through our preconceived notions, false ideologies, and carnal opinions</a:t>
            </a:r>
            <a:endParaRPr lang="en-US" sz="2300" b="1" dirty="0">
              <a:latin typeface="Amasis MT Pro Light" panose="02040304050005020304" pitchFamily="18" charset="0"/>
            </a:endParaRPr>
          </a:p>
        </p:txBody>
      </p:sp>
    </p:spTree>
    <p:extLst>
      <p:ext uri="{BB962C8B-B14F-4D97-AF65-F5344CB8AC3E}">
        <p14:creationId xmlns:p14="http://schemas.microsoft.com/office/powerpoint/2010/main" val="349974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729D-AE52-93E7-195A-169F9D7D3E13}"/>
              </a:ext>
            </a:extLst>
          </p:cNvPr>
          <p:cNvSpPr>
            <a:spLocks noGrp="1"/>
          </p:cNvSpPr>
          <p:nvPr>
            <p:ph type="title"/>
          </p:nvPr>
        </p:nvSpPr>
        <p:spPr>
          <a:xfrm>
            <a:off x="685801" y="685800"/>
            <a:ext cx="5170054" cy="1158140"/>
          </a:xfrm>
        </p:spPr>
        <p:txBody>
          <a:bodyPr/>
          <a:lstStyle/>
          <a:p>
            <a:pPr algn="l"/>
            <a:r>
              <a:rPr lang="en-US" dirty="0"/>
              <a:t>Prayer response</a:t>
            </a:r>
          </a:p>
        </p:txBody>
      </p:sp>
      <p:sp>
        <p:nvSpPr>
          <p:cNvPr id="3" name="Content Placeholder 2">
            <a:extLst>
              <a:ext uri="{FF2B5EF4-FFF2-40B4-BE49-F238E27FC236}">
                <a16:creationId xmlns:a16="http://schemas.microsoft.com/office/drawing/2014/main" id="{0DEF36B9-25A1-24CD-D362-111E67159965}"/>
              </a:ext>
            </a:extLst>
          </p:cNvPr>
          <p:cNvSpPr>
            <a:spLocks noGrp="1"/>
          </p:cNvSpPr>
          <p:nvPr>
            <p:ph sz="quarter" idx="13"/>
          </p:nvPr>
        </p:nvSpPr>
        <p:spPr>
          <a:xfrm>
            <a:off x="685799" y="1773382"/>
            <a:ext cx="5086539" cy="4535054"/>
          </a:xfrm>
        </p:spPr>
        <p:txBody>
          <a:bodyPr>
            <a:noAutofit/>
          </a:bodyPr>
          <a:lstStyle/>
          <a:p>
            <a:pPr>
              <a:lnSpc>
                <a:spcPct val="100000"/>
              </a:lnSpc>
            </a:pPr>
            <a:r>
              <a:rPr lang="en-US" sz="2400" b="1" dirty="0">
                <a:effectLst/>
                <a:latin typeface="Amasis MT Pro Light" panose="02040304050005020304" pitchFamily="18" charset="0"/>
              </a:rPr>
              <a:t>We repent before you Lord for denying Ruach access to search our hearts before we stepped into agreement with the blurring of the heavenly boundaries you set for us in your word. Thank you for the urging Lord to pay careful attention to how we conduct our lives. Loving Father, thank You for revealing that we have been entrapped by the enemy’s fear tactics. </a:t>
            </a:r>
            <a:endParaRPr lang="en-US" sz="2400" b="1" dirty="0">
              <a:latin typeface="Amasis MT Pro Light" panose="02040304050005020304" pitchFamily="18" charset="0"/>
            </a:endParaRPr>
          </a:p>
        </p:txBody>
      </p:sp>
      <p:sp>
        <p:nvSpPr>
          <p:cNvPr id="4" name="Content Placeholder 3">
            <a:extLst>
              <a:ext uri="{FF2B5EF4-FFF2-40B4-BE49-F238E27FC236}">
                <a16:creationId xmlns:a16="http://schemas.microsoft.com/office/drawing/2014/main" id="{208CEEAE-631A-C57C-BE03-E72A15F659B1}"/>
              </a:ext>
            </a:extLst>
          </p:cNvPr>
          <p:cNvSpPr>
            <a:spLocks noGrp="1"/>
          </p:cNvSpPr>
          <p:nvPr>
            <p:ph sz="quarter" idx="14"/>
          </p:nvPr>
        </p:nvSpPr>
        <p:spPr>
          <a:xfrm>
            <a:off x="6336147" y="1293091"/>
            <a:ext cx="5298543" cy="5015345"/>
          </a:xfrm>
        </p:spPr>
        <p:txBody>
          <a:bodyPr>
            <a:normAutofit/>
          </a:bodyPr>
          <a:lstStyle/>
          <a:p>
            <a:pPr>
              <a:lnSpc>
                <a:spcPct val="100000"/>
              </a:lnSpc>
            </a:pPr>
            <a:r>
              <a:rPr lang="en-US" sz="2400" b="1" dirty="0">
                <a:effectLst/>
                <a:latin typeface="Amasis MT Pro Light" panose="02040304050005020304" pitchFamily="18" charset="0"/>
              </a:rPr>
              <a:t>We Thank you El Roi that we are liberated from the spirits of intimidation, manipulation and from the grip of satanic schemes because of the victory of Messiah’s blood. We repent that we have drifted into conformity with the world by letting our thinking be influenced by the world. Strengthen our resolve, Lord; fortify our faith and continue to refine us as vessels of your light. In Yeshua’s name we pray! Amen   </a:t>
            </a:r>
          </a:p>
          <a:p>
            <a:endParaRPr lang="en-US" dirty="0"/>
          </a:p>
        </p:txBody>
      </p:sp>
    </p:spTree>
    <p:extLst>
      <p:ext uri="{BB962C8B-B14F-4D97-AF65-F5344CB8AC3E}">
        <p14:creationId xmlns:p14="http://schemas.microsoft.com/office/powerpoint/2010/main" val="2219311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17840</TotalTime>
  <Words>2448</Words>
  <Application>Microsoft Office PowerPoint</Application>
  <PresentationFormat>Widescreen</PresentationFormat>
  <Paragraphs>175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Amasis MT Pro</vt:lpstr>
      <vt:lpstr>Amasis MT Pro Light</vt:lpstr>
      <vt:lpstr>Amasis MT Pro Medium</vt:lpstr>
      <vt:lpstr>Aptos</vt:lpstr>
      <vt:lpstr>Arial</vt:lpstr>
      <vt:lpstr>Bookman Old Style</vt:lpstr>
      <vt:lpstr>Calibri</vt:lpstr>
      <vt:lpstr>Rockwell</vt:lpstr>
      <vt:lpstr>Damask</vt:lpstr>
      <vt:lpstr>5786, 4    </vt:lpstr>
      <vt:lpstr>SING MY NAME</vt:lpstr>
      <vt:lpstr>Call and Response   </vt:lpstr>
      <vt:lpstr> 61 </vt:lpstr>
      <vt:lpstr>    Letters to the body of messiah</vt:lpstr>
      <vt:lpstr>    Why do we write a letter to the Body of Messiah? </vt:lpstr>
      <vt:lpstr>    Letters to the body of</vt:lpstr>
      <vt:lpstr>Prayer Response</vt:lpstr>
      <vt:lpstr>Prayer response</vt:lpstr>
      <vt:lpstr>Declaration of Faith</vt:lpstr>
      <vt:lpstr>Homework  Chaps. 23 &amp; 24</vt:lpstr>
      <vt:lpstr>Ruach’s gift Teaching</vt:lpstr>
      <vt:lpstr>PowerPoint Presentation</vt:lpstr>
      <vt:lpstr>Ruach’s gift teaching</vt:lpstr>
      <vt:lpstr>Ruach’s gift teaching</vt:lpstr>
      <vt:lpstr>Ruach’s gift teaching</vt:lpstr>
      <vt:lpstr>Ruach’s gift teaching</vt:lpstr>
      <vt:lpstr>Ruach’s gift teaching</vt:lpstr>
      <vt:lpstr>Ruach’s gift mercy</vt:lpstr>
      <vt:lpstr>Ruach’s gift mercy</vt:lpstr>
      <vt:lpstr>Ruach’s gift mercy</vt:lpstr>
      <vt:lpstr>Ruach’s gift mercy</vt:lpstr>
      <vt:lpstr>Prayer Response   Acts 23 &amp;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201</cp:revision>
  <dcterms:created xsi:type="dcterms:W3CDTF">2025-09-24T14:38:04Z</dcterms:created>
  <dcterms:modified xsi:type="dcterms:W3CDTF">2026-02-21T23:01:07Z</dcterms:modified>
</cp:coreProperties>
</file>