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1" r:id="rId4"/>
  </p:sldMasterIdLst>
  <p:notesMasterIdLst>
    <p:notesMasterId r:id="rId23"/>
  </p:notesMasterIdLst>
  <p:handoutMasterIdLst>
    <p:handoutMasterId r:id="rId24"/>
  </p:handoutMasterIdLst>
  <p:sldIdLst>
    <p:sldId id="310" r:id="rId5"/>
    <p:sldId id="314" r:id="rId6"/>
    <p:sldId id="411" r:id="rId7"/>
    <p:sldId id="416" r:id="rId8"/>
    <p:sldId id="414" r:id="rId9"/>
    <p:sldId id="415" r:id="rId10"/>
    <p:sldId id="412" r:id="rId11"/>
    <p:sldId id="417" r:id="rId12"/>
    <p:sldId id="418" r:id="rId13"/>
    <p:sldId id="419" r:id="rId14"/>
    <p:sldId id="420" r:id="rId15"/>
    <p:sldId id="422" r:id="rId16"/>
    <p:sldId id="428" r:id="rId17"/>
    <p:sldId id="423" r:id="rId18"/>
    <p:sldId id="424" r:id="rId19"/>
    <p:sldId id="425" r:id="rId20"/>
    <p:sldId id="426" r:id="rId21"/>
    <p:sldId id="42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C1C2C6-FB20-4876-BA19-54464F368197}">
          <p14:sldIdLst>
            <p14:sldId id="310"/>
            <p14:sldId id="314"/>
            <p14:sldId id="411"/>
            <p14:sldId id="416"/>
            <p14:sldId id="414"/>
            <p14:sldId id="415"/>
            <p14:sldId id="412"/>
            <p14:sldId id="417"/>
            <p14:sldId id="418"/>
            <p14:sldId id="419"/>
            <p14:sldId id="420"/>
            <p14:sldId id="422"/>
            <p14:sldId id="428"/>
            <p14:sldId id="423"/>
            <p14:sldId id="424"/>
            <p14:sldId id="425"/>
            <p14:sldId id="426"/>
            <p14:sldId id="427"/>
          </p14:sldIdLst>
        </p14:section>
        <p14:section name="Untitled Section" id="{56476C11-26C8-4245-88D9-C1AAE68ECA29}">
          <p14:sldIdLst/>
        </p14:section>
      </p14:sectionLst>
    </p:ex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971"/>
    <a:srgbClr val="FF66FF"/>
    <a:srgbClr val="FF99FF"/>
    <a:srgbClr val="FFFF00"/>
    <a:srgbClr val="FF00FF"/>
    <a:srgbClr val="FFCC66"/>
    <a:srgbClr val="1C4C3C"/>
    <a:srgbClr val="F1EAE0"/>
    <a:srgbClr val="FF6600"/>
    <a:srgbClr val="9F79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880" autoAdjust="0"/>
  </p:normalViewPr>
  <p:slideViewPr>
    <p:cSldViewPr snapToGrid="0" snapToObjects="1" showGuides="1">
      <p:cViewPr varScale="1">
        <p:scale>
          <a:sx n="105" d="100"/>
          <a:sy n="105" d="100"/>
        </p:scale>
        <p:origin x="774" y="102"/>
      </p:cViewPr>
      <p:guideLst>
        <p:guide orient="horz" pos="1272"/>
        <p:guide pos="7056"/>
        <p:guide pos="600"/>
        <p:guide pos="4584"/>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p:scale>
          <a:sx n="105" d="100"/>
          <a:sy n="105" d="100"/>
        </p:scale>
        <p:origin x="2290" y="-18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nita Deadwyler" userId="57f7c924a8d28b31" providerId="LiveId" clId="{5DBF0BA6-C2A6-4DC8-85EE-3F7BCB451D65}"/>
    <pc:docChg chg="modSld">
      <pc:chgData name="Lonnita Deadwyler" userId="57f7c924a8d28b31" providerId="LiveId" clId="{5DBF0BA6-C2A6-4DC8-85EE-3F7BCB451D65}" dt="2026-07-20T11:26:43.521" v="2" actId="20577"/>
      <pc:docMkLst>
        <pc:docMk/>
      </pc:docMkLst>
      <pc:sldChg chg="modSp mod">
        <pc:chgData name="Lonnita Deadwyler" userId="57f7c924a8d28b31" providerId="LiveId" clId="{5DBF0BA6-C2A6-4DC8-85EE-3F7BCB451D65}" dt="2026-07-20T11:26:43.521" v="2" actId="20577"/>
        <pc:sldMkLst>
          <pc:docMk/>
          <pc:sldMk cId="1250485488" sldId="423"/>
        </pc:sldMkLst>
        <pc:spChg chg="mod">
          <ac:chgData name="Lonnita Deadwyler" userId="57f7c924a8d28b31" providerId="LiveId" clId="{5DBF0BA6-C2A6-4DC8-85EE-3F7BCB451D65}" dt="2026-07-20T11:26:43.521" v="2" actId="20577"/>
          <ac:spMkLst>
            <pc:docMk/>
            <pc:sldMk cId="1250485488" sldId="423"/>
            <ac:spMk id="4" creationId="{A63C820C-0702-01ED-3D72-6422CFD66E6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7/20/2026</a:t>
            </a:fld>
            <a:endParaRPr lang="en-US" dirty="0"/>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7/19/2026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923F103-BC34-4FE4-A40E-EDDEECFDA5D0}" type="datetimeFigureOut">
              <a:rPr lang="en-US" smtClean="0"/>
              <a:pPr/>
              <a:t>7/19/2026</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058A7CE-F400-7B46-9E16-10D36E8C32FD}"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101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7/19/2026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0493614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7/19/2026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3994052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Content Placeholder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538667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anchor="ctr">
            <a:noAutofit/>
          </a:bodyPr>
          <a:lstStyle>
            <a:lvl1pPr algn="l">
              <a:lnSpc>
                <a:spcPct val="100000"/>
              </a:lnSpc>
              <a:defRPr sz="6000" b="1" i="0" cap="all" baseline="0">
                <a:solidFill>
                  <a:schemeClr val="tx2"/>
                </a:solidFill>
                <a:latin typeface="+mj-lt"/>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anchor="t"/>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843970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6812280" y="822960"/>
            <a:ext cx="466344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5" name="Content Placeholder 5">
            <a:extLst>
              <a:ext uri="{FF2B5EF4-FFF2-40B4-BE49-F238E27FC236}">
                <a16:creationId xmlns:a16="http://schemas.microsoft.com/office/drawing/2014/main" id="{71B91E2B-214A-27EB-DD9A-E9FF3D8BFBD7}"/>
              </a:ext>
            </a:extLst>
          </p:cNvPr>
          <p:cNvSpPr>
            <a:spLocks noGrp="1"/>
          </p:cNvSpPr>
          <p:nvPr>
            <p:ph sz="quarter" idx="14"/>
          </p:nvPr>
        </p:nvSpPr>
        <p:spPr>
          <a:xfrm>
            <a:off x="6812280" y="3529584"/>
            <a:ext cx="4663440" cy="2350008"/>
          </a:xfrm>
        </p:spPr>
        <p:txBody>
          <a:bodyPr/>
          <a:lstStyle>
            <a:lvl1pPr marL="285750" indent="-285750">
              <a:lnSpc>
                <a:spcPct val="90000"/>
              </a:lnSpc>
              <a:spcBef>
                <a:spcPts val="1000"/>
              </a:spcBef>
              <a:spcAft>
                <a:spcPts val="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D0CFB59-AAC5-2429-8ABD-5C7810D2FE83}"/>
              </a:ext>
            </a:extLst>
          </p:cNvPr>
          <p:cNvSpPr>
            <a:spLocks noGrp="1"/>
          </p:cNvSpPr>
          <p:nvPr>
            <p:ph type="ftr" sz="quarter" idx="11"/>
          </p:nvPr>
        </p:nvSpPr>
        <p:spPr>
          <a:xfrm>
            <a:off x="6812280"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338661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6307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r>
              <a:rPr lang="en-US" noProof="0"/>
              <a:t>Click icon to add picture</a:t>
            </a:r>
            <a:endParaRPr lang="en-US" noProof="0"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677422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a:noAutofit/>
          </a:bodyPr>
          <a:lstStyle>
            <a:lvl1pPr marL="0" indent="0" algn="l">
              <a:buNone/>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1269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a:lstStyle>
            <a:lvl1pPr marL="0" indent="0" algn="l">
              <a:buNone/>
              <a:defRPr sz="1800"/>
            </a:lvl1pPr>
          </a:lstStyle>
          <a:p>
            <a:r>
              <a:rPr lang="en-US"/>
              <a:t>Click icon to add picture</a:t>
            </a:r>
            <a:endParaRPr lang="en-US" dirty="0"/>
          </a:p>
        </p:txBody>
      </p:sp>
      <p:sp>
        <p:nvSpPr>
          <p:cNvPr id="8" name="Content Placeholder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89783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7/19/2026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39436349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anchor="ctr">
            <a:normAutofit/>
          </a:bodyPr>
          <a:lstStyle>
            <a:lvl1pPr>
              <a:defRPr sz="6000" b="1" cap="all" baseline="0">
                <a:solidFill>
                  <a:schemeClr val="tx2"/>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0437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7/19/2026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0156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7/19/2026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2846808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7/19/2026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9271328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7/19/2026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6894232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7/19/2026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8073282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7/19/2026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74549047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7/19/2026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5603963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2BE451C3-0FF4-47C4-B829-773ADF60F88C}" type="datetimeFigureOut">
              <a:rPr lang="en-US" smtClean="0"/>
              <a:t>7/19/2026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44742962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3742" r:id="rId15"/>
    <p:sldLayoutId id="2147483746" r:id="rId16"/>
    <p:sldLayoutId id="2147483666" r:id="rId17"/>
    <p:sldLayoutId id="2147483670" r:id="rId18"/>
    <p:sldLayoutId id="2147483663" r:id="rId19"/>
    <p:sldLayoutId id="2147483671" r:id="rId20"/>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451AA-AEB4-0B9E-B76E-611C2AA8DA4E}"/>
              </a:ext>
            </a:extLst>
          </p:cNvPr>
          <p:cNvSpPr>
            <a:spLocks noGrp="1"/>
          </p:cNvSpPr>
          <p:nvPr>
            <p:ph type="title"/>
          </p:nvPr>
        </p:nvSpPr>
        <p:spPr>
          <a:xfrm>
            <a:off x="736079" y="1176149"/>
            <a:ext cx="5359921" cy="970450"/>
          </a:xfrm>
          <a:ln>
            <a:noFill/>
          </a:ln>
        </p:spPr>
        <p:txBody>
          <a:bodyPr vert="horz" lIns="91440" tIns="45720" rIns="91440" bIns="45720" rtlCol="0" anchor="b">
            <a:normAutofit/>
          </a:bodyPr>
          <a:lstStyle/>
          <a:p>
            <a:pPr algn="ctr">
              <a:lnSpc>
                <a:spcPct val="90000"/>
              </a:lnSpc>
            </a:pPr>
            <a:r>
              <a:rPr lang="en-US" sz="5400" b="0" dirty="0">
                <a:solidFill>
                  <a:schemeClr val="tx1"/>
                </a:solidFill>
              </a:rPr>
              <a:t>Psalm 89.34</a:t>
            </a:r>
          </a:p>
        </p:txBody>
      </p:sp>
      <p:sp>
        <p:nvSpPr>
          <p:cNvPr id="4" name="Text Placeholder 3">
            <a:extLst>
              <a:ext uri="{FF2B5EF4-FFF2-40B4-BE49-F238E27FC236}">
                <a16:creationId xmlns:a16="http://schemas.microsoft.com/office/drawing/2014/main" id="{6EF967D8-05D3-0F64-4B0B-FE9B335F81EB}"/>
              </a:ext>
            </a:extLst>
          </p:cNvPr>
          <p:cNvSpPr>
            <a:spLocks noGrp="1"/>
          </p:cNvSpPr>
          <p:nvPr>
            <p:ph sz="quarter" idx="14"/>
          </p:nvPr>
        </p:nvSpPr>
        <p:spPr>
          <a:xfrm>
            <a:off x="744791" y="2455332"/>
            <a:ext cx="5351209" cy="3336585"/>
          </a:xfrm>
          <a:ln>
            <a:noFill/>
          </a:ln>
        </p:spPr>
        <p:txBody>
          <a:bodyPr vert="horz" lIns="91440" tIns="45720" rIns="91440" bIns="45720" rtlCol="0" anchor="ctr">
            <a:normAutofit/>
          </a:bodyPr>
          <a:lstStyle/>
          <a:p>
            <a:pPr marL="0" indent="0">
              <a:spcBef>
                <a:spcPct val="20000"/>
              </a:spcBef>
              <a:spcAft>
                <a:spcPts val="600"/>
              </a:spcAft>
              <a:buFont typeface="Wingdings 2" charset="2"/>
              <a:buChar char=""/>
            </a:pPr>
            <a:endParaRPr lang="en-US" dirty="0">
              <a:solidFill>
                <a:schemeClr val="tx1"/>
              </a:solidFill>
            </a:endParaRPr>
          </a:p>
          <a:p>
            <a:pPr marL="0" indent="0" algn="ctr">
              <a:lnSpc>
                <a:spcPct val="100000"/>
              </a:lnSpc>
              <a:spcBef>
                <a:spcPct val="20000"/>
              </a:spcBef>
              <a:spcAft>
                <a:spcPts val="600"/>
              </a:spcAft>
              <a:buNone/>
            </a:pPr>
            <a:r>
              <a:rPr lang="en-US" sz="4000" cap="all" dirty="0">
                <a:solidFill>
                  <a:schemeClr val="tx1"/>
                </a:solidFill>
              </a:rPr>
              <a:t>“</a:t>
            </a:r>
            <a:r>
              <a:rPr lang="en-US" sz="4000" dirty="0">
                <a:solidFill>
                  <a:schemeClr val="tx1"/>
                </a:solidFill>
              </a:rPr>
              <a:t>I will not profane My covenant or change what my lips have spoken</a:t>
            </a:r>
            <a:r>
              <a:rPr lang="en-US" sz="4000" cap="all" dirty="0">
                <a:solidFill>
                  <a:schemeClr val="tx1"/>
                </a:solidFill>
              </a:rPr>
              <a:t>.”</a:t>
            </a:r>
          </a:p>
        </p:txBody>
      </p:sp>
      <p:pic>
        <p:nvPicPr>
          <p:cNvPr id="11" name="Picture Placeholder 10">
            <a:extLst>
              <a:ext uri="{FF2B5EF4-FFF2-40B4-BE49-F238E27FC236}">
                <a16:creationId xmlns:a16="http://schemas.microsoft.com/office/drawing/2014/main" id="{661D5F47-F9BD-C3EA-C952-8B69E250220B}"/>
              </a:ext>
            </a:extLst>
          </p:cNvPr>
          <p:cNvPicPr>
            <a:picLocks noGrp="1" noChangeAspect="1"/>
          </p:cNvPicPr>
          <p:nvPr>
            <p:ph type="pic" sz="quarter" idx="13"/>
          </p:nvPr>
        </p:nvPicPr>
        <p:blipFill>
          <a:blip r:embed="rId2"/>
          <a:srcRect l="25988" r="24288"/>
          <a:stretch>
            <a:fillRect/>
          </a:stretch>
        </p:blipFill>
        <p:spPr>
          <a:xfrm>
            <a:off x="7410517" y="1258529"/>
            <a:ext cx="3832042" cy="43302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043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CDDA9-0178-D8F5-C15F-F7ED31F7953D}"/>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6DF35E38-A114-E9AF-B9BC-6BAECB347D0A}"/>
              </a:ext>
            </a:extLst>
          </p:cNvPr>
          <p:cNvSpPr>
            <a:spLocks noGrp="1"/>
          </p:cNvSpPr>
          <p:nvPr>
            <p:ph sz="half" idx="1"/>
          </p:nvPr>
        </p:nvSpPr>
        <p:spPr>
          <a:xfrm>
            <a:off x="914399" y="1786467"/>
            <a:ext cx="5342467" cy="4294292"/>
          </a:xfrm>
        </p:spPr>
        <p:txBody>
          <a:bodyPr>
            <a:normAutofit lnSpcReduction="10000"/>
          </a:bodyPr>
          <a:lstStyle/>
          <a:p>
            <a:r>
              <a:rPr lang="en-US" sz="2400" b="1" dirty="0">
                <a:solidFill>
                  <a:schemeClr val="accent1">
                    <a:lumMod val="75000"/>
                  </a:schemeClr>
                </a:solidFill>
              </a:rPr>
              <a:t>V113 (H5588 She/ah/fee-m) </a:t>
            </a:r>
            <a:r>
              <a:rPr lang="en-US" sz="2400" i="1" dirty="0">
                <a:solidFill>
                  <a:schemeClr val="tx1"/>
                </a:solidFill>
              </a:rPr>
              <a:t>“The doubleminded”</a:t>
            </a:r>
          </a:p>
          <a:p>
            <a:pPr>
              <a:lnSpc>
                <a:spcPct val="110000"/>
              </a:lnSpc>
            </a:pPr>
            <a:r>
              <a:rPr lang="en-US" sz="2400" dirty="0">
                <a:solidFill>
                  <a:schemeClr val="tx1"/>
                </a:solidFill>
              </a:rPr>
              <a:t>David is saying that people’s ideas and thoughts are twisted.  He is frustrated in dealing with the uncertainties and uncommitted people who contrast Yahweh’s word.</a:t>
            </a:r>
          </a:p>
          <a:p>
            <a:pPr>
              <a:lnSpc>
                <a:spcPct val="110000"/>
              </a:lnSpc>
            </a:pPr>
            <a:r>
              <a:rPr lang="en-US" sz="2400" dirty="0">
                <a:solidFill>
                  <a:schemeClr val="tx1"/>
                </a:solidFill>
              </a:rPr>
              <a:t>They know about God but are not determined to worship nor serve, they want the benefits of Yah and sin too.</a:t>
            </a:r>
          </a:p>
        </p:txBody>
      </p:sp>
      <p:sp>
        <p:nvSpPr>
          <p:cNvPr id="4" name="Content Placeholder 3">
            <a:extLst>
              <a:ext uri="{FF2B5EF4-FFF2-40B4-BE49-F238E27FC236}">
                <a16:creationId xmlns:a16="http://schemas.microsoft.com/office/drawing/2014/main" id="{066EA7D0-1016-E664-243B-3867A80F849B}"/>
              </a:ext>
            </a:extLst>
          </p:cNvPr>
          <p:cNvSpPr>
            <a:spLocks noGrp="1"/>
          </p:cNvSpPr>
          <p:nvPr>
            <p:ph sz="half" idx="2"/>
          </p:nvPr>
        </p:nvSpPr>
        <p:spPr>
          <a:xfrm>
            <a:off x="6663266" y="889000"/>
            <a:ext cx="4487334" cy="5191760"/>
          </a:xfrm>
        </p:spPr>
        <p:txBody>
          <a:bodyPr>
            <a:normAutofit lnSpcReduction="10000"/>
          </a:bodyPr>
          <a:lstStyle/>
          <a:p>
            <a:pPr>
              <a:lnSpc>
                <a:spcPct val="110000"/>
              </a:lnSpc>
            </a:pPr>
            <a:r>
              <a:rPr lang="en-US" sz="2400" b="1" dirty="0">
                <a:solidFill>
                  <a:schemeClr val="accent1">
                    <a:lumMod val="75000"/>
                  </a:schemeClr>
                </a:solidFill>
              </a:rPr>
              <a:t>Rev. 3.14-15  </a:t>
            </a:r>
            <a:r>
              <a:rPr lang="en-US" sz="2400" dirty="0">
                <a:solidFill>
                  <a:schemeClr val="tx1"/>
                </a:solidFill>
              </a:rPr>
              <a:t>Yeshua addresses the doubleminded Church of Laodicea who was neither hot or cold which is described as a chameleon. </a:t>
            </a:r>
          </a:p>
          <a:p>
            <a:pPr>
              <a:lnSpc>
                <a:spcPct val="110000"/>
              </a:lnSpc>
            </a:pPr>
            <a:r>
              <a:rPr lang="en-US" sz="2400" dirty="0">
                <a:solidFill>
                  <a:schemeClr val="tx1"/>
                </a:solidFill>
              </a:rPr>
              <a:t> A chameleon is someone who easily adapts to the atmosphere they are in. This person possess enough HOT to blend in with fire believer and enough COLD not to standout around unbelievers. </a:t>
            </a:r>
          </a:p>
        </p:txBody>
      </p:sp>
    </p:spTree>
    <p:extLst>
      <p:ext uri="{BB962C8B-B14F-4D97-AF65-F5344CB8AC3E}">
        <p14:creationId xmlns:p14="http://schemas.microsoft.com/office/powerpoint/2010/main" val="189504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C5CE8-4B4E-A976-DF99-AF2D135DD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D6D78-BA68-84AE-C442-CA98C1CB0FD5}"/>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978B91BC-15FB-054F-6720-A3ED004D6EB2}"/>
              </a:ext>
            </a:extLst>
          </p:cNvPr>
          <p:cNvSpPr>
            <a:spLocks noGrp="1"/>
          </p:cNvSpPr>
          <p:nvPr>
            <p:ph sz="half" idx="1"/>
          </p:nvPr>
        </p:nvSpPr>
        <p:spPr>
          <a:xfrm>
            <a:off x="914400" y="1786467"/>
            <a:ext cx="5088468" cy="4294292"/>
          </a:xfrm>
        </p:spPr>
        <p:txBody>
          <a:bodyPr>
            <a:normAutofit/>
          </a:bodyPr>
          <a:lstStyle/>
          <a:p>
            <a:r>
              <a:rPr lang="en-US" sz="2400" dirty="0">
                <a:solidFill>
                  <a:schemeClr val="tx1"/>
                </a:solidFill>
              </a:rPr>
              <a:t>Being “doubleminded” comes against the standards of the Lord in every aspect of life. </a:t>
            </a:r>
          </a:p>
          <a:p>
            <a:r>
              <a:rPr lang="en-US" sz="2400" b="1" dirty="0">
                <a:solidFill>
                  <a:schemeClr val="accent1">
                    <a:lumMod val="75000"/>
                  </a:schemeClr>
                </a:solidFill>
              </a:rPr>
              <a:t>Titus 1.16 </a:t>
            </a:r>
            <a:r>
              <a:rPr lang="en-US" sz="2400" dirty="0">
                <a:solidFill>
                  <a:schemeClr val="tx1"/>
                </a:solidFill>
              </a:rPr>
              <a:t>Deny Yeshua by lifestyle and subtly twisting the word to accommodate sin of inconsistency.</a:t>
            </a:r>
          </a:p>
          <a:p>
            <a:r>
              <a:rPr lang="en-US" sz="2400" dirty="0">
                <a:solidFill>
                  <a:schemeClr val="tx1"/>
                </a:solidFill>
              </a:rPr>
              <a:t>The death trap of sexual immorality, homosexuality, greed, gender ideology, abortion and other practices against Yahweh’s holiness.</a:t>
            </a:r>
          </a:p>
          <a:p>
            <a:endParaRPr lang="en-US" sz="2400" dirty="0">
              <a:solidFill>
                <a:schemeClr val="tx1"/>
              </a:solidFill>
            </a:endParaRPr>
          </a:p>
        </p:txBody>
      </p:sp>
      <p:graphicFrame>
        <p:nvGraphicFramePr>
          <p:cNvPr id="5" name="Table 4">
            <a:extLst>
              <a:ext uri="{FF2B5EF4-FFF2-40B4-BE49-F238E27FC236}">
                <a16:creationId xmlns:a16="http://schemas.microsoft.com/office/drawing/2014/main" id="{6C1A3EB7-7EC3-78B2-5DF8-708E4FF31A33}"/>
              </a:ext>
            </a:extLst>
          </p:cNvPr>
          <p:cNvGraphicFramePr>
            <a:graphicFrameLocks noGrp="1"/>
          </p:cNvGraphicFramePr>
          <p:nvPr>
            <p:extLst>
              <p:ext uri="{D42A27DB-BD31-4B8C-83A1-F6EECF244321}">
                <p14:modId xmlns:p14="http://schemas.microsoft.com/office/powerpoint/2010/main" val="153633788"/>
              </p:ext>
            </p:extLst>
          </p:nvPr>
        </p:nvGraphicFramePr>
        <p:xfrm>
          <a:off x="6328835" y="1651000"/>
          <a:ext cx="5088468" cy="4111296"/>
        </p:xfrm>
        <a:graphic>
          <a:graphicData uri="http://schemas.openxmlformats.org/drawingml/2006/table">
            <a:tbl>
              <a:tblPr firstRow="1" bandRow="1">
                <a:tableStyleId>{69CF1AB2-1976-4502-BF36-3FF5EA218861}</a:tableStyleId>
              </a:tblPr>
              <a:tblGrid>
                <a:gridCol w="1773765">
                  <a:extLst>
                    <a:ext uri="{9D8B030D-6E8A-4147-A177-3AD203B41FA5}">
                      <a16:colId xmlns:a16="http://schemas.microsoft.com/office/drawing/2014/main" val="1228755849"/>
                    </a:ext>
                  </a:extLst>
                </a:gridCol>
                <a:gridCol w="3314703">
                  <a:extLst>
                    <a:ext uri="{9D8B030D-6E8A-4147-A177-3AD203B41FA5}">
                      <a16:colId xmlns:a16="http://schemas.microsoft.com/office/drawing/2014/main" val="789284670"/>
                    </a:ext>
                  </a:extLst>
                </a:gridCol>
              </a:tblGrid>
              <a:tr h="757373">
                <a:tc>
                  <a:txBody>
                    <a:bodyPr/>
                    <a:lstStyle/>
                    <a:p>
                      <a:r>
                        <a:rPr lang="en-US" sz="2300" b="1" dirty="0">
                          <a:solidFill>
                            <a:schemeClr val="tx1"/>
                          </a:solidFill>
                        </a:rPr>
                        <a:t>Jude vs. 3-4 </a:t>
                      </a:r>
                      <a:endParaRPr lang="en-US" sz="23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Grace as an excuse to sin</a:t>
                      </a:r>
                    </a:p>
                    <a:p>
                      <a:endParaRPr lang="en-US" sz="2300" b="1" dirty="0"/>
                    </a:p>
                  </a:txBody>
                  <a:tcPr/>
                </a:tc>
                <a:extLst>
                  <a:ext uri="{0D108BD9-81ED-4DB2-BD59-A6C34878D82A}">
                    <a16:rowId xmlns:a16="http://schemas.microsoft.com/office/drawing/2014/main" val="1556644072"/>
                  </a:ext>
                </a:extLst>
              </a:tr>
              <a:tr h="757373">
                <a:tc>
                  <a:txBody>
                    <a:bodyPr/>
                    <a:lstStyle/>
                    <a:p>
                      <a:r>
                        <a:rPr lang="en-US" sz="2300" b="1" dirty="0">
                          <a:solidFill>
                            <a:schemeClr val="tx1"/>
                          </a:solidFill>
                        </a:rPr>
                        <a:t>James 4.3-4 </a:t>
                      </a:r>
                      <a:endParaRPr lang="en-US" sz="23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Want what I want</a:t>
                      </a:r>
                    </a:p>
                    <a:p>
                      <a:endParaRPr lang="en-US" sz="2300" b="1" dirty="0"/>
                    </a:p>
                  </a:txBody>
                  <a:tcPr/>
                </a:tc>
                <a:extLst>
                  <a:ext uri="{0D108BD9-81ED-4DB2-BD59-A6C34878D82A}">
                    <a16:rowId xmlns:a16="http://schemas.microsoft.com/office/drawing/2014/main" val="1834274359"/>
                  </a:ext>
                </a:extLst>
              </a:tr>
              <a:tr h="757373">
                <a:tc>
                  <a:txBody>
                    <a:bodyPr/>
                    <a:lstStyle/>
                    <a:p>
                      <a:r>
                        <a:rPr lang="en-US" sz="2300" b="1" dirty="0">
                          <a:solidFill>
                            <a:schemeClr val="tx1"/>
                          </a:solidFill>
                        </a:rPr>
                        <a:t>2 Pet 2.2 </a:t>
                      </a:r>
                      <a:endParaRPr lang="en-US" sz="23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Warned of false teachers</a:t>
                      </a:r>
                    </a:p>
                    <a:p>
                      <a:endParaRPr lang="en-US" sz="2300" b="1" dirty="0"/>
                    </a:p>
                  </a:txBody>
                  <a:tcPr/>
                </a:tc>
                <a:extLst>
                  <a:ext uri="{0D108BD9-81ED-4DB2-BD59-A6C34878D82A}">
                    <a16:rowId xmlns:a16="http://schemas.microsoft.com/office/drawing/2014/main" val="1858575776"/>
                  </a:ext>
                </a:extLst>
              </a:tr>
              <a:tr h="757373">
                <a:tc>
                  <a:txBody>
                    <a:bodyPr/>
                    <a:lstStyle/>
                    <a:p>
                      <a:r>
                        <a:rPr lang="en-US" sz="2300" b="1" dirty="0">
                          <a:solidFill>
                            <a:schemeClr val="tx1"/>
                          </a:solidFill>
                        </a:rPr>
                        <a:t>2 Tim 4.2-3 </a:t>
                      </a:r>
                      <a:endParaRPr lang="en-US" sz="23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Sound teaching obsolete</a:t>
                      </a:r>
                    </a:p>
                    <a:p>
                      <a:endParaRPr lang="en-US" sz="2300" b="1" dirty="0"/>
                    </a:p>
                  </a:txBody>
                  <a:tcPr/>
                </a:tc>
                <a:extLst>
                  <a:ext uri="{0D108BD9-81ED-4DB2-BD59-A6C34878D82A}">
                    <a16:rowId xmlns:a16="http://schemas.microsoft.com/office/drawing/2014/main" val="937770601"/>
                  </a:ext>
                </a:extLst>
              </a:tr>
              <a:tr h="941376">
                <a:tc>
                  <a:txBody>
                    <a:bodyPr/>
                    <a:lstStyle/>
                    <a:p>
                      <a:r>
                        <a:rPr lang="en-US" sz="2300" b="1" dirty="0">
                          <a:solidFill>
                            <a:schemeClr val="tx1"/>
                          </a:solidFill>
                        </a:rPr>
                        <a:t>Col 3.5-6 </a:t>
                      </a:r>
                      <a:endParaRPr lang="en-US" sz="23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Yahweh justice is soon</a:t>
                      </a:r>
                    </a:p>
                    <a:p>
                      <a:endParaRPr lang="en-US" sz="2300" b="1" dirty="0"/>
                    </a:p>
                  </a:txBody>
                  <a:tcPr/>
                </a:tc>
                <a:extLst>
                  <a:ext uri="{0D108BD9-81ED-4DB2-BD59-A6C34878D82A}">
                    <a16:rowId xmlns:a16="http://schemas.microsoft.com/office/drawing/2014/main" val="4095409094"/>
                  </a:ext>
                </a:extLst>
              </a:tr>
            </a:tbl>
          </a:graphicData>
        </a:graphic>
      </p:graphicFrame>
    </p:spTree>
    <p:extLst>
      <p:ext uri="{BB962C8B-B14F-4D97-AF65-F5344CB8AC3E}">
        <p14:creationId xmlns:p14="http://schemas.microsoft.com/office/powerpoint/2010/main" val="2193563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4698-655C-622C-C58B-C09F94D06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AA75C-C5E7-30CA-6096-52B71E29EFA4}"/>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7CD3CE37-8A5C-D823-B9A9-92985D3C5E90}"/>
              </a:ext>
            </a:extLst>
          </p:cNvPr>
          <p:cNvSpPr>
            <a:spLocks noGrp="1"/>
          </p:cNvSpPr>
          <p:nvPr>
            <p:ph sz="half" idx="1"/>
          </p:nvPr>
        </p:nvSpPr>
        <p:spPr>
          <a:xfrm>
            <a:off x="1143000" y="1786467"/>
            <a:ext cx="4258734" cy="4294292"/>
          </a:xfrm>
        </p:spPr>
        <p:txBody>
          <a:bodyPr>
            <a:normAutofit lnSpcReduction="10000"/>
          </a:bodyPr>
          <a:lstStyle/>
          <a:p>
            <a:pPr marL="45720" indent="0">
              <a:buNone/>
            </a:pPr>
            <a:r>
              <a:rPr lang="en-US" sz="2400" b="1" dirty="0">
                <a:solidFill>
                  <a:schemeClr val="accent1">
                    <a:lumMod val="75000"/>
                  </a:schemeClr>
                </a:solidFill>
              </a:rPr>
              <a:t>V.113b </a:t>
            </a:r>
            <a:r>
              <a:rPr lang="en-US" sz="2400" dirty="0">
                <a:solidFill>
                  <a:schemeClr val="tx1"/>
                </a:solidFill>
              </a:rPr>
              <a:t>“But I love Your Torah” </a:t>
            </a:r>
          </a:p>
          <a:p>
            <a:r>
              <a:rPr lang="en-US" sz="2400" dirty="0">
                <a:solidFill>
                  <a:schemeClr val="tx1"/>
                </a:solidFill>
              </a:rPr>
              <a:t>God’s word is steady, consistent and trustworthy in contrast with the inconsistency of a “doubleminded person”.</a:t>
            </a:r>
          </a:p>
          <a:p>
            <a:r>
              <a:rPr lang="en-US" sz="2400" dirty="0">
                <a:solidFill>
                  <a:schemeClr val="tx1"/>
                </a:solidFill>
              </a:rPr>
              <a:t>If I can not recognize integrity, it is because I have none!</a:t>
            </a:r>
          </a:p>
          <a:p>
            <a:endParaRPr lang="en-US" sz="2400" dirty="0">
              <a:solidFill>
                <a:schemeClr val="tx1"/>
              </a:solidFill>
            </a:endParaRPr>
          </a:p>
        </p:txBody>
      </p:sp>
      <p:sp>
        <p:nvSpPr>
          <p:cNvPr id="4" name="Content Placeholder 3">
            <a:extLst>
              <a:ext uri="{FF2B5EF4-FFF2-40B4-BE49-F238E27FC236}">
                <a16:creationId xmlns:a16="http://schemas.microsoft.com/office/drawing/2014/main" id="{198A8219-8DE6-69FC-861D-62EEAD5FEB1A}"/>
              </a:ext>
            </a:extLst>
          </p:cNvPr>
          <p:cNvSpPr>
            <a:spLocks noGrp="1"/>
          </p:cNvSpPr>
          <p:nvPr>
            <p:ph sz="half" idx="2"/>
          </p:nvPr>
        </p:nvSpPr>
        <p:spPr>
          <a:xfrm>
            <a:off x="6028267" y="889000"/>
            <a:ext cx="5122333" cy="5191760"/>
          </a:xfrm>
        </p:spPr>
        <p:txBody>
          <a:bodyPr>
            <a:normAutofit lnSpcReduction="10000"/>
          </a:bodyPr>
          <a:lstStyle/>
          <a:p>
            <a:pPr>
              <a:lnSpc>
                <a:spcPct val="110000"/>
              </a:lnSpc>
            </a:pPr>
            <a:r>
              <a:rPr lang="en-US" sz="2400" b="1" dirty="0">
                <a:solidFill>
                  <a:schemeClr val="accent1">
                    <a:lumMod val="75000"/>
                  </a:schemeClr>
                </a:solidFill>
              </a:rPr>
              <a:t>V114 (H5643 See-t/</a:t>
            </a:r>
            <a:r>
              <a:rPr lang="en-US" sz="2400" b="1" dirty="0" err="1">
                <a:solidFill>
                  <a:schemeClr val="accent1">
                    <a:lumMod val="75000"/>
                  </a:schemeClr>
                </a:solidFill>
              </a:rPr>
              <a:t>ree</a:t>
            </a:r>
            <a:r>
              <a:rPr lang="en-US" sz="2400" b="1" dirty="0">
                <a:solidFill>
                  <a:schemeClr val="accent1">
                    <a:lumMod val="75000"/>
                  </a:schemeClr>
                </a:solidFill>
              </a:rPr>
              <a:t>) </a:t>
            </a:r>
            <a:r>
              <a:rPr lang="en-US" sz="2400" i="1" dirty="0">
                <a:solidFill>
                  <a:schemeClr val="tx1"/>
                </a:solidFill>
              </a:rPr>
              <a:t>“My hiding place…” </a:t>
            </a:r>
            <a:r>
              <a:rPr lang="en-US" sz="2400" dirty="0">
                <a:solidFill>
                  <a:schemeClr val="tx1"/>
                </a:solidFill>
              </a:rPr>
              <a:t>The palmist is guarded from all uncertainties </a:t>
            </a:r>
            <a:r>
              <a:rPr lang="en-US" sz="2400" b="1" dirty="0">
                <a:solidFill>
                  <a:schemeClr val="accent1">
                    <a:lumMod val="75000"/>
                  </a:schemeClr>
                </a:solidFill>
              </a:rPr>
              <a:t>Ps 32.7; </a:t>
            </a:r>
            <a:r>
              <a:rPr lang="en-US" sz="2400" dirty="0">
                <a:solidFill>
                  <a:schemeClr val="tx1"/>
                </a:solidFill>
              </a:rPr>
              <a:t>a reliable concealment from danger all around.</a:t>
            </a:r>
          </a:p>
          <a:p>
            <a:pPr>
              <a:lnSpc>
                <a:spcPct val="110000"/>
              </a:lnSpc>
            </a:pPr>
            <a:r>
              <a:rPr lang="en-US" sz="2400" i="1" dirty="0">
                <a:solidFill>
                  <a:schemeClr val="tx1"/>
                </a:solidFill>
              </a:rPr>
              <a:t>“I put my hope in Your word”.  </a:t>
            </a:r>
            <a:r>
              <a:rPr lang="en-US" sz="2400" dirty="0">
                <a:solidFill>
                  <a:schemeClr val="tx1"/>
                </a:solidFill>
              </a:rPr>
              <a:t>He has confident expectancy; this is not wishful thinking.  He is addressing the God of Hope </a:t>
            </a:r>
            <a:r>
              <a:rPr lang="en-US" sz="2400" b="1" dirty="0">
                <a:solidFill>
                  <a:schemeClr val="accent1">
                    <a:lumMod val="75000"/>
                  </a:schemeClr>
                </a:solidFill>
              </a:rPr>
              <a:t>(Ro 15.13)</a:t>
            </a:r>
          </a:p>
          <a:p>
            <a:pPr>
              <a:lnSpc>
                <a:spcPct val="110000"/>
              </a:lnSpc>
            </a:pPr>
            <a:r>
              <a:rPr lang="en-US" sz="2400" dirty="0">
                <a:solidFill>
                  <a:schemeClr val="tx1"/>
                </a:solidFill>
              </a:rPr>
              <a:t>This hope is not by academic or intellectual position; it’s founded on his relationship with God, where he draws strength. </a:t>
            </a:r>
            <a:r>
              <a:rPr lang="en-US" sz="2400" b="1" dirty="0">
                <a:solidFill>
                  <a:schemeClr val="accent1">
                    <a:lumMod val="75000"/>
                  </a:schemeClr>
                </a:solidFill>
              </a:rPr>
              <a:t>Ps 71.5-6;14 </a:t>
            </a:r>
          </a:p>
        </p:txBody>
      </p:sp>
    </p:spTree>
    <p:extLst>
      <p:ext uri="{BB962C8B-B14F-4D97-AF65-F5344CB8AC3E}">
        <p14:creationId xmlns:p14="http://schemas.microsoft.com/office/powerpoint/2010/main" val="218859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5165-0960-2FBA-7E33-E8A73225D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DA02F-D05C-79B9-BFFB-046672B87F7E}"/>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80E443DB-601D-5587-60E8-2267C9CEC1ED}"/>
              </a:ext>
            </a:extLst>
          </p:cNvPr>
          <p:cNvSpPr>
            <a:spLocks noGrp="1"/>
          </p:cNvSpPr>
          <p:nvPr>
            <p:ph sz="half" idx="1"/>
          </p:nvPr>
        </p:nvSpPr>
        <p:spPr>
          <a:xfrm>
            <a:off x="1143000" y="1786467"/>
            <a:ext cx="4258734" cy="4294292"/>
          </a:xfrm>
        </p:spPr>
        <p:txBody>
          <a:bodyPr>
            <a:normAutofit/>
          </a:bodyPr>
          <a:lstStyle/>
          <a:p>
            <a:pPr marL="45720" indent="0">
              <a:buNone/>
            </a:pPr>
            <a:r>
              <a:rPr lang="en-US" sz="2400" b="1" dirty="0">
                <a:solidFill>
                  <a:schemeClr val="accent1">
                    <a:lumMod val="75000"/>
                  </a:schemeClr>
                </a:solidFill>
              </a:rPr>
              <a:t>V.114b </a:t>
            </a:r>
            <a:r>
              <a:rPr lang="en-US" sz="2400" dirty="0">
                <a:solidFill>
                  <a:schemeClr val="tx1"/>
                </a:solidFill>
              </a:rPr>
              <a:t>“I put my hope in Your word”</a:t>
            </a:r>
          </a:p>
          <a:p>
            <a:r>
              <a:rPr lang="en-US" sz="2400" b="1" dirty="0">
                <a:solidFill>
                  <a:schemeClr val="accent1">
                    <a:lumMod val="75000"/>
                  </a:schemeClr>
                </a:solidFill>
              </a:rPr>
              <a:t>Luke 8.11-15 </a:t>
            </a:r>
            <a:r>
              <a:rPr lang="en-US" sz="2400" dirty="0">
                <a:solidFill>
                  <a:schemeClr val="tx1"/>
                </a:solidFill>
              </a:rPr>
              <a:t>says God’s word is a seed, a parenting seed, meaning it produces after its kind.</a:t>
            </a:r>
          </a:p>
          <a:p>
            <a:r>
              <a:rPr lang="en-US" sz="2400" dirty="0">
                <a:solidFill>
                  <a:schemeClr val="tx1"/>
                </a:solidFill>
              </a:rPr>
              <a:t>A parenting seed pass on its character and actions. </a:t>
            </a:r>
          </a:p>
          <a:p>
            <a:r>
              <a:rPr lang="en-US" sz="2400" dirty="0">
                <a:solidFill>
                  <a:schemeClr val="tx1"/>
                </a:solidFill>
              </a:rPr>
              <a:t>Therefore, since God’s word has come from Him and is Him….</a:t>
            </a:r>
          </a:p>
          <a:p>
            <a:endParaRPr lang="en-US" sz="2400" dirty="0">
              <a:solidFill>
                <a:schemeClr val="tx1"/>
              </a:solidFill>
            </a:endParaRPr>
          </a:p>
        </p:txBody>
      </p:sp>
      <p:sp>
        <p:nvSpPr>
          <p:cNvPr id="4" name="Content Placeholder 3">
            <a:extLst>
              <a:ext uri="{FF2B5EF4-FFF2-40B4-BE49-F238E27FC236}">
                <a16:creationId xmlns:a16="http://schemas.microsoft.com/office/drawing/2014/main" id="{0D98B480-5946-3B6C-3023-3097879E5A82}"/>
              </a:ext>
            </a:extLst>
          </p:cNvPr>
          <p:cNvSpPr>
            <a:spLocks noGrp="1"/>
          </p:cNvSpPr>
          <p:nvPr>
            <p:ph sz="half" idx="2"/>
          </p:nvPr>
        </p:nvSpPr>
        <p:spPr>
          <a:xfrm>
            <a:off x="6028268" y="626533"/>
            <a:ext cx="4902200" cy="5384800"/>
          </a:xfrm>
        </p:spPr>
        <p:txBody>
          <a:bodyPr>
            <a:noAutofit/>
          </a:bodyPr>
          <a:lstStyle/>
          <a:p>
            <a:pPr>
              <a:lnSpc>
                <a:spcPct val="110000"/>
              </a:lnSpc>
            </a:pPr>
            <a:r>
              <a:rPr lang="en-US" sz="2400" dirty="0">
                <a:solidFill>
                  <a:schemeClr val="tx1"/>
                </a:solidFill>
              </a:rPr>
              <a:t>…the word of God passes onto us, certain tendencies , disposition and authority.  It is an overcoming seed    </a:t>
            </a:r>
            <a:r>
              <a:rPr lang="en-US" sz="2400" b="1" dirty="0">
                <a:solidFill>
                  <a:schemeClr val="accent1">
                    <a:lumMod val="75000"/>
                  </a:schemeClr>
                </a:solidFill>
              </a:rPr>
              <a:t>1 Peter 1.23</a:t>
            </a:r>
          </a:p>
          <a:p>
            <a:pPr>
              <a:lnSpc>
                <a:spcPct val="110000"/>
              </a:lnSpc>
            </a:pPr>
            <a:r>
              <a:rPr lang="en-US" sz="2400" dirty="0">
                <a:solidFill>
                  <a:schemeClr val="tx1"/>
                </a:solidFill>
              </a:rPr>
              <a:t>David does not see God’s word simply as words on a scroll, but it has life impressed in its pages.  </a:t>
            </a:r>
            <a:r>
              <a:rPr lang="en-US" sz="2400" b="1" dirty="0">
                <a:solidFill>
                  <a:schemeClr val="accent1">
                    <a:lumMod val="75000"/>
                  </a:schemeClr>
                </a:solidFill>
              </a:rPr>
              <a:t>Hebrew 4.12</a:t>
            </a:r>
          </a:p>
          <a:p>
            <a:pPr>
              <a:lnSpc>
                <a:spcPct val="110000"/>
              </a:lnSpc>
            </a:pPr>
            <a:r>
              <a:rPr lang="en-US" sz="2400" dirty="0">
                <a:solidFill>
                  <a:schemeClr val="tx1"/>
                </a:solidFill>
              </a:rPr>
              <a:t>Yahweh will manifest the power and glory of His great Name through us as we trust in His word.</a:t>
            </a:r>
          </a:p>
          <a:p>
            <a:pPr>
              <a:lnSpc>
                <a:spcPct val="110000"/>
              </a:lnSpc>
            </a:pPr>
            <a:endParaRPr lang="en-US" sz="2400" b="1" dirty="0">
              <a:solidFill>
                <a:schemeClr val="accent1">
                  <a:lumMod val="75000"/>
                </a:schemeClr>
              </a:solidFill>
            </a:endParaRPr>
          </a:p>
        </p:txBody>
      </p:sp>
    </p:spTree>
    <p:extLst>
      <p:ext uri="{BB962C8B-B14F-4D97-AF65-F5344CB8AC3E}">
        <p14:creationId xmlns:p14="http://schemas.microsoft.com/office/powerpoint/2010/main" val="2233661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12C0-A0B1-B8C0-366A-C621FA1A1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9AD40-035D-6824-C0C8-AF4A8845BC07}"/>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EBA5FE5B-8665-1778-0156-A49867547F06}"/>
              </a:ext>
            </a:extLst>
          </p:cNvPr>
          <p:cNvSpPr>
            <a:spLocks noGrp="1"/>
          </p:cNvSpPr>
          <p:nvPr>
            <p:ph sz="half" idx="1"/>
          </p:nvPr>
        </p:nvSpPr>
        <p:spPr>
          <a:xfrm>
            <a:off x="1143000" y="1786467"/>
            <a:ext cx="4258734" cy="4294292"/>
          </a:xfrm>
        </p:spPr>
        <p:txBody>
          <a:bodyPr>
            <a:noAutofit/>
          </a:bodyPr>
          <a:lstStyle/>
          <a:p>
            <a:pPr>
              <a:lnSpc>
                <a:spcPct val="100000"/>
              </a:lnSpc>
            </a:pPr>
            <a:r>
              <a:rPr lang="en-US" sz="2400" b="1" dirty="0">
                <a:solidFill>
                  <a:schemeClr val="accent1">
                    <a:lumMod val="75000"/>
                  </a:schemeClr>
                </a:solidFill>
              </a:rPr>
              <a:t>V115 (H5493 Soo/</a:t>
            </a:r>
            <a:r>
              <a:rPr lang="en-US" sz="2400" b="1" dirty="0" err="1">
                <a:solidFill>
                  <a:schemeClr val="accent1">
                    <a:lumMod val="75000"/>
                  </a:schemeClr>
                </a:solidFill>
              </a:rPr>
              <a:t>roo</a:t>
            </a:r>
            <a:r>
              <a:rPr lang="en-US" sz="2400" b="1" dirty="0">
                <a:solidFill>
                  <a:schemeClr val="accent1">
                    <a:lumMod val="75000"/>
                  </a:schemeClr>
                </a:solidFill>
              </a:rPr>
              <a:t>) </a:t>
            </a:r>
            <a:r>
              <a:rPr lang="en-US" sz="2400" i="1" dirty="0">
                <a:solidFill>
                  <a:schemeClr val="tx1"/>
                </a:solidFill>
              </a:rPr>
              <a:t>“you all depart” </a:t>
            </a:r>
          </a:p>
          <a:p>
            <a:pPr>
              <a:lnSpc>
                <a:spcPct val="100000"/>
              </a:lnSpc>
            </a:pPr>
            <a:r>
              <a:rPr lang="en-US" sz="2400" dirty="0">
                <a:solidFill>
                  <a:schemeClr val="tx1"/>
                </a:solidFill>
              </a:rPr>
              <a:t>These evildoers promote chaos.  The psalmist wants space between him and evildoers.</a:t>
            </a:r>
          </a:p>
          <a:p>
            <a:pPr>
              <a:lnSpc>
                <a:spcPct val="100000"/>
              </a:lnSpc>
            </a:pPr>
            <a:r>
              <a:rPr lang="en-US" sz="2400" dirty="0">
                <a:solidFill>
                  <a:schemeClr val="tx1"/>
                </a:solidFill>
              </a:rPr>
              <a:t>Show who your friends are, those you choose to influence your life, and I’ll show you your future.</a:t>
            </a:r>
          </a:p>
        </p:txBody>
      </p:sp>
      <p:sp>
        <p:nvSpPr>
          <p:cNvPr id="4" name="Content Placeholder 3">
            <a:extLst>
              <a:ext uri="{FF2B5EF4-FFF2-40B4-BE49-F238E27FC236}">
                <a16:creationId xmlns:a16="http://schemas.microsoft.com/office/drawing/2014/main" id="{A63C820C-0702-01ED-3D72-6422CFD66E66}"/>
              </a:ext>
            </a:extLst>
          </p:cNvPr>
          <p:cNvSpPr>
            <a:spLocks noGrp="1"/>
          </p:cNvSpPr>
          <p:nvPr>
            <p:ph sz="half" idx="2"/>
          </p:nvPr>
        </p:nvSpPr>
        <p:spPr>
          <a:xfrm>
            <a:off x="6028267" y="889000"/>
            <a:ext cx="5122333" cy="5191760"/>
          </a:xfrm>
        </p:spPr>
        <p:txBody>
          <a:bodyPr>
            <a:noAutofit/>
          </a:bodyPr>
          <a:lstStyle/>
          <a:p>
            <a:pPr>
              <a:lnSpc>
                <a:spcPct val="100000"/>
              </a:lnSpc>
              <a:spcBef>
                <a:spcPts val="600"/>
              </a:spcBef>
              <a:buSzPct val="95000"/>
              <a:buFont typeface="Wingdings" panose="05000000000000000000" pitchFamily="2" charset="2"/>
              <a:buChar char="§"/>
            </a:pPr>
            <a:r>
              <a:rPr lang="en-US" sz="2400" dirty="0">
                <a:solidFill>
                  <a:schemeClr val="tx1"/>
                </a:solidFill>
              </a:rPr>
              <a:t>If a friend/associate has no </a:t>
            </a:r>
            <a:r>
              <a:rPr lang="en-US" sz="2400" b="1" dirty="0">
                <a:solidFill>
                  <a:schemeClr val="tx1"/>
                </a:solidFill>
              </a:rPr>
              <a:t>ambition</a:t>
            </a:r>
            <a:r>
              <a:rPr lang="en-US" sz="2400" dirty="0">
                <a:solidFill>
                  <a:schemeClr val="tx1"/>
                </a:solidFill>
              </a:rPr>
              <a:t>, they will sabotage yours.</a:t>
            </a:r>
          </a:p>
          <a:p>
            <a:pPr>
              <a:lnSpc>
                <a:spcPct val="100000"/>
              </a:lnSpc>
              <a:spcBef>
                <a:spcPts val="600"/>
              </a:spcBef>
              <a:buSzPct val="95000"/>
              <a:buFont typeface="Wingdings" panose="05000000000000000000" pitchFamily="2" charset="2"/>
              <a:buChar char="§"/>
            </a:pPr>
            <a:r>
              <a:rPr lang="en-US" sz="2400" dirty="0">
                <a:solidFill>
                  <a:schemeClr val="tx1"/>
                </a:solidFill>
              </a:rPr>
              <a:t>If they have no </a:t>
            </a:r>
            <a:r>
              <a:rPr lang="en-US" sz="2400" b="1" dirty="0">
                <a:solidFill>
                  <a:schemeClr val="tx1"/>
                </a:solidFill>
              </a:rPr>
              <a:t>confidence</a:t>
            </a:r>
            <a:r>
              <a:rPr lang="en-US" sz="2400" dirty="0">
                <a:solidFill>
                  <a:schemeClr val="tx1"/>
                </a:solidFill>
              </a:rPr>
              <a:t>, they will make you doubt yours.</a:t>
            </a:r>
          </a:p>
          <a:p>
            <a:pPr>
              <a:lnSpc>
                <a:spcPct val="100000"/>
              </a:lnSpc>
              <a:spcBef>
                <a:spcPts val="600"/>
              </a:spcBef>
              <a:buSzPct val="95000"/>
              <a:buFont typeface="Wingdings" panose="05000000000000000000" pitchFamily="2" charset="2"/>
              <a:buChar char="§"/>
            </a:pPr>
            <a:r>
              <a:rPr lang="en-US" sz="2400" dirty="0">
                <a:solidFill>
                  <a:schemeClr val="tx1"/>
                </a:solidFill>
              </a:rPr>
              <a:t>If they have no</a:t>
            </a:r>
            <a:r>
              <a:rPr lang="en-US" sz="2400" b="1" dirty="0">
                <a:solidFill>
                  <a:schemeClr val="tx1"/>
                </a:solidFill>
              </a:rPr>
              <a:t> peace</a:t>
            </a:r>
            <a:r>
              <a:rPr lang="en-US" sz="2400" dirty="0">
                <a:solidFill>
                  <a:schemeClr val="tx1"/>
                </a:solidFill>
              </a:rPr>
              <a:t>, which only </a:t>
            </a:r>
            <a:r>
              <a:rPr lang="en-US" sz="2400">
                <a:solidFill>
                  <a:schemeClr val="tx1"/>
                </a:solidFill>
              </a:rPr>
              <a:t>comes from </a:t>
            </a:r>
            <a:r>
              <a:rPr lang="en-US" sz="2400" dirty="0">
                <a:solidFill>
                  <a:schemeClr val="tx1"/>
                </a:solidFill>
              </a:rPr>
              <a:t>Yahweh, they will take from you.</a:t>
            </a:r>
          </a:p>
          <a:p>
            <a:pPr>
              <a:lnSpc>
                <a:spcPct val="100000"/>
              </a:lnSpc>
              <a:spcBef>
                <a:spcPts val="600"/>
              </a:spcBef>
              <a:buSzPct val="95000"/>
              <a:buFont typeface="Wingdings" panose="05000000000000000000" pitchFamily="2" charset="2"/>
              <a:buChar char="§"/>
            </a:pPr>
            <a:r>
              <a:rPr lang="en-US" sz="2400" dirty="0">
                <a:solidFill>
                  <a:schemeClr val="tx1"/>
                </a:solidFill>
              </a:rPr>
              <a:t>If they have no </a:t>
            </a:r>
            <a:r>
              <a:rPr lang="en-US" sz="2400" b="1" dirty="0">
                <a:solidFill>
                  <a:schemeClr val="tx1"/>
                </a:solidFill>
              </a:rPr>
              <a:t>direction</a:t>
            </a:r>
            <a:r>
              <a:rPr lang="en-US" sz="2400" dirty="0">
                <a:solidFill>
                  <a:schemeClr val="tx1"/>
                </a:solidFill>
              </a:rPr>
              <a:t>, they will become a distraction.</a:t>
            </a:r>
          </a:p>
          <a:p>
            <a:pPr marL="45720" indent="0">
              <a:lnSpc>
                <a:spcPct val="110000"/>
              </a:lnSpc>
              <a:buNone/>
            </a:pPr>
            <a:r>
              <a:rPr lang="en-US" sz="2400" dirty="0">
                <a:solidFill>
                  <a:schemeClr val="tx1"/>
                </a:solidFill>
              </a:rPr>
              <a:t>Be careful who you keep close, not everyone will help you grow!</a:t>
            </a:r>
          </a:p>
        </p:txBody>
      </p:sp>
    </p:spTree>
    <p:extLst>
      <p:ext uri="{BB962C8B-B14F-4D97-AF65-F5344CB8AC3E}">
        <p14:creationId xmlns:p14="http://schemas.microsoft.com/office/powerpoint/2010/main" val="125048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A56D0-D30D-EB1C-192F-48070014D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54C36-71DE-F178-8BB6-46CF9F2E7B6F}"/>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5AE5F403-59FE-FD0E-B3F2-51ACD1684397}"/>
              </a:ext>
            </a:extLst>
          </p:cNvPr>
          <p:cNvSpPr>
            <a:spLocks noGrp="1"/>
          </p:cNvSpPr>
          <p:nvPr>
            <p:ph sz="half" idx="1"/>
          </p:nvPr>
        </p:nvSpPr>
        <p:spPr>
          <a:xfrm>
            <a:off x="1142999" y="1786467"/>
            <a:ext cx="4436533" cy="4294292"/>
          </a:xfrm>
        </p:spPr>
        <p:txBody>
          <a:bodyPr>
            <a:noAutofit/>
          </a:bodyPr>
          <a:lstStyle/>
          <a:p>
            <a:pPr>
              <a:lnSpc>
                <a:spcPct val="100000"/>
              </a:lnSpc>
            </a:pPr>
            <a:r>
              <a:rPr lang="en-US" sz="2400" b="1" dirty="0">
                <a:solidFill>
                  <a:schemeClr val="accent1">
                    <a:lumMod val="75000"/>
                  </a:schemeClr>
                </a:solidFill>
              </a:rPr>
              <a:t>V116 (H5564 So-m/</a:t>
            </a:r>
            <a:r>
              <a:rPr lang="en-US" sz="2400" b="1" dirty="0" err="1">
                <a:solidFill>
                  <a:schemeClr val="accent1">
                    <a:lumMod val="75000"/>
                  </a:schemeClr>
                </a:solidFill>
              </a:rPr>
              <a:t>Kheh</a:t>
            </a:r>
            <a:r>
              <a:rPr lang="en-US" sz="2400" b="1" dirty="0">
                <a:solidFill>
                  <a:schemeClr val="accent1">
                    <a:lumMod val="75000"/>
                  </a:schemeClr>
                </a:solidFill>
              </a:rPr>
              <a:t>/nee) </a:t>
            </a:r>
            <a:r>
              <a:rPr lang="en-US" sz="2400" i="1" dirty="0">
                <a:solidFill>
                  <a:schemeClr val="tx1"/>
                </a:solidFill>
              </a:rPr>
              <a:t>“sustain me”</a:t>
            </a:r>
          </a:p>
          <a:p>
            <a:pPr>
              <a:lnSpc>
                <a:spcPct val="100000"/>
              </a:lnSpc>
            </a:pPr>
            <a:r>
              <a:rPr lang="en-US" sz="2400" dirty="0">
                <a:solidFill>
                  <a:schemeClr val="tx1"/>
                </a:solidFill>
              </a:rPr>
              <a:t>The psalmist is saying he cannot stand before his enemies without God’s word. </a:t>
            </a:r>
          </a:p>
          <a:p>
            <a:pPr>
              <a:lnSpc>
                <a:spcPct val="100000"/>
              </a:lnSpc>
            </a:pPr>
            <a:r>
              <a:rPr lang="en-US" sz="2400" dirty="0">
                <a:solidFill>
                  <a:schemeClr val="tx1"/>
                </a:solidFill>
              </a:rPr>
              <a:t>The word is the only way he can live a good life, so Yah will not disappoint according to His promises. </a:t>
            </a:r>
            <a:r>
              <a:rPr lang="en-US" sz="2400" b="1" dirty="0">
                <a:solidFill>
                  <a:schemeClr val="accent1">
                    <a:lumMod val="75000"/>
                  </a:schemeClr>
                </a:solidFill>
              </a:rPr>
              <a:t>John 14.16; 18,19; Romans 8.38-39</a:t>
            </a:r>
          </a:p>
          <a:p>
            <a:endParaRPr lang="en-US" sz="2400" dirty="0">
              <a:solidFill>
                <a:schemeClr val="tx1"/>
              </a:solidFill>
            </a:endParaRPr>
          </a:p>
        </p:txBody>
      </p:sp>
      <p:sp>
        <p:nvSpPr>
          <p:cNvPr id="4" name="Content Placeholder 3">
            <a:extLst>
              <a:ext uri="{FF2B5EF4-FFF2-40B4-BE49-F238E27FC236}">
                <a16:creationId xmlns:a16="http://schemas.microsoft.com/office/drawing/2014/main" id="{C51547C6-B9A5-7E5C-D514-D80BCD601B9B}"/>
              </a:ext>
            </a:extLst>
          </p:cNvPr>
          <p:cNvSpPr>
            <a:spLocks noGrp="1"/>
          </p:cNvSpPr>
          <p:nvPr>
            <p:ph sz="half" idx="2"/>
          </p:nvPr>
        </p:nvSpPr>
        <p:spPr>
          <a:xfrm>
            <a:off x="6028267" y="685800"/>
            <a:ext cx="5342466" cy="5394960"/>
          </a:xfrm>
        </p:spPr>
        <p:txBody>
          <a:bodyPr>
            <a:noAutofit/>
          </a:bodyPr>
          <a:lstStyle/>
          <a:p>
            <a:pPr>
              <a:lnSpc>
                <a:spcPct val="100000"/>
              </a:lnSpc>
              <a:spcBef>
                <a:spcPts val="600"/>
              </a:spcBef>
              <a:buSzPct val="95000"/>
              <a:buFont typeface="Wingdings" panose="05000000000000000000" pitchFamily="2" charset="2"/>
              <a:buChar char="§"/>
            </a:pPr>
            <a:r>
              <a:rPr lang="en-US" sz="2400" b="1" dirty="0">
                <a:solidFill>
                  <a:schemeClr val="accent1">
                    <a:lumMod val="75000"/>
                  </a:schemeClr>
                </a:solidFill>
              </a:rPr>
              <a:t>V117 (H5582 She/ah/Deh/nee) </a:t>
            </a:r>
            <a:r>
              <a:rPr lang="en-US" sz="2400" i="1" dirty="0">
                <a:solidFill>
                  <a:schemeClr val="tx1"/>
                </a:solidFill>
              </a:rPr>
              <a:t>“Hold me up”</a:t>
            </a:r>
          </a:p>
          <a:p>
            <a:pPr>
              <a:lnSpc>
                <a:spcPct val="100000"/>
              </a:lnSpc>
              <a:spcBef>
                <a:spcPts val="600"/>
              </a:spcBef>
              <a:buSzPct val="95000"/>
              <a:buFont typeface="Wingdings" panose="05000000000000000000" pitchFamily="2" charset="2"/>
              <a:buChar char="§"/>
            </a:pPr>
            <a:r>
              <a:rPr lang="en-US" sz="2400" dirty="0">
                <a:solidFill>
                  <a:schemeClr val="tx1"/>
                </a:solidFill>
              </a:rPr>
              <a:t>This is the psalmist second request for support from Yahweh.  This request is for him to use the sustaining power for further obedience.</a:t>
            </a:r>
          </a:p>
          <a:p>
            <a:pPr>
              <a:lnSpc>
                <a:spcPct val="100000"/>
              </a:lnSpc>
              <a:spcBef>
                <a:spcPts val="600"/>
              </a:spcBef>
              <a:buSzPct val="95000"/>
              <a:buFont typeface="Wingdings" panose="05000000000000000000" pitchFamily="2" charset="2"/>
              <a:buChar char="§"/>
            </a:pPr>
            <a:r>
              <a:rPr lang="en-US" sz="2400" dirty="0">
                <a:solidFill>
                  <a:schemeClr val="tx1"/>
                </a:solidFill>
              </a:rPr>
              <a:t>He has a constant dependance knowing it fortifies him in His walk. </a:t>
            </a:r>
          </a:p>
          <a:p>
            <a:pPr>
              <a:lnSpc>
                <a:spcPct val="100000"/>
              </a:lnSpc>
              <a:spcBef>
                <a:spcPts val="600"/>
              </a:spcBef>
              <a:buSzPct val="95000"/>
              <a:buFont typeface="Wingdings" panose="05000000000000000000" pitchFamily="2" charset="2"/>
              <a:buChar char="§"/>
            </a:pPr>
            <a:r>
              <a:rPr lang="en-US" sz="2400" dirty="0">
                <a:solidFill>
                  <a:schemeClr val="tx1"/>
                </a:solidFill>
              </a:rPr>
              <a:t>The parable of the persistent widow </a:t>
            </a:r>
            <a:r>
              <a:rPr lang="en-US" sz="2400" b="1" dirty="0">
                <a:solidFill>
                  <a:schemeClr val="accent1">
                    <a:lumMod val="75000"/>
                  </a:schemeClr>
                </a:solidFill>
              </a:rPr>
              <a:t>Luke 18.1-8 </a:t>
            </a:r>
            <a:r>
              <a:rPr lang="en-US" sz="2400" dirty="0">
                <a:solidFill>
                  <a:schemeClr val="tx1"/>
                </a:solidFill>
              </a:rPr>
              <a:t>is a reminder to keep bringing our prayers before the Lord.</a:t>
            </a:r>
          </a:p>
          <a:p>
            <a:pPr>
              <a:lnSpc>
                <a:spcPct val="100000"/>
              </a:lnSpc>
              <a:spcBef>
                <a:spcPts val="600"/>
              </a:spcBef>
              <a:buSzPct val="95000"/>
              <a:buFont typeface="Wingdings" panose="05000000000000000000" pitchFamily="2" charset="2"/>
              <a:buChar char="§"/>
            </a:pPr>
            <a:r>
              <a:rPr lang="en-US" sz="2400" dirty="0">
                <a:solidFill>
                  <a:schemeClr val="tx1"/>
                </a:solidFill>
              </a:rPr>
              <a:t>Then he will be free to turn his attention to Yah’s statutes.</a:t>
            </a:r>
          </a:p>
        </p:txBody>
      </p:sp>
    </p:spTree>
    <p:extLst>
      <p:ext uri="{BB962C8B-B14F-4D97-AF65-F5344CB8AC3E}">
        <p14:creationId xmlns:p14="http://schemas.microsoft.com/office/powerpoint/2010/main" val="2189852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386D8-6EC3-4165-2C9F-21665456F0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E89F3-4DA1-36AF-58E1-DB4DE8D46CB0}"/>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1242B1F7-4AE6-6817-3A04-9FE8DB6A07BB}"/>
              </a:ext>
            </a:extLst>
          </p:cNvPr>
          <p:cNvSpPr>
            <a:spLocks noGrp="1"/>
          </p:cNvSpPr>
          <p:nvPr>
            <p:ph sz="half" idx="1"/>
          </p:nvPr>
        </p:nvSpPr>
        <p:spPr>
          <a:xfrm>
            <a:off x="1142998" y="1786467"/>
            <a:ext cx="4123269" cy="4294292"/>
          </a:xfrm>
        </p:spPr>
        <p:txBody>
          <a:bodyPr>
            <a:noAutofit/>
          </a:bodyPr>
          <a:lstStyle/>
          <a:p>
            <a:r>
              <a:rPr lang="en-US" sz="2400" dirty="0">
                <a:solidFill>
                  <a:schemeClr val="tx1"/>
                </a:solidFill>
              </a:rPr>
              <a:t>V118 (H5541 Sa/Lee/ta) “You have rejected.”</a:t>
            </a:r>
          </a:p>
          <a:p>
            <a:r>
              <a:rPr lang="en-US" sz="2400" dirty="0">
                <a:solidFill>
                  <a:schemeClr val="tx1"/>
                </a:solidFill>
              </a:rPr>
              <a:t>Yahweh uses His word as a measuring line. </a:t>
            </a:r>
          </a:p>
          <a:p>
            <a:r>
              <a:rPr lang="en-US" sz="2400" dirty="0">
                <a:solidFill>
                  <a:schemeClr val="tx1"/>
                </a:solidFill>
              </a:rPr>
              <a:t>Evildoers attempt to justify their actions by means of deceptions and excuses.  These justifications, however, are nothing but lies.</a:t>
            </a:r>
          </a:p>
          <a:p>
            <a:endParaRPr lang="en-US" sz="2400" dirty="0">
              <a:solidFill>
                <a:schemeClr val="tx1"/>
              </a:solidFill>
            </a:endParaRPr>
          </a:p>
        </p:txBody>
      </p:sp>
      <p:sp>
        <p:nvSpPr>
          <p:cNvPr id="4" name="Content Placeholder 3">
            <a:extLst>
              <a:ext uri="{FF2B5EF4-FFF2-40B4-BE49-F238E27FC236}">
                <a16:creationId xmlns:a16="http://schemas.microsoft.com/office/drawing/2014/main" id="{F4B422F3-C118-4685-EC51-35318936973A}"/>
              </a:ext>
            </a:extLst>
          </p:cNvPr>
          <p:cNvSpPr>
            <a:spLocks noGrp="1"/>
          </p:cNvSpPr>
          <p:nvPr>
            <p:ph sz="half" idx="2"/>
          </p:nvPr>
        </p:nvSpPr>
        <p:spPr>
          <a:xfrm>
            <a:off x="6400802" y="889000"/>
            <a:ext cx="4749798" cy="5191760"/>
          </a:xfrm>
        </p:spPr>
        <p:txBody>
          <a:bodyPr>
            <a:noAutofit/>
          </a:bodyPr>
          <a:lstStyle/>
          <a:p>
            <a:pPr>
              <a:lnSpc>
                <a:spcPct val="100000"/>
              </a:lnSpc>
              <a:spcBef>
                <a:spcPts val="600"/>
              </a:spcBef>
              <a:buSzPct val="95000"/>
              <a:buFont typeface="Wingdings" panose="05000000000000000000" pitchFamily="2" charset="2"/>
              <a:buChar char="§"/>
            </a:pPr>
            <a:r>
              <a:rPr lang="en-US" sz="2400" dirty="0">
                <a:solidFill>
                  <a:schemeClr val="tx1"/>
                </a:solidFill>
              </a:rPr>
              <a:t>Clear deception is when a Narcissist redirects or steers a conversation away from core issue, to avoid accountability or discomfort.</a:t>
            </a:r>
          </a:p>
          <a:p>
            <a:pPr>
              <a:lnSpc>
                <a:spcPct val="100000"/>
              </a:lnSpc>
              <a:spcBef>
                <a:spcPts val="600"/>
              </a:spcBef>
              <a:buSzPct val="95000"/>
              <a:buFont typeface="Wingdings" panose="05000000000000000000" pitchFamily="2" charset="2"/>
              <a:buChar char="§"/>
            </a:pPr>
            <a:r>
              <a:rPr lang="en-US" sz="2400" dirty="0">
                <a:solidFill>
                  <a:schemeClr val="tx1"/>
                </a:solidFill>
              </a:rPr>
              <a:t>They will begin to accuse you to cause you to stop addressing the issue.</a:t>
            </a:r>
          </a:p>
          <a:p>
            <a:pPr>
              <a:lnSpc>
                <a:spcPct val="100000"/>
              </a:lnSpc>
              <a:spcBef>
                <a:spcPts val="600"/>
              </a:spcBef>
              <a:buSzPct val="95000"/>
              <a:buFont typeface="Wingdings" panose="05000000000000000000" pitchFamily="2" charset="2"/>
              <a:buChar char="§"/>
            </a:pPr>
            <a:r>
              <a:rPr lang="en-US" sz="2400" dirty="0">
                <a:solidFill>
                  <a:schemeClr val="tx1"/>
                </a:solidFill>
              </a:rPr>
              <a:t>Not willing to repent openly but say: </a:t>
            </a:r>
            <a:r>
              <a:rPr lang="en-US" sz="2400" i="1" dirty="0">
                <a:solidFill>
                  <a:schemeClr val="tx1"/>
                </a:solidFill>
              </a:rPr>
              <a:t>Ok I probably should not have said it that way or you are so sensitive. You take things so seriously, I was just joking, etc.</a:t>
            </a:r>
          </a:p>
          <a:p>
            <a:pPr>
              <a:lnSpc>
                <a:spcPct val="100000"/>
              </a:lnSpc>
              <a:spcBef>
                <a:spcPts val="600"/>
              </a:spcBef>
              <a:buSzPct val="95000"/>
              <a:buFont typeface="Wingdings" panose="05000000000000000000" pitchFamily="2" charset="2"/>
              <a:buChar char="§"/>
            </a:pPr>
            <a:endParaRPr lang="en-US" sz="2400" dirty="0">
              <a:solidFill>
                <a:schemeClr val="tx1"/>
              </a:solidFill>
            </a:endParaRPr>
          </a:p>
        </p:txBody>
      </p:sp>
    </p:spTree>
    <p:extLst>
      <p:ext uri="{BB962C8B-B14F-4D97-AF65-F5344CB8AC3E}">
        <p14:creationId xmlns:p14="http://schemas.microsoft.com/office/powerpoint/2010/main" val="173579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2A2F-B153-7E9D-DC75-EEF37979C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AC9D6-BB94-9DDA-D7B1-0B7ADE3E42E8}"/>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EA7FA4ED-1493-68A3-9569-B843BC4D26D1}"/>
              </a:ext>
            </a:extLst>
          </p:cNvPr>
          <p:cNvSpPr>
            <a:spLocks noGrp="1"/>
          </p:cNvSpPr>
          <p:nvPr>
            <p:ph sz="half" idx="1"/>
          </p:nvPr>
        </p:nvSpPr>
        <p:spPr>
          <a:xfrm>
            <a:off x="1142998" y="1786467"/>
            <a:ext cx="4648202" cy="4294292"/>
          </a:xfrm>
        </p:spPr>
        <p:txBody>
          <a:bodyPr>
            <a:noAutofit/>
          </a:bodyPr>
          <a:lstStyle/>
          <a:p>
            <a:r>
              <a:rPr lang="en-US" sz="2400" dirty="0">
                <a:solidFill>
                  <a:schemeClr val="tx1"/>
                </a:solidFill>
              </a:rPr>
              <a:t>V119 (H7673 See/</a:t>
            </a:r>
            <a:r>
              <a:rPr lang="en-US" sz="2400" dirty="0" err="1">
                <a:solidFill>
                  <a:schemeClr val="tx1"/>
                </a:solidFill>
              </a:rPr>
              <a:t>Gheet</a:t>
            </a:r>
            <a:r>
              <a:rPr lang="en-US" sz="2400" dirty="0">
                <a:solidFill>
                  <a:schemeClr val="tx1"/>
                </a:solidFill>
              </a:rPr>
              <a:t>/m) “like dross”.</a:t>
            </a:r>
          </a:p>
          <a:p>
            <a:r>
              <a:rPr lang="en-US" sz="2400" dirty="0">
                <a:solidFill>
                  <a:schemeClr val="tx1"/>
                </a:solidFill>
              </a:rPr>
              <a:t>The wicked are likened to dross, waste that is separated from precious metal and discarded. </a:t>
            </a:r>
          </a:p>
          <a:p>
            <a:r>
              <a:rPr lang="en-US" sz="2400" dirty="0">
                <a:solidFill>
                  <a:schemeClr val="tx1"/>
                </a:solidFill>
              </a:rPr>
              <a:t>When dross first comes to the top of this hot process it looks as if it is valuable, rich as the gold/silver, but when the process is finished, it has no quality. </a:t>
            </a:r>
          </a:p>
        </p:txBody>
      </p:sp>
      <p:sp>
        <p:nvSpPr>
          <p:cNvPr id="4" name="Content Placeholder 3">
            <a:extLst>
              <a:ext uri="{FF2B5EF4-FFF2-40B4-BE49-F238E27FC236}">
                <a16:creationId xmlns:a16="http://schemas.microsoft.com/office/drawing/2014/main" id="{447BF2C3-1B59-3ACB-DE4C-E5D9056D9F7D}"/>
              </a:ext>
            </a:extLst>
          </p:cNvPr>
          <p:cNvSpPr>
            <a:spLocks noGrp="1"/>
          </p:cNvSpPr>
          <p:nvPr>
            <p:ph sz="half" idx="2"/>
          </p:nvPr>
        </p:nvSpPr>
        <p:spPr>
          <a:xfrm>
            <a:off x="6400802" y="1786466"/>
            <a:ext cx="4749798" cy="4294293"/>
          </a:xfrm>
        </p:spPr>
        <p:txBody>
          <a:bodyPr>
            <a:noAutofit/>
          </a:bodyPr>
          <a:lstStyle/>
          <a:p>
            <a:r>
              <a:rPr lang="en-US" sz="2400" dirty="0">
                <a:solidFill>
                  <a:schemeClr val="tx1"/>
                </a:solidFill>
              </a:rPr>
              <a:t>In Yahweh’s judgment He has a purifying effect.  He will cleanse the earth from the wicked by scraping away the impurities.  </a:t>
            </a:r>
          </a:p>
          <a:p>
            <a:r>
              <a:rPr lang="en-US" sz="2400" dirty="0">
                <a:solidFill>
                  <a:schemeClr val="tx1"/>
                </a:solidFill>
              </a:rPr>
              <a:t>He will make what is left richer in brilliance when the dross is discarded.</a:t>
            </a:r>
          </a:p>
          <a:p>
            <a:r>
              <a:rPr lang="en-US" sz="2400" dirty="0">
                <a:solidFill>
                  <a:schemeClr val="tx1"/>
                </a:solidFill>
              </a:rPr>
              <a:t>In the 2</a:t>
            </a:r>
            <a:r>
              <a:rPr lang="en-US" sz="2400" baseline="30000" dirty="0">
                <a:solidFill>
                  <a:schemeClr val="tx1"/>
                </a:solidFill>
              </a:rPr>
              <a:t>nd</a:t>
            </a:r>
            <a:r>
              <a:rPr lang="en-US" sz="2400" dirty="0">
                <a:solidFill>
                  <a:schemeClr val="tx1"/>
                </a:solidFill>
              </a:rPr>
              <a:t> verse he says “, I love Your precepts”, so I should not be treated in this fashion.</a:t>
            </a:r>
          </a:p>
          <a:p>
            <a:endParaRPr lang="en-US" sz="2400" dirty="0">
              <a:solidFill>
                <a:schemeClr val="tx1"/>
              </a:solidFill>
            </a:endParaRPr>
          </a:p>
          <a:p>
            <a:pPr>
              <a:lnSpc>
                <a:spcPct val="100000"/>
              </a:lnSpc>
              <a:spcBef>
                <a:spcPts val="600"/>
              </a:spcBef>
              <a:buSzPct val="95000"/>
              <a:buFont typeface="Wingdings" panose="05000000000000000000" pitchFamily="2" charset="2"/>
              <a:buChar char="§"/>
            </a:pPr>
            <a:endParaRPr lang="en-US" sz="2400" dirty="0">
              <a:solidFill>
                <a:schemeClr val="tx1"/>
              </a:solidFill>
            </a:endParaRPr>
          </a:p>
        </p:txBody>
      </p:sp>
    </p:spTree>
    <p:extLst>
      <p:ext uri="{BB962C8B-B14F-4D97-AF65-F5344CB8AC3E}">
        <p14:creationId xmlns:p14="http://schemas.microsoft.com/office/powerpoint/2010/main" val="124139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47A8F-D88D-4B82-8A48-70468083A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E611D-09D4-06FC-EE6D-E079F81AE961}"/>
              </a:ext>
            </a:extLst>
          </p:cNvPr>
          <p:cNvSpPr>
            <a:spLocks noGrp="1"/>
          </p:cNvSpPr>
          <p:nvPr>
            <p:ph type="title"/>
          </p:nvPr>
        </p:nvSpPr>
        <p:spPr>
          <a:xfrm>
            <a:off x="1143000" y="609600"/>
            <a:ext cx="4648200" cy="1041400"/>
          </a:xfrm>
        </p:spPr>
        <p:txBody>
          <a:bodyPr/>
          <a:lstStyle/>
          <a:p>
            <a:r>
              <a:rPr lang="en-US" dirty="0">
                <a:solidFill>
                  <a:schemeClr val="tx1"/>
                </a:solidFill>
              </a:rPr>
              <a:t>Psalms 119:113-120</a:t>
            </a:r>
          </a:p>
        </p:txBody>
      </p:sp>
      <p:sp>
        <p:nvSpPr>
          <p:cNvPr id="3" name="Content Placeholder 2">
            <a:extLst>
              <a:ext uri="{FF2B5EF4-FFF2-40B4-BE49-F238E27FC236}">
                <a16:creationId xmlns:a16="http://schemas.microsoft.com/office/drawing/2014/main" id="{E0E13927-9248-B556-6B5C-D5899E0B6263}"/>
              </a:ext>
            </a:extLst>
          </p:cNvPr>
          <p:cNvSpPr>
            <a:spLocks noGrp="1"/>
          </p:cNvSpPr>
          <p:nvPr>
            <p:ph sz="half" idx="1"/>
          </p:nvPr>
        </p:nvSpPr>
        <p:spPr>
          <a:xfrm>
            <a:off x="1142998" y="1786467"/>
            <a:ext cx="4478870" cy="4294292"/>
          </a:xfrm>
        </p:spPr>
        <p:txBody>
          <a:bodyPr>
            <a:noAutofit/>
          </a:bodyPr>
          <a:lstStyle/>
          <a:p>
            <a:r>
              <a:rPr lang="en-US" sz="2400" b="1" dirty="0">
                <a:solidFill>
                  <a:schemeClr val="accent1">
                    <a:lumMod val="75000"/>
                  </a:schemeClr>
                </a:solidFill>
              </a:rPr>
              <a:t>V120 (H5568 Sa/ma-r) </a:t>
            </a:r>
            <a:r>
              <a:rPr lang="en-US" sz="2400" i="1" dirty="0">
                <a:solidFill>
                  <a:schemeClr val="tx1"/>
                </a:solidFill>
              </a:rPr>
              <a:t>“Tremble” </a:t>
            </a:r>
          </a:p>
          <a:p>
            <a:r>
              <a:rPr lang="en-US" sz="2400" dirty="0">
                <a:solidFill>
                  <a:schemeClr val="tx1"/>
                </a:solidFill>
              </a:rPr>
              <a:t>As the psalmist considered the unsearchableness of  Yahweh as well as His judgment he fears and stands in awe of the greatness of God.</a:t>
            </a:r>
          </a:p>
          <a:p>
            <a:r>
              <a:rPr lang="en-US" sz="2400" dirty="0">
                <a:solidFill>
                  <a:schemeClr val="tx1"/>
                </a:solidFill>
              </a:rPr>
              <a:t>Yahweh’s word does not just judge the wicked, but us. </a:t>
            </a:r>
            <a:r>
              <a:rPr lang="en-US" sz="2400" b="1" dirty="0">
                <a:solidFill>
                  <a:schemeClr val="accent1">
                    <a:lumMod val="75000"/>
                  </a:schemeClr>
                </a:solidFill>
              </a:rPr>
              <a:t>1Peter 4.17</a:t>
            </a:r>
          </a:p>
        </p:txBody>
      </p:sp>
      <p:sp>
        <p:nvSpPr>
          <p:cNvPr id="4" name="Content Placeholder 3">
            <a:extLst>
              <a:ext uri="{FF2B5EF4-FFF2-40B4-BE49-F238E27FC236}">
                <a16:creationId xmlns:a16="http://schemas.microsoft.com/office/drawing/2014/main" id="{05788DF0-D15F-7F9B-D115-AF425B0FEC60}"/>
              </a:ext>
            </a:extLst>
          </p:cNvPr>
          <p:cNvSpPr>
            <a:spLocks noGrp="1"/>
          </p:cNvSpPr>
          <p:nvPr>
            <p:ph sz="half" idx="2"/>
          </p:nvPr>
        </p:nvSpPr>
        <p:spPr>
          <a:xfrm>
            <a:off x="6400802" y="1786466"/>
            <a:ext cx="4749798" cy="4294293"/>
          </a:xfrm>
        </p:spPr>
        <p:txBody>
          <a:bodyPr>
            <a:noAutofit/>
          </a:bodyPr>
          <a:lstStyle/>
          <a:p>
            <a:endParaRPr lang="en-US" sz="2400" dirty="0">
              <a:solidFill>
                <a:schemeClr val="tx1"/>
              </a:solidFill>
            </a:endParaRPr>
          </a:p>
          <a:p>
            <a:pPr>
              <a:lnSpc>
                <a:spcPct val="100000"/>
              </a:lnSpc>
              <a:spcBef>
                <a:spcPts val="600"/>
              </a:spcBef>
              <a:buSzPct val="95000"/>
              <a:buFont typeface="Wingdings" panose="05000000000000000000" pitchFamily="2" charset="2"/>
              <a:buChar char="§"/>
            </a:pPr>
            <a:endParaRPr lang="en-US" sz="2400" dirty="0">
              <a:solidFill>
                <a:schemeClr val="tx1"/>
              </a:solidFill>
            </a:endParaRPr>
          </a:p>
        </p:txBody>
      </p:sp>
      <p:pic>
        <p:nvPicPr>
          <p:cNvPr id="10" name="Picture 9">
            <a:extLst>
              <a:ext uri="{FF2B5EF4-FFF2-40B4-BE49-F238E27FC236}">
                <a16:creationId xmlns:a16="http://schemas.microsoft.com/office/drawing/2014/main" id="{1B94721A-CBCA-F5CF-E363-8F8E1E1A9E86}"/>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sharpenSoften amount="25000"/>
                    </a14:imgEffect>
                    <a14:imgEffect>
                      <a14:saturation sat="300000"/>
                    </a14:imgEffect>
                  </a14:imgLayer>
                </a14:imgProps>
              </a:ext>
            </a:extLst>
          </a:blip>
          <a:srcRect l="6524" r="10905" b="3253"/>
          <a:stretch>
            <a:fillRect/>
          </a:stretch>
        </p:blipFill>
        <p:spPr>
          <a:xfrm>
            <a:off x="6155267" y="609601"/>
            <a:ext cx="5554133" cy="5808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023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70868-67C4-8F79-2FC5-F47C7A0330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629E4E-B495-D985-DF78-7BAA19B8AF45}"/>
              </a:ext>
            </a:extLst>
          </p:cNvPr>
          <p:cNvSpPr>
            <a:spLocks noGrp="1"/>
          </p:cNvSpPr>
          <p:nvPr>
            <p:ph type="ctrTitle"/>
          </p:nvPr>
        </p:nvSpPr>
        <p:spPr>
          <a:xfrm>
            <a:off x="798597" y="647563"/>
            <a:ext cx="5297403" cy="4271570"/>
          </a:xfrm>
          <a:ln>
            <a:noFill/>
          </a:ln>
        </p:spPr>
        <p:txBody>
          <a:bodyPr vert="horz" lIns="91440" tIns="45720" rIns="91440" bIns="45720" rtlCol="0" anchor="b">
            <a:normAutofit/>
          </a:bodyPr>
          <a:lstStyle/>
          <a:p>
            <a:pPr algn="ctr">
              <a:lnSpc>
                <a:spcPct val="90000"/>
              </a:lnSpc>
            </a:pPr>
            <a:r>
              <a:rPr lang="en-US" sz="3000" b="0" cap="none" dirty="0">
                <a:solidFill>
                  <a:schemeClr val="tx1"/>
                </a:solidFill>
                <a:latin typeface="Garamond" panose="02020404030301010803" pitchFamily="18" charset="0"/>
              </a:rPr>
              <a:t>You are El </a:t>
            </a:r>
            <a:r>
              <a:rPr lang="en-US" sz="3000" b="0" cap="none" dirty="0" err="1">
                <a:solidFill>
                  <a:schemeClr val="tx1"/>
                </a:solidFill>
                <a:latin typeface="Garamond" panose="02020404030301010803" pitchFamily="18" charset="0"/>
              </a:rPr>
              <a:t>HaBrit</a:t>
            </a:r>
            <a:r>
              <a:rPr lang="en-US" sz="3000" b="0" cap="none" dirty="0">
                <a:solidFill>
                  <a:schemeClr val="tx1"/>
                </a:solidFill>
                <a:latin typeface="Garamond" panose="02020404030301010803" pitchFamily="18" charset="0"/>
              </a:rPr>
              <a:t>,</a:t>
            </a:r>
            <a:br>
              <a:rPr lang="en-US" sz="3000" b="0" cap="none" dirty="0">
                <a:solidFill>
                  <a:schemeClr val="tx1"/>
                </a:solidFill>
                <a:latin typeface="Garamond" panose="02020404030301010803" pitchFamily="18" charset="0"/>
              </a:rPr>
            </a:br>
            <a:r>
              <a:rPr lang="en-US" sz="3000" b="0" cap="none" dirty="0">
                <a:solidFill>
                  <a:schemeClr val="tx1"/>
                </a:solidFill>
                <a:latin typeface="Garamond" panose="02020404030301010803" pitchFamily="18" charset="0"/>
              </a:rPr>
              <a:t>The God of Covenants.</a:t>
            </a:r>
            <a:br>
              <a:rPr lang="en-US" sz="3000" b="0" cap="none" dirty="0">
                <a:solidFill>
                  <a:schemeClr val="tx1"/>
                </a:solidFill>
                <a:latin typeface="Garamond" panose="02020404030301010803" pitchFamily="18" charset="0"/>
              </a:rPr>
            </a:br>
            <a:br>
              <a:rPr lang="en-US" sz="3000" b="0" cap="none" dirty="0">
                <a:solidFill>
                  <a:schemeClr val="tx1"/>
                </a:solidFill>
                <a:latin typeface="Garamond" panose="02020404030301010803" pitchFamily="18" charset="0"/>
              </a:rPr>
            </a:br>
            <a:r>
              <a:rPr lang="en-US" sz="3000" b="0" cap="none" dirty="0">
                <a:solidFill>
                  <a:schemeClr val="tx1"/>
                </a:solidFill>
                <a:latin typeface="Garamond" panose="02020404030301010803" pitchFamily="18" charset="0"/>
              </a:rPr>
              <a:t>Through Yeshua, I have entered an everlasting covenant with Yahweh that is sealed with His oath and promise. Your Word cannot fail. All Your promises will be fulfilled.</a:t>
            </a:r>
            <a:br>
              <a:rPr lang="en-US" sz="3000" b="0" cap="none" dirty="0">
                <a:solidFill>
                  <a:schemeClr val="tx1"/>
                </a:solidFill>
                <a:latin typeface="Garamond" panose="02020404030301010803" pitchFamily="18" charset="0"/>
              </a:rPr>
            </a:br>
            <a:endParaRPr lang="en-US" sz="3000" b="0" cap="none" dirty="0">
              <a:solidFill>
                <a:schemeClr val="tx1"/>
              </a:solidFill>
              <a:latin typeface="Garamond" panose="02020404030301010803" pitchFamily="18" charset="0"/>
            </a:endParaRPr>
          </a:p>
        </p:txBody>
      </p:sp>
      <p:sp>
        <p:nvSpPr>
          <p:cNvPr id="2" name="Content Placeholder 1">
            <a:extLst>
              <a:ext uri="{FF2B5EF4-FFF2-40B4-BE49-F238E27FC236}">
                <a16:creationId xmlns:a16="http://schemas.microsoft.com/office/drawing/2014/main" id="{484348E8-A131-EBEF-5289-7DE8BBBB7077}"/>
              </a:ext>
            </a:extLst>
          </p:cNvPr>
          <p:cNvSpPr>
            <a:spLocks noGrp="1"/>
          </p:cNvSpPr>
          <p:nvPr>
            <p:ph type="subTitle" idx="1"/>
          </p:nvPr>
        </p:nvSpPr>
        <p:spPr>
          <a:xfrm>
            <a:off x="1048466" y="5286961"/>
            <a:ext cx="4961535" cy="785656"/>
          </a:xfrm>
        </p:spPr>
        <p:txBody>
          <a:bodyPr vert="horz" lIns="91440" tIns="45720" rIns="91440" bIns="45720" rtlCol="0" anchor="t">
            <a:normAutofit/>
          </a:bodyPr>
          <a:lstStyle/>
          <a:p>
            <a:pPr algn="ctr"/>
            <a:r>
              <a:rPr lang="en-US" sz="4000" cap="all" dirty="0">
                <a:solidFill>
                  <a:schemeClr val="tx1"/>
                </a:solidFill>
                <a:latin typeface="+mn-lt"/>
              </a:rPr>
              <a:t>Declaration</a:t>
            </a:r>
          </a:p>
        </p:txBody>
      </p:sp>
      <p:pic>
        <p:nvPicPr>
          <p:cNvPr id="8" name="Picture Placeholder 7">
            <a:extLst>
              <a:ext uri="{FF2B5EF4-FFF2-40B4-BE49-F238E27FC236}">
                <a16:creationId xmlns:a16="http://schemas.microsoft.com/office/drawing/2014/main" id="{1EA14981-3004-595E-9052-308478DE629E}"/>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saturation sat="200000"/>
                    </a14:imgEffect>
                    <a14:imgEffect>
                      <a14:brightnessContrast bright="40000"/>
                    </a14:imgEffect>
                  </a14:imgLayer>
                </a14:imgProps>
              </a:ext>
            </a:extLst>
          </a:blip>
          <a:srcRect l="5838" r="8653" b="3"/>
          <a:stretch>
            <a:fillRect/>
          </a:stretch>
        </p:blipFill>
        <p:spPr>
          <a:xfrm>
            <a:off x="6731001" y="999067"/>
            <a:ext cx="4650998" cy="491913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6662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4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BEF8-AD8D-72F5-F304-1F1AD7018F0F}"/>
              </a:ext>
            </a:extLst>
          </p:cNvPr>
          <p:cNvSpPr>
            <a:spLocks noGrp="1"/>
          </p:cNvSpPr>
          <p:nvPr>
            <p:ph type="title"/>
          </p:nvPr>
        </p:nvSpPr>
        <p:spPr>
          <a:xfrm rot="5400000">
            <a:off x="8163403" y="3210063"/>
            <a:ext cx="5095788" cy="916330"/>
          </a:xfrm>
          <a:ln>
            <a:noFill/>
          </a:ln>
        </p:spPr>
        <p:txBody>
          <a:bodyPr vert="horz" lIns="91440" tIns="45720" rIns="91440" bIns="45720" rtlCol="0" anchor="t">
            <a:noAutofit/>
          </a:bodyPr>
          <a:lstStyle/>
          <a:p>
            <a:r>
              <a:rPr lang="en-US" sz="4400" dirty="0">
                <a:solidFill>
                  <a:schemeClr val="tx1"/>
                </a:solidFill>
              </a:rPr>
              <a:t>Calendar/ News</a:t>
            </a:r>
          </a:p>
        </p:txBody>
      </p:sp>
      <p:graphicFrame>
        <p:nvGraphicFramePr>
          <p:cNvPr id="6" name="Content Placeholder 5">
            <a:extLst>
              <a:ext uri="{FF2B5EF4-FFF2-40B4-BE49-F238E27FC236}">
                <a16:creationId xmlns:a16="http://schemas.microsoft.com/office/drawing/2014/main" id="{EF752E7F-E1A7-0824-A42C-C82DABAF0B8B}"/>
              </a:ext>
            </a:extLst>
          </p:cNvPr>
          <p:cNvGraphicFramePr>
            <a:graphicFrameLocks noGrp="1"/>
          </p:cNvGraphicFramePr>
          <p:nvPr>
            <p:ph sz="quarter" idx="14"/>
            <p:extLst>
              <p:ext uri="{D42A27DB-BD31-4B8C-83A1-F6EECF244321}">
                <p14:modId xmlns:p14="http://schemas.microsoft.com/office/powerpoint/2010/main" val="1231261924"/>
              </p:ext>
              <p:ext uri="{E7BDC344-281C-4309-B0C6-D0EE65EED2A8}">
                <p202:designPr xmlns:p202="http://schemas.microsoft.com/office/powerpoint/2020/02/main">
                  <p202:designTagLst>
                    <p202:designTag name="ARCH:1:CLS" val="StackedSequentialRowTable"/>
                  </p202:designTagLst>
                </p202:designPr>
              </p:ext>
            </p:extLst>
          </p:nvPr>
        </p:nvGraphicFramePr>
        <p:xfrm>
          <a:off x="711200" y="769240"/>
          <a:ext cx="8979827" cy="5431536"/>
        </p:xfrm>
        <a:graphic>
          <a:graphicData uri="http://schemas.openxmlformats.org/drawingml/2006/table">
            <a:tbl>
              <a:tblPr bandRow="1">
                <a:tableStyleId>{125E5076-3810-47DD-B79F-674D7AD40C01}</a:tableStyleId>
              </a:tblPr>
              <a:tblGrid>
                <a:gridCol w="2190493">
                  <a:extLst>
                    <a:ext uri="{9D8B030D-6E8A-4147-A177-3AD203B41FA5}">
                      <a16:colId xmlns:a16="http://schemas.microsoft.com/office/drawing/2014/main" val="2940956128"/>
                    </a:ext>
                  </a:extLst>
                </a:gridCol>
                <a:gridCol w="6789334">
                  <a:extLst>
                    <a:ext uri="{9D8B030D-6E8A-4147-A177-3AD203B41FA5}">
                      <a16:colId xmlns:a16="http://schemas.microsoft.com/office/drawing/2014/main" val="846385678"/>
                    </a:ext>
                  </a:extLst>
                </a:gridCol>
              </a:tblGrid>
              <a:tr h="798576">
                <a:tc>
                  <a:txBody>
                    <a:bodyPr/>
                    <a:lstStyle/>
                    <a:p>
                      <a:pPr algn="ctr">
                        <a:buNone/>
                      </a:pPr>
                      <a:r>
                        <a:rPr lang="en-US" sz="2400" b="1" cap="none" spc="0" dirty="0">
                          <a:solidFill>
                            <a:schemeClr val="bg1"/>
                          </a:solidFill>
                        </a:rPr>
                        <a:t>Aug 8</a:t>
                      </a:r>
                      <a:r>
                        <a:rPr lang="en-US" sz="2400" b="1" cap="none" spc="0" baseline="30000" dirty="0">
                          <a:solidFill>
                            <a:schemeClr val="bg1"/>
                          </a:solidFill>
                        </a:rPr>
                        <a:t>th</a:t>
                      </a:r>
                      <a:r>
                        <a:rPr lang="en-US" sz="2400" b="1" cap="none" spc="0" dirty="0">
                          <a:solidFill>
                            <a:schemeClr val="bg1"/>
                          </a:solidFill>
                        </a:rPr>
                        <a:t> </a:t>
                      </a:r>
                      <a:endParaRPr lang="en-US" sz="2400" b="1" cap="none" spc="0" dirty="0">
                        <a:solidFill>
                          <a:schemeClr val="bg1"/>
                        </a:solidFill>
                        <a:latin typeface="+mj-lt"/>
                      </a:endParaRPr>
                    </a:p>
                  </a:txBody>
                  <a:tcPr marL="137160" marR="137160" marT="137160" marB="137160" anchor="ctr">
                    <a:solidFill>
                      <a:schemeClr val="accent1">
                        <a:lumMod val="50000"/>
                      </a:schemeClr>
                    </a:solidFill>
                  </a:tcPr>
                </a:tc>
                <a:tc>
                  <a:txBody>
                    <a:bodyPr/>
                    <a:lstStyle/>
                    <a:p>
                      <a:pPr>
                        <a:buNone/>
                      </a:pPr>
                      <a:r>
                        <a:rPr lang="en-US" sz="2300" b="1" cap="none" spc="0" dirty="0">
                          <a:solidFill>
                            <a:schemeClr val="bg1"/>
                          </a:solidFill>
                        </a:rPr>
                        <a:t>Taste of Turney  10:30 am (Shabbat first!)</a:t>
                      </a:r>
                    </a:p>
                    <a:p>
                      <a:pPr marL="342900" indent="-342900">
                        <a:buFont typeface="Arial" panose="020B0604020202020204" pitchFamily="34" charset="0"/>
                        <a:buChar char="•"/>
                      </a:pPr>
                      <a:r>
                        <a:rPr lang="en-US" sz="2300" b="1" cap="none" spc="0" dirty="0">
                          <a:solidFill>
                            <a:schemeClr val="bg1"/>
                          </a:solidFill>
                        </a:rPr>
                        <a:t>Colors: </a:t>
                      </a:r>
                      <a:r>
                        <a:rPr lang="en-US" sz="2300" b="1" cap="none" spc="0" dirty="0">
                          <a:solidFill>
                            <a:srgbClr val="7030A0"/>
                          </a:solidFill>
                        </a:rPr>
                        <a:t>Purple</a:t>
                      </a:r>
                      <a:r>
                        <a:rPr lang="en-US" sz="2300" b="1" cap="none" spc="0" dirty="0">
                          <a:solidFill>
                            <a:schemeClr val="bg1"/>
                          </a:solidFill>
                        </a:rPr>
                        <a:t>, white, beige/tan, blue jeans</a:t>
                      </a:r>
                    </a:p>
                    <a:p>
                      <a:pPr marL="342900" indent="-342900">
                        <a:buFont typeface="Arial" panose="020B0604020202020204" pitchFamily="34" charset="0"/>
                        <a:buChar char="•"/>
                      </a:pPr>
                      <a:r>
                        <a:rPr lang="en-US" sz="2300" b="1" cap="none" spc="0" dirty="0">
                          <a:solidFill>
                            <a:schemeClr val="bg1"/>
                          </a:solidFill>
                        </a:rPr>
                        <a:t>Shorts should reflect purity &amp; holiness</a:t>
                      </a:r>
                      <a:endParaRPr lang="en-US" sz="2300" b="1" cap="none" spc="0" dirty="0">
                        <a:solidFill>
                          <a:schemeClr val="bg1"/>
                        </a:solidFill>
                        <a:latin typeface="+mj-lt"/>
                      </a:endParaRPr>
                    </a:p>
                  </a:txBody>
                  <a:tcPr marL="137160" marR="137160" marT="137160" marB="137160" anchor="ctr"/>
                </a:tc>
                <a:extLst>
                  <a:ext uri="{0D108BD9-81ED-4DB2-BD59-A6C34878D82A}">
                    <a16:rowId xmlns:a16="http://schemas.microsoft.com/office/drawing/2014/main" val="3384852116"/>
                  </a:ext>
                </a:extLst>
              </a:tr>
              <a:tr h="798576">
                <a:tc>
                  <a:txBody>
                    <a:bodyPr/>
                    <a:lstStyle/>
                    <a:p>
                      <a:pPr algn="ctr">
                        <a:buNone/>
                      </a:pPr>
                      <a:r>
                        <a:rPr lang="en-US" sz="2400" b="1" cap="none" spc="0" dirty="0">
                          <a:solidFill>
                            <a:schemeClr val="bg1"/>
                          </a:solidFill>
                        </a:rPr>
                        <a:t>ASAP</a:t>
                      </a:r>
                      <a:endParaRPr lang="en-US" sz="2400" b="1" cap="none" spc="0" dirty="0">
                        <a:solidFill>
                          <a:schemeClr val="bg1"/>
                        </a:solidFill>
                        <a:latin typeface="+mj-lt"/>
                      </a:endParaRPr>
                    </a:p>
                  </a:txBody>
                  <a:tcPr marL="137160" marR="137160" marT="137160" marB="137160" anchor="ctr">
                    <a:solidFill>
                      <a:schemeClr val="accent1">
                        <a:lumMod val="50000"/>
                      </a:schemeClr>
                    </a:solidFill>
                  </a:tcPr>
                </a:tc>
                <a:tc>
                  <a:txBody>
                    <a:bodyPr/>
                    <a:lstStyle/>
                    <a:p>
                      <a:pPr>
                        <a:buNone/>
                      </a:pPr>
                      <a:r>
                        <a:rPr lang="en-US" sz="2300" b="1" cap="none" spc="0" dirty="0">
                          <a:solidFill>
                            <a:schemeClr val="bg1"/>
                          </a:solidFill>
                        </a:rPr>
                        <a:t>T-shirts: Cost $25.00 (sponsorship availability)</a:t>
                      </a:r>
                      <a:endParaRPr lang="en-US" sz="2300" b="1" i="1" cap="none" spc="0" dirty="0">
                        <a:solidFill>
                          <a:schemeClr val="bg1"/>
                        </a:solidFill>
                        <a:latin typeface="+mj-lt"/>
                      </a:endParaRPr>
                    </a:p>
                  </a:txBody>
                  <a:tcPr marL="137160" marR="137160" marT="137160" marB="137160" anchor="ctr"/>
                </a:tc>
                <a:extLst>
                  <a:ext uri="{0D108BD9-81ED-4DB2-BD59-A6C34878D82A}">
                    <a16:rowId xmlns:a16="http://schemas.microsoft.com/office/drawing/2014/main" val="2620015031"/>
                  </a:ext>
                </a:extLst>
              </a:tr>
              <a:tr h="615696">
                <a:tc>
                  <a:txBody>
                    <a:bodyPr/>
                    <a:lstStyle/>
                    <a:p>
                      <a:pPr algn="ctr">
                        <a:buNone/>
                      </a:pPr>
                      <a:r>
                        <a:rPr lang="en-US" sz="2400" b="1" cap="none" spc="0" dirty="0">
                          <a:solidFill>
                            <a:schemeClr val="bg1"/>
                          </a:solidFill>
                        </a:rPr>
                        <a:t>Food service</a:t>
                      </a:r>
                      <a:endParaRPr lang="en-US" sz="2400" b="1" cap="none" spc="0" dirty="0">
                        <a:solidFill>
                          <a:schemeClr val="bg1"/>
                        </a:solidFill>
                        <a:latin typeface="+mj-lt"/>
                      </a:endParaRPr>
                    </a:p>
                  </a:txBody>
                  <a:tcPr marL="137160" marR="137160" marT="137160" marB="137160" anchor="ctr">
                    <a:solidFill>
                      <a:schemeClr val="accent1">
                        <a:lumMod val="50000"/>
                      </a:schemeClr>
                    </a:solidFill>
                  </a:tcPr>
                </a:tc>
                <a:tc>
                  <a:txBody>
                    <a:bodyPr/>
                    <a:lstStyle/>
                    <a:p>
                      <a:pPr marL="342900" indent="-342900">
                        <a:buFont typeface="Arial" panose="020B0604020202020204" pitchFamily="34" charset="0"/>
                        <a:buChar char="•"/>
                      </a:pPr>
                      <a:r>
                        <a:rPr lang="en-US" sz="2300" b="1" cap="none" spc="0" dirty="0">
                          <a:solidFill>
                            <a:schemeClr val="bg1"/>
                          </a:solidFill>
                        </a:rPr>
                        <a:t>All certificates due  </a:t>
                      </a:r>
                    </a:p>
                    <a:p>
                      <a:pPr marL="342900" indent="-342900">
                        <a:buFont typeface="Arial" panose="020B0604020202020204" pitchFamily="34" charset="0"/>
                        <a:buChar char="•"/>
                      </a:pPr>
                      <a:r>
                        <a:rPr lang="en-US" sz="2300" b="1" cap="none" spc="0" dirty="0">
                          <a:solidFill>
                            <a:schemeClr val="bg1"/>
                          </a:solidFill>
                        </a:rPr>
                        <a:t>Meeting today</a:t>
                      </a:r>
                      <a:endParaRPr lang="en-US" sz="2300" b="1" cap="none" spc="0" dirty="0">
                        <a:solidFill>
                          <a:schemeClr val="bg1"/>
                        </a:solidFill>
                        <a:latin typeface="+mj-lt"/>
                      </a:endParaRPr>
                    </a:p>
                  </a:txBody>
                  <a:tcPr marL="137160" marR="137160" marT="137160" marB="137160" anchor="ctr"/>
                </a:tc>
                <a:extLst>
                  <a:ext uri="{0D108BD9-81ED-4DB2-BD59-A6C34878D82A}">
                    <a16:rowId xmlns:a16="http://schemas.microsoft.com/office/drawing/2014/main" val="3842135890"/>
                  </a:ext>
                </a:extLst>
              </a:tr>
              <a:tr h="554344">
                <a:tc>
                  <a:txBody>
                    <a:bodyPr/>
                    <a:lstStyle/>
                    <a:p>
                      <a:pPr algn="ctr">
                        <a:buNone/>
                      </a:pPr>
                      <a:r>
                        <a:rPr lang="en-US" sz="2400" b="1" cap="none" spc="0" dirty="0">
                          <a:solidFill>
                            <a:schemeClr val="bg1"/>
                          </a:solidFill>
                        </a:rPr>
                        <a:t>Provide</a:t>
                      </a:r>
                    </a:p>
                    <a:p>
                      <a:pPr algn="ctr">
                        <a:buNone/>
                      </a:pPr>
                      <a:r>
                        <a:rPr lang="en-US" sz="2400" b="1" cap="none" spc="0" dirty="0">
                          <a:solidFill>
                            <a:schemeClr val="bg1"/>
                          </a:solidFill>
                        </a:rPr>
                        <a:t>Staff names</a:t>
                      </a:r>
                      <a:endParaRPr lang="en-US" sz="2400" b="1" cap="none" spc="0" dirty="0">
                        <a:solidFill>
                          <a:schemeClr val="bg1"/>
                        </a:solidFill>
                        <a:latin typeface="+mj-lt"/>
                      </a:endParaRPr>
                    </a:p>
                  </a:txBody>
                  <a:tcPr marL="137160" marR="137160" marT="137160" marB="137160" anchor="ctr">
                    <a:solidFill>
                      <a:schemeClr val="accent1">
                        <a:lumMod val="50000"/>
                      </a:schemeClr>
                    </a:solidFill>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b="1" cap="none" spc="0" dirty="0">
                          <a:solidFill>
                            <a:schemeClr val="bg1"/>
                          </a:solidFill>
                        </a:rPr>
                        <a:t>Prayer Tent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b="1" cap="none" spc="0" dirty="0">
                          <a:solidFill>
                            <a:schemeClr val="bg1"/>
                          </a:solidFill>
                        </a:rPr>
                        <a:t>Fingerprinting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b="1" cap="none" spc="0" dirty="0">
                          <a:solidFill>
                            <a:schemeClr val="bg1"/>
                          </a:solidFill>
                        </a:rPr>
                        <a:t>Book station give-away</a:t>
                      </a:r>
                      <a:endParaRPr lang="en-US" sz="2300" b="1" cap="none" spc="0" dirty="0">
                        <a:solidFill>
                          <a:schemeClr val="bg1"/>
                        </a:solidFill>
                        <a:latin typeface="+mj-lt"/>
                      </a:endParaRPr>
                    </a:p>
                  </a:txBody>
                  <a:tcPr marL="137160" marR="137160" marT="137160" marB="137160" anchor="ctr"/>
                </a:tc>
                <a:extLst>
                  <a:ext uri="{0D108BD9-81ED-4DB2-BD59-A6C34878D82A}">
                    <a16:rowId xmlns:a16="http://schemas.microsoft.com/office/drawing/2014/main" val="3720844956"/>
                  </a:ext>
                </a:extLst>
              </a:tr>
              <a:tr h="798576">
                <a:tc>
                  <a:txBody>
                    <a:bodyPr/>
                    <a:lstStyle/>
                    <a:p>
                      <a:pPr algn="ctr">
                        <a:buNone/>
                      </a:pPr>
                      <a:r>
                        <a:rPr lang="en-US" sz="2400" b="1" cap="none" spc="0" dirty="0">
                          <a:solidFill>
                            <a:schemeClr val="bg1"/>
                          </a:solidFill>
                        </a:rPr>
                        <a:t>Everyone</a:t>
                      </a:r>
                    </a:p>
                    <a:p>
                      <a:pPr algn="ctr">
                        <a:buNone/>
                      </a:pPr>
                      <a:r>
                        <a:rPr lang="en-US" sz="2400" b="1" cap="none" spc="0" dirty="0">
                          <a:solidFill>
                            <a:schemeClr val="bg1"/>
                          </a:solidFill>
                        </a:rPr>
                        <a:t>bring</a:t>
                      </a:r>
                      <a:endParaRPr lang="en-US" sz="2400" b="1" cap="none" spc="0" dirty="0">
                        <a:solidFill>
                          <a:schemeClr val="bg1"/>
                        </a:solidFill>
                        <a:latin typeface="+mj-lt"/>
                      </a:endParaRPr>
                    </a:p>
                  </a:txBody>
                  <a:tcPr marL="137160" marR="137160" marT="137160" marB="137160" anchor="ctr">
                    <a:solidFill>
                      <a:schemeClr val="accent1">
                        <a:lumMod val="50000"/>
                      </a:schemeClr>
                    </a:solidFill>
                  </a:tcPr>
                </a:tc>
                <a:tc>
                  <a:txBody>
                    <a:bodyPr/>
                    <a:lstStyle/>
                    <a:p>
                      <a:pPr>
                        <a:buNone/>
                      </a:pPr>
                      <a:r>
                        <a:rPr lang="en-US" sz="2300" b="1" cap="none" spc="0" dirty="0">
                          <a:solidFill>
                            <a:schemeClr val="bg1"/>
                          </a:solidFill>
                        </a:rPr>
                        <a:t>Compassion, love for thy neighbor</a:t>
                      </a:r>
                    </a:p>
                    <a:p>
                      <a:pPr>
                        <a:buNone/>
                      </a:pPr>
                      <a:r>
                        <a:rPr lang="en-US" sz="2300" b="1" cap="none" spc="0" dirty="0">
                          <a:solidFill>
                            <a:schemeClr val="bg1"/>
                          </a:solidFill>
                        </a:rPr>
                        <a:t>Shofars, Flags, tambourines, etc.  </a:t>
                      </a:r>
                      <a:endParaRPr lang="en-US" sz="2300" b="1" cap="none" spc="0" dirty="0">
                        <a:solidFill>
                          <a:schemeClr val="bg1"/>
                        </a:solidFill>
                        <a:latin typeface="+mj-lt"/>
                      </a:endParaRPr>
                    </a:p>
                  </a:txBody>
                  <a:tcPr marL="137160" marR="137160" marT="137160" marB="137160" anchor="ctr"/>
                </a:tc>
                <a:extLst>
                  <a:ext uri="{0D108BD9-81ED-4DB2-BD59-A6C34878D82A}">
                    <a16:rowId xmlns:a16="http://schemas.microsoft.com/office/drawing/2014/main" val="259915442"/>
                  </a:ext>
                </a:extLst>
              </a:tr>
            </a:tbl>
          </a:graphicData>
        </a:graphic>
      </p:graphicFrame>
    </p:spTree>
    <p:extLst>
      <p:ext uri="{BB962C8B-B14F-4D97-AF65-F5344CB8AC3E}">
        <p14:creationId xmlns:p14="http://schemas.microsoft.com/office/powerpoint/2010/main" val="427448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AC4E937B-F0BD-7E9E-5482-3AEAD50528ED}"/>
              </a:ext>
            </a:extLst>
          </p:cNvPr>
          <p:cNvSpPr>
            <a:spLocks noGrp="1"/>
          </p:cNvSpPr>
          <p:nvPr>
            <p:ph type="title"/>
          </p:nvPr>
        </p:nvSpPr>
        <p:spPr>
          <a:xfrm>
            <a:off x="707064" y="609600"/>
            <a:ext cx="6993914" cy="1356360"/>
          </a:xfrm>
        </p:spPr>
        <p:txBody>
          <a:bodyPr vert="horz" lIns="91440" tIns="45720" rIns="91440" bIns="45720" rtlCol="0" anchor="ctr">
            <a:normAutofit/>
          </a:bodyPr>
          <a:lstStyle/>
          <a:p>
            <a:r>
              <a:rPr lang="en-US" dirty="0">
                <a:solidFill>
                  <a:schemeClr val="tx1"/>
                </a:solidFill>
              </a:rPr>
              <a:t>Month of AV</a:t>
            </a:r>
          </a:p>
        </p:txBody>
      </p:sp>
      <p:sp>
        <p:nvSpPr>
          <p:cNvPr id="24" name="Content Placeholder 5">
            <a:extLst>
              <a:ext uri="{FF2B5EF4-FFF2-40B4-BE49-F238E27FC236}">
                <a16:creationId xmlns:a16="http://schemas.microsoft.com/office/drawing/2014/main" id="{57067D08-4B6C-8F13-C7F8-AF08D609C607}"/>
              </a:ext>
            </a:extLst>
          </p:cNvPr>
          <p:cNvSpPr>
            <a:spLocks noGrp="1"/>
          </p:cNvSpPr>
          <p:nvPr>
            <p:ph sz="half" idx="1"/>
          </p:nvPr>
        </p:nvSpPr>
        <p:spPr>
          <a:xfrm>
            <a:off x="707064" y="2057400"/>
            <a:ext cx="6993914" cy="4038600"/>
          </a:xfrm>
        </p:spPr>
        <p:txBody>
          <a:bodyPr vert="horz" lIns="91440" tIns="45720" rIns="91440" bIns="45720" rtlCol="0">
            <a:normAutofit/>
          </a:bodyPr>
          <a:lstStyle/>
          <a:p>
            <a:r>
              <a:rPr lang="en-US" b="1" dirty="0">
                <a:solidFill>
                  <a:schemeClr val="tx1"/>
                </a:solidFill>
              </a:rPr>
              <a:t>Av: Meaning “Father” or Menachem Av, “The Comforter Father”.</a:t>
            </a:r>
          </a:p>
          <a:p>
            <a:r>
              <a:rPr lang="en-US" b="1" dirty="0">
                <a:solidFill>
                  <a:schemeClr val="tx1"/>
                </a:solidFill>
              </a:rPr>
              <a:t>Connected to sense: HEARING</a:t>
            </a:r>
          </a:p>
          <a:p>
            <a:r>
              <a:rPr lang="en-US" b="1" dirty="0">
                <a:solidFill>
                  <a:schemeClr val="tx1"/>
                </a:solidFill>
              </a:rPr>
              <a:t>This month brings a balance of divine comfort and tragedy. A month of many contradiction and choices, so embrace your relationship with Adonai. </a:t>
            </a:r>
          </a:p>
          <a:p>
            <a:r>
              <a:rPr lang="en-US" b="1" dirty="0">
                <a:solidFill>
                  <a:schemeClr val="tx1"/>
                </a:solidFill>
              </a:rPr>
              <a:t>A month where strict justice will come when judgment is rendered.</a:t>
            </a:r>
          </a:p>
        </p:txBody>
      </p:sp>
      <p:pic>
        <p:nvPicPr>
          <p:cNvPr id="9" name="Content Placeholder 8">
            <a:extLst>
              <a:ext uri="{FF2B5EF4-FFF2-40B4-BE49-F238E27FC236}">
                <a16:creationId xmlns:a16="http://schemas.microsoft.com/office/drawing/2014/main" id="{3889E4B5-BA78-56E4-8554-873E0F423FED}"/>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8185610" y="1004501"/>
            <a:ext cx="3135414" cy="4847016"/>
          </a:xfrm>
          <a:prstGeom prst="rect">
            <a:avLst/>
          </a:prstGeom>
        </p:spPr>
      </p:pic>
    </p:spTree>
    <p:extLst>
      <p:ext uri="{BB962C8B-B14F-4D97-AF65-F5344CB8AC3E}">
        <p14:creationId xmlns:p14="http://schemas.microsoft.com/office/powerpoint/2010/main" val="73018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D3E734-950B-F48F-181A-63C751458DAB}"/>
              </a:ext>
            </a:extLst>
          </p:cNvPr>
          <p:cNvSpPr>
            <a:spLocks noGrp="1"/>
          </p:cNvSpPr>
          <p:nvPr>
            <p:ph type="title"/>
          </p:nvPr>
        </p:nvSpPr>
        <p:spPr/>
        <p:txBody>
          <a:bodyPr/>
          <a:lstStyle/>
          <a:p>
            <a:r>
              <a:rPr lang="en-US" dirty="0">
                <a:solidFill>
                  <a:schemeClr val="tx1"/>
                </a:solidFill>
              </a:rPr>
              <a:t>Month of Av  	             Tribe of Simeon</a:t>
            </a:r>
          </a:p>
        </p:txBody>
      </p:sp>
      <p:sp>
        <p:nvSpPr>
          <p:cNvPr id="6" name="Content Placeholder 5">
            <a:extLst>
              <a:ext uri="{FF2B5EF4-FFF2-40B4-BE49-F238E27FC236}">
                <a16:creationId xmlns:a16="http://schemas.microsoft.com/office/drawing/2014/main" id="{4E783BA2-A2D9-E990-282F-BC53BD05B720}"/>
              </a:ext>
            </a:extLst>
          </p:cNvPr>
          <p:cNvSpPr>
            <a:spLocks noGrp="1"/>
          </p:cNvSpPr>
          <p:nvPr>
            <p:ph sz="half" idx="1"/>
          </p:nvPr>
        </p:nvSpPr>
        <p:spPr>
          <a:xfrm>
            <a:off x="508001" y="1993686"/>
            <a:ext cx="5386518" cy="4491781"/>
          </a:xfrm>
          <a:ln>
            <a:noFill/>
          </a:ln>
        </p:spPr>
        <p:txBody>
          <a:bodyPr>
            <a:normAutofit/>
          </a:bodyPr>
          <a:lstStyle/>
          <a:p>
            <a:r>
              <a:rPr lang="en-US" sz="2350" dirty="0">
                <a:solidFill>
                  <a:schemeClr val="tx1"/>
                </a:solidFill>
              </a:rPr>
              <a:t>Simeon’s name means hearing/listening</a:t>
            </a:r>
          </a:p>
          <a:p>
            <a:r>
              <a:rPr lang="en-US" sz="2350" dirty="0">
                <a:solidFill>
                  <a:schemeClr val="tx1"/>
                </a:solidFill>
              </a:rPr>
              <a:t>Tribe of Simeon was the only one that didn’t receive a blessing from Jacob or Moses. </a:t>
            </a:r>
            <a:r>
              <a:rPr lang="en-US" sz="2350" b="1" dirty="0">
                <a:solidFill>
                  <a:schemeClr val="accent1">
                    <a:lumMod val="75000"/>
                  </a:schemeClr>
                </a:solidFill>
              </a:rPr>
              <a:t>Gen 49.7</a:t>
            </a:r>
          </a:p>
          <a:p>
            <a:r>
              <a:rPr lang="en-US" sz="2350" dirty="0">
                <a:solidFill>
                  <a:schemeClr val="tx1"/>
                </a:solidFill>
              </a:rPr>
              <a:t>Jacob aligns Simeon with Levi because of the anger unleashed at Shechem </a:t>
            </a:r>
            <a:r>
              <a:rPr lang="en-US" sz="2350" b="1" dirty="0">
                <a:solidFill>
                  <a:schemeClr val="accent1">
                    <a:lumMod val="75000"/>
                  </a:schemeClr>
                </a:solidFill>
              </a:rPr>
              <a:t>Genesis 34.24-30</a:t>
            </a:r>
            <a:endParaRPr lang="en-US" sz="2350" dirty="0">
              <a:solidFill>
                <a:schemeClr val="accent1">
                  <a:lumMod val="75000"/>
                </a:schemeClr>
              </a:solidFill>
            </a:endParaRPr>
          </a:p>
          <a:p>
            <a:r>
              <a:rPr lang="en-US" sz="2350" dirty="0">
                <a:solidFill>
                  <a:schemeClr val="tx1"/>
                </a:solidFill>
              </a:rPr>
              <a:t>Moses gives the border lands in Judah’s territory to Simeon losing his tribal identity. </a:t>
            </a:r>
            <a:r>
              <a:rPr lang="en-US" sz="2350" b="1" dirty="0">
                <a:solidFill>
                  <a:schemeClr val="accent1">
                    <a:lumMod val="75000"/>
                  </a:schemeClr>
                </a:solidFill>
              </a:rPr>
              <a:t>Joshua 19.1</a:t>
            </a:r>
          </a:p>
        </p:txBody>
      </p:sp>
      <p:sp>
        <p:nvSpPr>
          <p:cNvPr id="7" name="Content Placeholder 6">
            <a:extLst>
              <a:ext uri="{FF2B5EF4-FFF2-40B4-BE49-F238E27FC236}">
                <a16:creationId xmlns:a16="http://schemas.microsoft.com/office/drawing/2014/main" id="{88AD01D3-7206-A1D2-51FD-52A54550D5F4}"/>
              </a:ext>
            </a:extLst>
          </p:cNvPr>
          <p:cNvSpPr>
            <a:spLocks noGrp="1"/>
          </p:cNvSpPr>
          <p:nvPr>
            <p:ph sz="half" idx="2"/>
          </p:nvPr>
        </p:nvSpPr>
        <p:spPr>
          <a:xfrm>
            <a:off x="6187415" y="2107986"/>
            <a:ext cx="5386518" cy="4263180"/>
          </a:xfrm>
          <a:ln>
            <a:noFill/>
          </a:ln>
        </p:spPr>
        <p:txBody>
          <a:bodyPr>
            <a:normAutofit/>
          </a:bodyPr>
          <a:lstStyle/>
          <a:p>
            <a:r>
              <a:rPr lang="en-US" sz="2400" b="1" dirty="0">
                <a:solidFill>
                  <a:schemeClr val="accent1">
                    <a:lumMod val="75000"/>
                  </a:schemeClr>
                </a:solidFill>
              </a:rPr>
              <a:t>Numbers 25.6-9, 14 </a:t>
            </a:r>
            <a:r>
              <a:rPr lang="en-US" sz="2400" dirty="0">
                <a:solidFill>
                  <a:schemeClr val="tx1"/>
                </a:solidFill>
              </a:rPr>
              <a:t>Zimri’s action with the Moabite cause death and pain in the community.</a:t>
            </a:r>
          </a:p>
          <a:p>
            <a:r>
              <a:rPr lang="en-US" sz="2400" dirty="0">
                <a:solidFill>
                  <a:schemeClr val="tx1"/>
                </a:solidFill>
              </a:rPr>
              <a:t>Simeon was believed to be the instigator for Joseph being sold as a slave</a:t>
            </a:r>
          </a:p>
          <a:p>
            <a:r>
              <a:rPr lang="en-US" sz="2400" dirty="0">
                <a:solidFill>
                  <a:schemeClr val="tx1"/>
                </a:solidFill>
              </a:rPr>
              <a:t>Simeon the second born became the smallest and weakest of all the tribes because of his choices. He had passion without discipline and was persistent in trying to obtain notoriety and position</a:t>
            </a:r>
            <a:r>
              <a:rPr lang="en-US" sz="2300" dirty="0">
                <a:solidFill>
                  <a:schemeClr val="tx1"/>
                </a:solidFill>
              </a:rPr>
              <a:t>.</a:t>
            </a:r>
          </a:p>
        </p:txBody>
      </p:sp>
    </p:spTree>
    <p:extLst>
      <p:ext uri="{BB962C8B-B14F-4D97-AF65-F5344CB8AC3E}">
        <p14:creationId xmlns:p14="http://schemas.microsoft.com/office/powerpoint/2010/main" val="257499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E8B1C-BC31-824C-BBE8-6A823C838928}"/>
              </a:ext>
            </a:extLst>
          </p:cNvPr>
          <p:cNvSpPr>
            <a:spLocks noGrp="1"/>
          </p:cNvSpPr>
          <p:nvPr>
            <p:ph type="title"/>
          </p:nvPr>
        </p:nvSpPr>
        <p:spPr>
          <a:xfrm>
            <a:off x="7989455" y="609599"/>
            <a:ext cx="3574471" cy="5403273"/>
          </a:xfrm>
        </p:spPr>
        <p:txBody>
          <a:bodyPr vert="horz" lIns="91440" tIns="45720" rIns="91440" bIns="45720" rtlCol="0" anchor="ctr">
            <a:normAutofit/>
          </a:bodyPr>
          <a:lstStyle/>
          <a:p>
            <a:pPr algn="ctr"/>
            <a:r>
              <a:rPr lang="en-US" sz="6000" dirty="0">
                <a:solidFill>
                  <a:schemeClr val="tx1"/>
                </a:solidFill>
              </a:rPr>
              <a:t>Month of Av</a:t>
            </a:r>
          </a:p>
        </p:txBody>
      </p:sp>
      <p:sp>
        <p:nvSpPr>
          <p:cNvPr id="19" name="Rectangle 18">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6" name="Content Placeholder 5">
            <a:extLst>
              <a:ext uri="{FF2B5EF4-FFF2-40B4-BE49-F238E27FC236}">
                <a16:creationId xmlns:a16="http://schemas.microsoft.com/office/drawing/2014/main" id="{0A6709D1-9EC3-6D66-DF0C-B829BC520D2B}"/>
              </a:ext>
            </a:extLst>
          </p:cNvPr>
          <p:cNvGraphicFramePr>
            <a:graphicFrameLocks noGrp="1"/>
          </p:cNvGraphicFramePr>
          <p:nvPr>
            <p:ph sz="half" idx="1"/>
            <p:extLst>
              <p:ext uri="{D42A27DB-BD31-4B8C-83A1-F6EECF244321}">
                <p14:modId xmlns:p14="http://schemas.microsoft.com/office/powerpoint/2010/main" val="2552252904"/>
              </p:ext>
              <p:ext uri="{E7BDC344-281C-4309-B0C6-D0EE65EED2A8}">
                <p202:designPr xmlns:p202="http://schemas.microsoft.com/office/powerpoint/2020/02/main">
                  <p202:designTagLst>
                    <p202:designTag name="ARCH:1:CLS" val="StackedSequentialRowTable"/>
                  </p202:designTagLst>
                </p202:designPr>
              </p:ext>
            </p:extLst>
          </p:nvPr>
        </p:nvGraphicFramePr>
        <p:xfrm>
          <a:off x="862013" y="1051816"/>
          <a:ext cx="6054725" cy="4790886"/>
        </p:xfrm>
        <a:graphic>
          <a:graphicData uri="http://schemas.openxmlformats.org/drawingml/2006/table">
            <a:tbl>
              <a:tblPr bandRow="1">
                <a:tableStyleId>{2D5ABB26-0587-4C30-8999-92F81FD0307C}</a:tableStyleId>
              </a:tblPr>
              <a:tblGrid>
                <a:gridCol w="6054725">
                  <a:extLst>
                    <a:ext uri="{9D8B030D-6E8A-4147-A177-3AD203B41FA5}">
                      <a16:colId xmlns:a16="http://schemas.microsoft.com/office/drawing/2014/main" val="2484799026"/>
                    </a:ext>
                  </a:extLst>
                </a:gridCol>
              </a:tblGrid>
              <a:tr h="1007889">
                <a:tc>
                  <a:txBody>
                    <a:bodyPr/>
                    <a:lstStyle/>
                    <a:p>
                      <a:pPr marL="342900" indent="-342900">
                        <a:buFont typeface="Arial" panose="020B0604020202020204" pitchFamily="34" charset="0"/>
                        <a:buChar char="•"/>
                      </a:pPr>
                      <a:r>
                        <a:rPr lang="en-US" sz="2700" b="1" dirty="0">
                          <a:solidFill>
                            <a:schemeClr val="tx1"/>
                          </a:solidFill>
                          <a:latin typeface="+mn-lt"/>
                        </a:rPr>
                        <a:t>Embrace your relationship with Yah- repent, ask for justice</a:t>
                      </a:r>
                    </a:p>
                  </a:txBody>
                  <a:tcPr marL="131597" marR="131597" marT="65798" marB="65798" anchor="ctr"/>
                </a:tc>
                <a:extLst>
                  <a:ext uri="{0D108BD9-81ED-4DB2-BD59-A6C34878D82A}">
                    <a16:rowId xmlns:a16="http://schemas.microsoft.com/office/drawing/2014/main" val="259192007"/>
                  </a:ext>
                </a:extLst>
              </a:tr>
              <a:tr h="1007889">
                <a:tc>
                  <a:txBody>
                    <a:bodyPr/>
                    <a:lstStyle/>
                    <a:p>
                      <a:pPr marL="342900" indent="-342900">
                        <a:buFont typeface="Arial" panose="020B0604020202020204" pitchFamily="34" charset="0"/>
                        <a:buChar char="•"/>
                      </a:pPr>
                      <a:r>
                        <a:rPr lang="en-US" sz="2700" b="1" dirty="0">
                          <a:solidFill>
                            <a:schemeClr val="tx1"/>
                          </a:solidFill>
                          <a:latin typeface="+mn-lt"/>
                        </a:rPr>
                        <a:t>With opposition comes opportunity</a:t>
                      </a:r>
                    </a:p>
                  </a:txBody>
                  <a:tcPr marL="131597" marR="131597" marT="65798" marB="65798" anchor="ctr"/>
                </a:tc>
                <a:extLst>
                  <a:ext uri="{0D108BD9-81ED-4DB2-BD59-A6C34878D82A}">
                    <a16:rowId xmlns:a16="http://schemas.microsoft.com/office/drawing/2014/main" val="390606734"/>
                  </a:ext>
                </a:extLst>
              </a:tr>
              <a:tr h="1007889">
                <a:tc>
                  <a:txBody>
                    <a:bodyPr/>
                    <a:lstStyle/>
                    <a:p>
                      <a:pPr marL="342900" indent="-342900">
                        <a:buFont typeface="Arial" panose="020B0604020202020204" pitchFamily="34" charset="0"/>
                        <a:buChar char="•"/>
                      </a:pPr>
                      <a:r>
                        <a:rPr lang="en-US" sz="2700" b="1">
                          <a:solidFill>
                            <a:schemeClr val="tx1"/>
                          </a:solidFill>
                          <a:latin typeface="+mn-lt"/>
                        </a:rPr>
                        <a:t>Cast off what causes you to lose focus</a:t>
                      </a:r>
                    </a:p>
                  </a:txBody>
                  <a:tcPr marL="131597" marR="131597" marT="65798" marB="65798" anchor="ctr"/>
                </a:tc>
                <a:extLst>
                  <a:ext uri="{0D108BD9-81ED-4DB2-BD59-A6C34878D82A}">
                    <a16:rowId xmlns:a16="http://schemas.microsoft.com/office/drawing/2014/main" val="3111432798"/>
                  </a:ext>
                </a:extLst>
              </a:tr>
              <a:tr h="589073">
                <a:tc>
                  <a:txBody>
                    <a:bodyPr/>
                    <a:lstStyle/>
                    <a:p>
                      <a:pPr marL="342900" indent="-342900">
                        <a:buFont typeface="Arial" panose="020B0604020202020204" pitchFamily="34" charset="0"/>
                        <a:buChar char="•"/>
                      </a:pPr>
                      <a:r>
                        <a:rPr lang="en-US" sz="2700" b="1" dirty="0">
                          <a:solidFill>
                            <a:schemeClr val="tx1"/>
                          </a:solidFill>
                          <a:latin typeface="+mn-lt"/>
                        </a:rPr>
                        <a:t>Listen, hear, be transformed</a:t>
                      </a:r>
                    </a:p>
                  </a:txBody>
                  <a:tcPr marL="131597" marR="131597" marT="65798" marB="65798" anchor="ctr"/>
                </a:tc>
                <a:extLst>
                  <a:ext uri="{0D108BD9-81ED-4DB2-BD59-A6C34878D82A}">
                    <a16:rowId xmlns:a16="http://schemas.microsoft.com/office/drawing/2014/main" val="1112164201"/>
                  </a:ext>
                </a:extLst>
              </a:tr>
              <a:tr h="589073">
                <a:tc>
                  <a:txBody>
                    <a:bodyPr/>
                    <a:lstStyle/>
                    <a:p>
                      <a:pPr marL="342900" indent="-342900">
                        <a:buFont typeface="Arial" panose="020B0604020202020204" pitchFamily="34" charset="0"/>
                        <a:buChar char="•"/>
                      </a:pPr>
                      <a:r>
                        <a:rPr lang="en-US" sz="2700" b="1">
                          <a:solidFill>
                            <a:schemeClr val="tx1"/>
                          </a:solidFill>
                          <a:latin typeface="+mn-lt"/>
                        </a:rPr>
                        <a:t>Protect your ear gate</a:t>
                      </a:r>
                    </a:p>
                  </a:txBody>
                  <a:tcPr marL="131597" marR="131597" marT="65798" marB="65798" anchor="ctr"/>
                </a:tc>
                <a:extLst>
                  <a:ext uri="{0D108BD9-81ED-4DB2-BD59-A6C34878D82A}">
                    <a16:rowId xmlns:a16="http://schemas.microsoft.com/office/drawing/2014/main" val="546079773"/>
                  </a:ext>
                </a:extLst>
              </a:tr>
              <a:tr h="589073">
                <a:tc>
                  <a:txBody>
                    <a:bodyPr/>
                    <a:lstStyle/>
                    <a:p>
                      <a:pPr marL="342900" indent="-342900">
                        <a:buFont typeface="Arial" panose="020B0604020202020204" pitchFamily="34" charset="0"/>
                        <a:buChar char="•"/>
                      </a:pPr>
                      <a:r>
                        <a:rPr lang="en-US" sz="2700" b="1" dirty="0">
                          <a:solidFill>
                            <a:schemeClr val="tx1"/>
                          </a:solidFill>
                          <a:latin typeface="+mn-lt"/>
                        </a:rPr>
                        <a:t>Do not act impulsively</a:t>
                      </a:r>
                    </a:p>
                  </a:txBody>
                  <a:tcPr marL="131597" marR="131597" marT="65798" marB="65798" anchor="ctr"/>
                </a:tc>
                <a:extLst>
                  <a:ext uri="{0D108BD9-81ED-4DB2-BD59-A6C34878D82A}">
                    <a16:rowId xmlns:a16="http://schemas.microsoft.com/office/drawing/2014/main" val="2546290568"/>
                  </a:ext>
                </a:extLst>
              </a:tr>
            </a:tbl>
          </a:graphicData>
        </a:graphic>
      </p:graphicFrame>
    </p:spTree>
    <p:extLst>
      <p:ext uri="{BB962C8B-B14F-4D97-AF65-F5344CB8AC3E}">
        <p14:creationId xmlns:p14="http://schemas.microsoft.com/office/powerpoint/2010/main" val="56766294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7" name="Straight Connector 3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1" name="Rectangle 40">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3" name="Straight Connector 42">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EB2DF8B-33E4-B9D3-0C28-7BB6623674B7}"/>
              </a:ext>
            </a:extLst>
          </p:cNvPr>
          <p:cNvSpPr>
            <a:spLocks noGrp="1"/>
          </p:cNvSpPr>
          <p:nvPr>
            <p:ph type="title"/>
          </p:nvPr>
        </p:nvSpPr>
        <p:spPr>
          <a:xfrm>
            <a:off x="8195138" y="857676"/>
            <a:ext cx="3113366" cy="971124"/>
          </a:xfrm>
        </p:spPr>
        <p:txBody>
          <a:bodyPr vert="horz" lIns="91440" tIns="45720" rIns="91440" bIns="45720" rtlCol="0" anchor="b">
            <a:normAutofit/>
          </a:bodyPr>
          <a:lstStyle/>
          <a:p>
            <a:pPr algn="ctr">
              <a:lnSpc>
                <a:spcPct val="85000"/>
              </a:lnSpc>
            </a:pPr>
            <a:r>
              <a:rPr lang="en-US" sz="3800" b="1" cap="all" dirty="0">
                <a:solidFill>
                  <a:schemeClr val="tx1"/>
                </a:solidFill>
              </a:rPr>
              <a:t>Homework</a:t>
            </a:r>
          </a:p>
        </p:txBody>
      </p:sp>
      <p:sp>
        <p:nvSpPr>
          <p:cNvPr id="3" name="Content Placeholder 2">
            <a:extLst>
              <a:ext uri="{FF2B5EF4-FFF2-40B4-BE49-F238E27FC236}">
                <a16:creationId xmlns:a16="http://schemas.microsoft.com/office/drawing/2014/main" id="{0BF909D7-47CF-D9A5-A892-CBEB94CEF323}"/>
              </a:ext>
            </a:extLst>
          </p:cNvPr>
          <p:cNvSpPr>
            <a:spLocks noGrp="1"/>
          </p:cNvSpPr>
          <p:nvPr>
            <p:ph sz="half" idx="1"/>
          </p:nvPr>
        </p:nvSpPr>
        <p:spPr>
          <a:xfrm>
            <a:off x="8210328" y="2633133"/>
            <a:ext cx="3082986" cy="3451987"/>
          </a:xfrm>
        </p:spPr>
        <p:txBody>
          <a:bodyPr vert="horz" lIns="91440" tIns="45720" rIns="91440" bIns="45720" rtlCol="0">
            <a:normAutofit/>
          </a:bodyPr>
          <a:lstStyle/>
          <a:p>
            <a:pPr marL="0" indent="0" algn="ctr">
              <a:buNone/>
            </a:pPr>
            <a:r>
              <a:rPr lang="en-US" sz="4000" dirty="0">
                <a:solidFill>
                  <a:schemeClr val="tx1"/>
                </a:solidFill>
              </a:rPr>
              <a:t>Where do we see Yeshua in this stanza?</a:t>
            </a:r>
          </a:p>
        </p:txBody>
      </p:sp>
      <p:pic>
        <p:nvPicPr>
          <p:cNvPr id="28" name="Content Placeholder 27">
            <a:extLst>
              <a:ext uri="{FF2B5EF4-FFF2-40B4-BE49-F238E27FC236}">
                <a16:creationId xmlns:a16="http://schemas.microsoft.com/office/drawing/2014/main" id="{240E0322-84DE-ADFA-FB42-55F989E4345E}"/>
              </a:ext>
            </a:extLst>
          </p:cNvPr>
          <p:cNvPicPr>
            <a:picLocks noGrp="1" noChangeAspect="1"/>
          </p:cNvPicPr>
          <p:nvPr>
            <p:ph sz="half" idx="2"/>
          </p:nvPr>
        </p:nvPicPr>
        <p:blipFill>
          <a:blip r:embed="rId2"/>
          <a:srcRect t="7484" b="7484"/>
          <a:stretch>
            <a:fillRect/>
          </a:stretch>
        </p:blipFill>
        <p:spPr>
          <a:xfrm>
            <a:off x="872064" y="857675"/>
            <a:ext cx="6045576" cy="5140669"/>
          </a:xfrm>
          <a:prstGeom prst="rect">
            <a:avLst/>
          </a:prstGeom>
        </p:spPr>
      </p:pic>
    </p:spTree>
    <p:extLst>
      <p:ext uri="{BB962C8B-B14F-4D97-AF65-F5344CB8AC3E}">
        <p14:creationId xmlns:p14="http://schemas.microsoft.com/office/powerpoint/2010/main" val="3760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FE0D-1DE2-12AB-0200-198DBFA90CF5}"/>
              </a:ext>
            </a:extLst>
          </p:cNvPr>
          <p:cNvSpPr>
            <a:spLocks noGrp="1"/>
          </p:cNvSpPr>
          <p:nvPr>
            <p:ph type="title"/>
          </p:nvPr>
        </p:nvSpPr>
        <p:spPr>
          <a:xfrm>
            <a:off x="1507066" y="609600"/>
            <a:ext cx="9511453" cy="1356360"/>
          </a:xfrm>
        </p:spPr>
        <p:txBody>
          <a:bodyPr/>
          <a:lstStyle/>
          <a:p>
            <a:r>
              <a:rPr lang="en-US" dirty="0">
                <a:solidFill>
                  <a:schemeClr val="tx1"/>
                </a:solidFill>
              </a:rPr>
              <a:t>Samech  </a:t>
            </a:r>
          </a:p>
        </p:txBody>
      </p:sp>
      <p:sp>
        <p:nvSpPr>
          <p:cNvPr id="3" name="Content Placeholder 2">
            <a:extLst>
              <a:ext uri="{FF2B5EF4-FFF2-40B4-BE49-F238E27FC236}">
                <a16:creationId xmlns:a16="http://schemas.microsoft.com/office/drawing/2014/main" id="{BDB6F4D8-8735-6339-8C63-24D13925F466}"/>
              </a:ext>
            </a:extLst>
          </p:cNvPr>
          <p:cNvSpPr>
            <a:spLocks noGrp="1"/>
          </p:cNvSpPr>
          <p:nvPr>
            <p:ph sz="half" idx="1"/>
            <p:extLst>
              <p:ext uri="{E7BDC344-281C-4309-B0C6-D0EE65EED2A8}">
                <p202:designPr xmlns:p202="http://schemas.microsoft.com/office/powerpoint/2020/02/main">
                  <p202:designTagLst>
                    <p202:designTag name="ARCH:1:CLS" val="BulletedText"/>
                  </p202:designTagLst>
                </p202:designPr>
              </p:ext>
            </p:extLst>
          </p:nvPr>
        </p:nvSpPr>
        <p:spPr>
          <a:effectLst/>
        </p:spPr>
        <p:txBody>
          <a:bodyPr vert="horz" lIns="91440" tIns="45720" rIns="91440" bIns="45720" rtlCol="0" anchor="ctr">
            <a:noAutofit/>
          </a:bodyPr>
          <a:lstStyle/>
          <a:p>
            <a:r>
              <a:rPr lang="en-US" sz="2300" b="1" dirty="0">
                <a:solidFill>
                  <a:schemeClr val="tx1"/>
                </a:solidFill>
              </a:rPr>
              <a:t>Samech means to support, surround, protect, twist, to turn to assist and prop or pillar.</a:t>
            </a:r>
          </a:p>
          <a:p>
            <a:r>
              <a:rPr lang="en-US" sz="2300" b="1" dirty="0">
                <a:solidFill>
                  <a:schemeClr val="tx1"/>
                </a:solidFill>
              </a:rPr>
              <a:t>The circular aspects of Samech represent commitment such as the marriage band.  </a:t>
            </a:r>
          </a:p>
          <a:p>
            <a:r>
              <a:rPr lang="en-US" sz="2300" b="1" dirty="0">
                <a:solidFill>
                  <a:schemeClr val="tx1"/>
                </a:solidFill>
              </a:rPr>
              <a:t>The root word for Samech is “Shield”, for support as Adonai is our Consolation (Luke 2.25) or to lean upon, as one would lay hands to consecrate another. </a:t>
            </a:r>
          </a:p>
        </p:txBody>
      </p:sp>
      <p:sp>
        <p:nvSpPr>
          <p:cNvPr id="8" name="Content Placeholder 7">
            <a:extLst>
              <a:ext uri="{FF2B5EF4-FFF2-40B4-BE49-F238E27FC236}">
                <a16:creationId xmlns:a16="http://schemas.microsoft.com/office/drawing/2014/main" id="{213EE78F-D1FC-C1A2-B114-6CF6847F3AE8}"/>
              </a:ext>
            </a:extLst>
          </p:cNvPr>
          <p:cNvSpPr>
            <a:spLocks noGrp="1"/>
          </p:cNvSpPr>
          <p:nvPr>
            <p:ph sz="half" idx="2"/>
          </p:nvPr>
        </p:nvSpPr>
        <p:spPr>
          <a:ln>
            <a:noFill/>
          </a:ln>
        </p:spPr>
        <p:txBody>
          <a:bodyPr>
            <a:normAutofit/>
          </a:bodyPr>
          <a:lstStyle/>
          <a:p>
            <a:r>
              <a:rPr lang="en-US" sz="2400" b="1" dirty="0">
                <a:solidFill>
                  <a:schemeClr val="tx1"/>
                </a:solidFill>
              </a:rPr>
              <a:t>Consolation means comfort, or refreshment. So, Simeon was looking expectantly – hoping for the fulfillment of Adonai’s promise of Messiah and to him</a:t>
            </a:r>
            <a:r>
              <a:rPr lang="en-US" sz="2400" dirty="0">
                <a:solidFill>
                  <a:schemeClr val="tx1"/>
                </a:solidFill>
              </a:rPr>
              <a:t>.</a:t>
            </a:r>
          </a:p>
          <a:p>
            <a:endParaRPr lang="en-US" dirty="0"/>
          </a:p>
        </p:txBody>
      </p:sp>
      <p:pic>
        <p:nvPicPr>
          <p:cNvPr id="6" name="Picture 5">
            <a:extLst>
              <a:ext uri="{FF2B5EF4-FFF2-40B4-BE49-F238E27FC236}">
                <a16:creationId xmlns:a16="http://schemas.microsoft.com/office/drawing/2014/main" id="{0E19A7F0-6FA6-7A1C-BA39-EFF88C9C51A5}"/>
              </a:ext>
            </a:extLst>
          </p:cNvPr>
          <p:cNvPicPr>
            <a:picLocks noChangeAspect="1"/>
          </p:cNvPicPr>
          <p:nvPr/>
        </p:nvPicPr>
        <p:blipFill>
          <a:blip r:embed="rId2">
            <a:duotone>
              <a:schemeClr val="accent1">
                <a:shade val="45000"/>
                <a:satMod val="135000"/>
              </a:schemeClr>
              <a:prstClr val="white"/>
            </a:duotone>
          </a:blip>
          <a:stretch>
            <a:fillRect/>
          </a:stretch>
        </p:blipFill>
        <p:spPr>
          <a:xfrm>
            <a:off x="6843528" y="4642735"/>
            <a:ext cx="3603048" cy="1060796"/>
          </a:xfrm>
          <a:prstGeom prst="rect">
            <a:avLst/>
          </a:prstGeom>
        </p:spPr>
      </p:pic>
    </p:spTree>
    <p:extLst>
      <p:ext uri="{BB962C8B-B14F-4D97-AF65-F5344CB8AC3E}">
        <p14:creationId xmlns:p14="http://schemas.microsoft.com/office/powerpoint/2010/main" val="65231669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E14E84A-4979-E716-2BEF-778662577C9D}"/>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5400" b="1" cap="all" dirty="0">
                <a:solidFill>
                  <a:schemeClr val="tx1"/>
                </a:solidFill>
              </a:rPr>
              <a:t>Number 15</a:t>
            </a:r>
          </a:p>
        </p:txBody>
      </p:sp>
      <p:graphicFrame>
        <p:nvGraphicFramePr>
          <p:cNvPr id="32" name="Content Placeholder 5">
            <a:extLst>
              <a:ext uri="{FF2B5EF4-FFF2-40B4-BE49-F238E27FC236}">
                <a16:creationId xmlns:a16="http://schemas.microsoft.com/office/drawing/2014/main" id="{189CF260-A4C7-D740-3847-E14C9D7EC0A2}"/>
              </a:ext>
            </a:extLst>
          </p:cNvPr>
          <p:cNvGraphicFramePr>
            <a:graphicFrameLocks noGrp="1"/>
          </p:cNvGraphicFramePr>
          <p:nvPr>
            <p:ph sz="half" idx="1"/>
            <p:extLst>
              <p:ext uri="{D42A27DB-BD31-4B8C-83A1-F6EECF244321}">
                <p14:modId xmlns:p14="http://schemas.microsoft.com/office/powerpoint/2010/main" val="353967529"/>
              </p:ext>
              <p:ext uri="{E7BDC344-281C-4309-B0C6-D0EE65EED2A8}">
                <p202:designPr xmlns:p202="http://schemas.microsoft.com/office/powerpoint/2020/02/main">
                  <p202:designTagLst>
                    <p202:designTag name="ARCH:1:CLS" val="StackedSequentialRowTable"/>
                  </p202:designTagLst>
                </p202:designPr>
              </p:ext>
            </p:extLst>
          </p:nvPr>
        </p:nvGraphicFramePr>
        <p:xfrm>
          <a:off x="878417" y="753533"/>
          <a:ext cx="5700183" cy="5244810"/>
        </p:xfrm>
        <a:graphic>
          <a:graphicData uri="http://schemas.openxmlformats.org/drawingml/2006/table">
            <a:tbl>
              <a:tblPr bandRow="1">
                <a:tableStyleId>{8A107856-5554-42FB-B03E-39F5DBC370BA}</a:tableStyleId>
              </a:tblPr>
              <a:tblGrid>
                <a:gridCol w="5700183">
                  <a:extLst>
                    <a:ext uri="{9D8B030D-6E8A-4147-A177-3AD203B41FA5}">
                      <a16:colId xmlns:a16="http://schemas.microsoft.com/office/drawing/2014/main" val="3228401231"/>
                    </a:ext>
                  </a:extLst>
                </a:gridCol>
              </a:tblGrid>
              <a:tr h="1048962">
                <a:tc>
                  <a:txBody>
                    <a:bodyPr/>
                    <a:lstStyle/>
                    <a:p>
                      <a:pPr>
                        <a:buNone/>
                      </a:pPr>
                      <a:r>
                        <a:rPr lang="en-US" sz="2700" dirty="0"/>
                        <a:t>Represent the elevation from physical to spiritual i.e., Psalms accents</a:t>
                      </a:r>
                    </a:p>
                  </a:txBody>
                  <a:tcPr marL="138937" marR="138937" marT="69468" marB="69468" anchor="ctr">
                    <a:lnL>
                      <a:noFill/>
                    </a:lnL>
                    <a:lnR>
                      <a:noFill/>
                    </a:lnR>
                    <a:lnT>
                      <a:noFill/>
                    </a:lnT>
                    <a:lnB>
                      <a:noFill/>
                    </a:lnB>
                    <a:noFill/>
                  </a:tcPr>
                </a:tc>
                <a:extLst>
                  <a:ext uri="{0D108BD9-81ED-4DB2-BD59-A6C34878D82A}">
                    <a16:rowId xmlns:a16="http://schemas.microsoft.com/office/drawing/2014/main" val="2332056671"/>
                  </a:ext>
                </a:extLst>
              </a:tr>
              <a:tr h="1048962">
                <a:tc>
                  <a:txBody>
                    <a:bodyPr/>
                    <a:lstStyle/>
                    <a:p>
                      <a:pPr>
                        <a:buNone/>
                      </a:pPr>
                      <a:r>
                        <a:rPr lang="en-US" sz="2700" b="1" dirty="0">
                          <a:solidFill>
                            <a:schemeClr val="accent1">
                              <a:lumMod val="75000"/>
                            </a:schemeClr>
                          </a:solidFill>
                        </a:rPr>
                        <a:t>2Kings 20.6 </a:t>
                      </a:r>
                      <a:r>
                        <a:rPr lang="en-US" sz="2700" b="1" dirty="0"/>
                        <a:t>Deliverance</a:t>
                      </a:r>
                      <a:r>
                        <a:rPr lang="en-US" sz="2700" dirty="0"/>
                        <a:t> of King Hezikiah </a:t>
                      </a:r>
                    </a:p>
                  </a:txBody>
                  <a:tcPr marL="138937" marR="138937" marT="69468" marB="69468" anchor="ctr">
                    <a:lnL>
                      <a:noFill/>
                    </a:lnL>
                    <a:lnR>
                      <a:noFill/>
                    </a:lnR>
                    <a:lnT>
                      <a:noFill/>
                    </a:lnT>
                    <a:lnB>
                      <a:noFill/>
                    </a:lnB>
                    <a:noFill/>
                  </a:tcPr>
                </a:tc>
                <a:extLst>
                  <a:ext uri="{0D108BD9-81ED-4DB2-BD59-A6C34878D82A}">
                    <a16:rowId xmlns:a16="http://schemas.microsoft.com/office/drawing/2014/main" val="3223468482"/>
                  </a:ext>
                </a:extLst>
              </a:tr>
              <a:tr h="1048962">
                <a:tc>
                  <a:txBody>
                    <a:bodyPr/>
                    <a:lstStyle/>
                    <a:p>
                      <a:pPr>
                        <a:buNone/>
                      </a:pPr>
                      <a:r>
                        <a:rPr lang="en-US" sz="2700" dirty="0"/>
                        <a:t>Hoshea’s wife </a:t>
                      </a:r>
                      <a:r>
                        <a:rPr lang="en-US" sz="2700" b="1" dirty="0"/>
                        <a:t>redeemed</a:t>
                      </a:r>
                      <a:r>
                        <a:rPr lang="en-US" sz="2700" dirty="0"/>
                        <a:t> with 15 pieces of silver</a:t>
                      </a:r>
                    </a:p>
                  </a:txBody>
                  <a:tcPr marL="138937" marR="138937" marT="69468" marB="69468" anchor="ctr">
                    <a:lnL>
                      <a:noFill/>
                    </a:lnL>
                    <a:lnR>
                      <a:noFill/>
                    </a:lnR>
                    <a:lnT>
                      <a:noFill/>
                    </a:lnT>
                    <a:lnB>
                      <a:noFill/>
                    </a:lnB>
                    <a:noFill/>
                  </a:tcPr>
                </a:tc>
                <a:extLst>
                  <a:ext uri="{0D108BD9-81ED-4DB2-BD59-A6C34878D82A}">
                    <a16:rowId xmlns:a16="http://schemas.microsoft.com/office/drawing/2014/main" val="483195153"/>
                  </a:ext>
                </a:extLst>
              </a:tr>
              <a:tr h="1048962">
                <a:tc>
                  <a:txBody>
                    <a:bodyPr/>
                    <a:lstStyle/>
                    <a:p>
                      <a:pPr>
                        <a:buNone/>
                      </a:pPr>
                      <a:r>
                        <a:rPr lang="en-US" sz="2700" b="1" dirty="0">
                          <a:solidFill>
                            <a:schemeClr val="accent1">
                              <a:lumMod val="75000"/>
                            </a:schemeClr>
                          </a:solidFill>
                        </a:rPr>
                        <a:t>Esther 9.15 </a:t>
                      </a:r>
                      <a:r>
                        <a:rPr lang="en-US" sz="2700" dirty="0"/>
                        <a:t>Celebration on 15</a:t>
                      </a:r>
                      <a:r>
                        <a:rPr lang="en-US" sz="2700" baseline="30000" dirty="0"/>
                        <a:t>th</a:t>
                      </a:r>
                      <a:r>
                        <a:rPr lang="en-US" sz="2700" dirty="0"/>
                        <a:t> of 12</a:t>
                      </a:r>
                      <a:r>
                        <a:rPr lang="en-US" sz="2700" baseline="30000" dirty="0"/>
                        <a:t>th</a:t>
                      </a:r>
                      <a:r>
                        <a:rPr lang="en-US" sz="2700" dirty="0"/>
                        <a:t> month brought </a:t>
                      </a:r>
                      <a:r>
                        <a:rPr lang="en-US" sz="2700" b="1" dirty="0"/>
                        <a:t>rest, restitution</a:t>
                      </a:r>
                      <a:r>
                        <a:rPr lang="en-US" sz="2700" dirty="0"/>
                        <a:t>.</a:t>
                      </a:r>
                    </a:p>
                  </a:txBody>
                  <a:tcPr marL="138937" marR="138937" marT="69468" marB="69468" anchor="ctr">
                    <a:lnL>
                      <a:noFill/>
                    </a:lnL>
                    <a:lnR>
                      <a:noFill/>
                    </a:lnR>
                    <a:lnT>
                      <a:noFill/>
                    </a:lnT>
                    <a:lnB>
                      <a:noFill/>
                    </a:lnB>
                    <a:noFill/>
                  </a:tcPr>
                </a:tc>
                <a:extLst>
                  <a:ext uri="{0D108BD9-81ED-4DB2-BD59-A6C34878D82A}">
                    <a16:rowId xmlns:a16="http://schemas.microsoft.com/office/drawing/2014/main" val="1151520549"/>
                  </a:ext>
                </a:extLst>
              </a:tr>
              <a:tr h="1048962">
                <a:tc>
                  <a:txBody>
                    <a:bodyPr/>
                    <a:lstStyle/>
                    <a:p>
                      <a:pPr>
                        <a:buNone/>
                      </a:pPr>
                      <a:r>
                        <a:rPr lang="en-US" sz="2700" dirty="0"/>
                        <a:t>Feast of the Lord Passover/Tabernacle celebrated on 15</a:t>
                      </a:r>
                      <a:r>
                        <a:rPr lang="en-US" sz="2700" baseline="30000" dirty="0"/>
                        <a:t>th</a:t>
                      </a:r>
                      <a:r>
                        <a:rPr lang="en-US" sz="2700" dirty="0"/>
                        <a:t> - </a:t>
                      </a:r>
                      <a:r>
                        <a:rPr lang="en-US" sz="2700" b="1" dirty="0"/>
                        <a:t>restoration</a:t>
                      </a:r>
                    </a:p>
                  </a:txBody>
                  <a:tcPr marL="138937" marR="138937" marT="69468" marB="69468" anchor="ctr">
                    <a:lnL>
                      <a:noFill/>
                    </a:lnL>
                    <a:lnR>
                      <a:noFill/>
                    </a:lnR>
                    <a:lnT>
                      <a:noFill/>
                    </a:lnT>
                    <a:lnB>
                      <a:noFill/>
                    </a:lnB>
                    <a:noFill/>
                  </a:tcPr>
                </a:tc>
                <a:extLst>
                  <a:ext uri="{0D108BD9-81ED-4DB2-BD59-A6C34878D82A}">
                    <a16:rowId xmlns:a16="http://schemas.microsoft.com/office/drawing/2014/main" val="542530580"/>
                  </a:ext>
                </a:extLst>
              </a:tr>
            </a:tbl>
          </a:graphicData>
        </a:graphic>
      </p:graphicFrame>
    </p:spTree>
    <p:extLst>
      <p:ext uri="{BB962C8B-B14F-4D97-AF65-F5344CB8AC3E}">
        <p14:creationId xmlns:p14="http://schemas.microsoft.com/office/powerpoint/2010/main" val="1661281915"/>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3.xml><?xml version="1.0" encoding="utf-8"?>
<ds:datastoreItem xmlns:ds="http://schemas.openxmlformats.org/officeDocument/2006/customXml" ds:itemID="{FCC7764E-1B88-4813-902C-6714719B42F3}">
  <ds:schemaRefs>
    <ds:schemaRef ds:uri="http://purl.org/dc/elements/1.1/"/>
    <ds:schemaRef ds:uri="http://schemas.microsoft.com/sharepoint/v3"/>
    <ds:schemaRef ds:uri="230e9df3-be65-4c73-a93b-d1236ebd677e"/>
    <ds:schemaRef ds:uri="http://purl.org/dc/terms/"/>
    <ds:schemaRef ds:uri="16c05727-aa75-4e4a-9b5f-8a80a1165891"/>
    <ds:schemaRef ds:uri="http://schemas.microsoft.com/office/infopath/2007/PartnerControls"/>
    <ds:schemaRef ds:uri="http://schemas.microsoft.com/office/2006/documentManagement/types"/>
    <ds:schemaRef ds:uri="http://schemas.openxmlformats.org/package/2006/metadata/core-properties"/>
    <ds:schemaRef ds:uri="71af3243-3dd4-4a8d-8c0d-dd76da1f02a5"/>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Basis</Template>
  <TotalTime>15576</TotalTime>
  <Words>1567</Words>
  <Application>Microsoft Office PowerPoint</Application>
  <PresentationFormat>Widescreen</PresentationFormat>
  <Paragraphs>128</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Corbel</vt:lpstr>
      <vt:lpstr>Garamond</vt:lpstr>
      <vt:lpstr>Wingdings</vt:lpstr>
      <vt:lpstr>Wingdings 2</vt:lpstr>
      <vt:lpstr>Basis</vt:lpstr>
      <vt:lpstr>Psalm 89.34</vt:lpstr>
      <vt:lpstr>You are El HaBrit, The God of Covenants.  Through Yeshua, I have entered an everlasting covenant with Yahweh that is sealed with His oath and promise. Your Word cannot fail. All Your promises will be fulfilled. </vt:lpstr>
      <vt:lpstr>Calendar/ News</vt:lpstr>
      <vt:lpstr>Month of AV</vt:lpstr>
      <vt:lpstr>Month of Av                Tribe of Simeon</vt:lpstr>
      <vt:lpstr>Month of Av</vt:lpstr>
      <vt:lpstr>Homework</vt:lpstr>
      <vt:lpstr>Samech  </vt:lpstr>
      <vt:lpstr>Number 15</vt:lpstr>
      <vt:lpstr>Psalms 119:113-120</vt:lpstr>
      <vt:lpstr>Psalms 119:113-120</vt:lpstr>
      <vt:lpstr>Psalms 119:113-120</vt:lpstr>
      <vt:lpstr>Psalms 119:113-120</vt:lpstr>
      <vt:lpstr>Psalms 119:113-120</vt:lpstr>
      <vt:lpstr>Psalms 119:113-120</vt:lpstr>
      <vt:lpstr>Psalms 119:113-120</vt:lpstr>
      <vt:lpstr>Psalms 119:113-120</vt:lpstr>
      <vt:lpstr>Psalms 119:113-120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5786, 3 Nisan (Nissan)</dc:title>
  <dc:creator>BMarie Stone</dc:creator>
  <cp:lastModifiedBy>Lonnita Deadwyler</cp:lastModifiedBy>
  <cp:revision>156</cp:revision>
  <dcterms:created xsi:type="dcterms:W3CDTF">2026-03-17T00:17:33Z</dcterms:created>
  <dcterms:modified xsi:type="dcterms:W3CDTF">2026-07-20T11:26:50Z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