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Lst>
  <p:notesMasterIdLst>
    <p:notesMasterId r:id="rId23"/>
  </p:notesMasterIdLst>
  <p:handoutMasterIdLst>
    <p:handoutMasterId r:id="rId24"/>
  </p:handoutMasterIdLst>
  <p:sldIdLst>
    <p:sldId id="310" r:id="rId5"/>
    <p:sldId id="314" r:id="rId6"/>
    <p:sldId id="388" r:id="rId7"/>
    <p:sldId id="393" r:id="rId8"/>
    <p:sldId id="392" r:id="rId9"/>
    <p:sldId id="389" r:id="rId10"/>
    <p:sldId id="390" r:id="rId11"/>
    <p:sldId id="401" r:id="rId12"/>
    <p:sldId id="400" r:id="rId13"/>
    <p:sldId id="396" r:id="rId14"/>
    <p:sldId id="397" r:id="rId15"/>
    <p:sldId id="398" r:id="rId16"/>
    <p:sldId id="402" r:id="rId17"/>
    <p:sldId id="399" r:id="rId18"/>
    <p:sldId id="403" r:id="rId19"/>
    <p:sldId id="404" r:id="rId20"/>
    <p:sldId id="405" r:id="rId21"/>
    <p:sldId id="40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1C2C6-FB20-4876-BA19-54464F368197}">
          <p14:sldIdLst>
            <p14:sldId id="310"/>
            <p14:sldId id="314"/>
            <p14:sldId id="388"/>
            <p14:sldId id="393"/>
            <p14:sldId id="392"/>
            <p14:sldId id="389"/>
            <p14:sldId id="390"/>
            <p14:sldId id="401"/>
            <p14:sldId id="400"/>
            <p14:sldId id="396"/>
            <p14:sldId id="397"/>
            <p14:sldId id="398"/>
            <p14:sldId id="402"/>
            <p14:sldId id="399"/>
            <p14:sldId id="403"/>
            <p14:sldId id="404"/>
            <p14:sldId id="405"/>
            <p14:sldId id="406"/>
          </p14:sldIdLst>
        </p14:section>
        <p14:section name="Untitled Section" id="{56476C11-26C8-4245-88D9-C1AAE68ECA29}">
          <p14:sldIdLst/>
        </p14:section>
      </p14:sectionLst>
    </p:ex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99FF"/>
    <a:srgbClr val="FFFF00"/>
    <a:srgbClr val="FF00FF"/>
    <a:srgbClr val="FFCC66"/>
    <a:srgbClr val="1C4C3C"/>
    <a:srgbClr val="F1EAE0"/>
    <a:srgbClr val="FF6600"/>
    <a:srgbClr val="8FA971"/>
    <a:srgbClr val="9F79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880" autoAdjust="0"/>
  </p:normalViewPr>
  <p:slideViewPr>
    <p:cSldViewPr snapToGrid="0" snapToObjects="1" showGuides="1">
      <p:cViewPr varScale="1">
        <p:scale>
          <a:sx n="105" d="100"/>
          <a:sy n="105" d="100"/>
        </p:scale>
        <p:origin x="774" y="102"/>
      </p:cViewPr>
      <p:guideLst>
        <p:guide orient="horz" pos="1272"/>
        <p:guide pos="7056"/>
        <p:guide pos="600"/>
        <p:guide pos="4584"/>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snapToObjects="1">
      <p:cViewPr>
        <p:scale>
          <a:sx n="105" d="100"/>
          <a:sy n="105" d="100"/>
        </p:scale>
        <p:origin x="2290" y="-9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5DBF0BA6-C2A6-4DC8-85EE-3F7BCB451D65}"/>
    <pc:docChg chg="custSel delSld modSld modSection">
      <pc:chgData name="Lonnita Deadwyler" userId="57f7c924a8d28b31" providerId="LiveId" clId="{5DBF0BA6-C2A6-4DC8-85EE-3F7BCB451D65}" dt="2026-07-02T00:59:49.720" v="43" actId="20577"/>
      <pc:docMkLst>
        <pc:docMk/>
      </pc:docMkLst>
      <pc:sldChg chg="modSp mod">
        <pc:chgData name="Lonnita Deadwyler" userId="57f7c924a8d28b31" providerId="LiveId" clId="{5DBF0BA6-C2A6-4DC8-85EE-3F7BCB451D65}" dt="2026-07-02T00:55:12.826" v="23" actId="20577"/>
        <pc:sldMkLst>
          <pc:docMk/>
          <pc:sldMk cId="1497987489" sldId="390"/>
        </pc:sldMkLst>
        <pc:spChg chg="mod">
          <ac:chgData name="Lonnita Deadwyler" userId="57f7c924a8d28b31" providerId="LiveId" clId="{5DBF0BA6-C2A6-4DC8-85EE-3F7BCB451D65}" dt="2026-07-02T00:55:12.826" v="23" actId="20577"/>
          <ac:spMkLst>
            <pc:docMk/>
            <pc:sldMk cId="1497987489" sldId="390"/>
            <ac:spMk id="3" creationId="{68ED7C85-BAE0-CD4A-1282-DEEDB9D8A9CE}"/>
          </ac:spMkLst>
        </pc:spChg>
      </pc:sldChg>
      <pc:sldChg chg="modSp mod">
        <pc:chgData name="Lonnita Deadwyler" userId="57f7c924a8d28b31" providerId="LiveId" clId="{5DBF0BA6-C2A6-4DC8-85EE-3F7BCB451D65}" dt="2026-06-28T10:56:19.796" v="16" actId="14100"/>
        <pc:sldMkLst>
          <pc:docMk/>
          <pc:sldMk cId="3770754123" sldId="392"/>
        </pc:sldMkLst>
        <pc:spChg chg="mod">
          <ac:chgData name="Lonnita Deadwyler" userId="57f7c924a8d28b31" providerId="LiveId" clId="{5DBF0BA6-C2A6-4DC8-85EE-3F7BCB451D65}" dt="2026-06-28T10:56:19.796" v="16" actId="14100"/>
          <ac:spMkLst>
            <pc:docMk/>
            <pc:sldMk cId="3770754123" sldId="392"/>
            <ac:spMk id="2" creationId="{201BA672-DBAD-3615-ACD6-007ACF3599D2}"/>
          </ac:spMkLst>
        </pc:spChg>
        <pc:spChg chg="mod">
          <ac:chgData name="Lonnita Deadwyler" userId="57f7c924a8d28b31" providerId="LiveId" clId="{5DBF0BA6-C2A6-4DC8-85EE-3F7BCB451D65}" dt="2026-06-28T10:56:12.941" v="15" actId="14100"/>
          <ac:spMkLst>
            <pc:docMk/>
            <pc:sldMk cId="3770754123" sldId="392"/>
            <ac:spMk id="7" creationId="{7F9C5C67-4B73-7FB0-D894-FB0ADCE57BC7}"/>
          </ac:spMkLst>
        </pc:spChg>
      </pc:sldChg>
      <pc:sldChg chg="modSp mod">
        <pc:chgData name="Lonnita Deadwyler" userId="57f7c924a8d28b31" providerId="LiveId" clId="{5DBF0BA6-C2A6-4DC8-85EE-3F7BCB451D65}" dt="2026-07-02T00:58:31.536" v="42" actId="20577"/>
        <pc:sldMkLst>
          <pc:docMk/>
          <pc:sldMk cId="2612880943" sldId="396"/>
        </pc:sldMkLst>
        <pc:spChg chg="mod">
          <ac:chgData name="Lonnita Deadwyler" userId="57f7c924a8d28b31" providerId="LiveId" clId="{5DBF0BA6-C2A6-4DC8-85EE-3F7BCB451D65}" dt="2026-07-02T00:58:31.536" v="42" actId="20577"/>
          <ac:spMkLst>
            <pc:docMk/>
            <pc:sldMk cId="2612880943" sldId="396"/>
            <ac:spMk id="7" creationId="{CD32216F-02D0-C621-7CA2-7456A6F16FF3}"/>
          </ac:spMkLst>
        </pc:spChg>
      </pc:sldChg>
      <pc:sldChg chg="modSp mod">
        <pc:chgData name="Lonnita Deadwyler" userId="57f7c924a8d28b31" providerId="LiveId" clId="{5DBF0BA6-C2A6-4DC8-85EE-3F7BCB451D65}" dt="2026-06-28T01:07:46.734" v="12" actId="6549"/>
        <pc:sldMkLst>
          <pc:docMk/>
          <pc:sldMk cId="2833871401" sldId="398"/>
        </pc:sldMkLst>
        <pc:spChg chg="mod">
          <ac:chgData name="Lonnita Deadwyler" userId="57f7c924a8d28b31" providerId="LiveId" clId="{5DBF0BA6-C2A6-4DC8-85EE-3F7BCB451D65}" dt="2026-06-28T01:07:46.734" v="12" actId="6549"/>
          <ac:spMkLst>
            <pc:docMk/>
            <pc:sldMk cId="2833871401" sldId="398"/>
            <ac:spMk id="7" creationId="{5C51C827-571F-9E2C-2A7D-327403439AE5}"/>
          </ac:spMkLst>
        </pc:spChg>
      </pc:sldChg>
      <pc:sldChg chg="modSp mod">
        <pc:chgData name="Lonnita Deadwyler" userId="57f7c924a8d28b31" providerId="LiveId" clId="{5DBF0BA6-C2A6-4DC8-85EE-3F7BCB451D65}" dt="2026-06-28T00:56:23.773" v="6" actId="313"/>
        <pc:sldMkLst>
          <pc:docMk/>
          <pc:sldMk cId="866609464" sldId="399"/>
        </pc:sldMkLst>
        <pc:spChg chg="mod">
          <ac:chgData name="Lonnita Deadwyler" userId="57f7c924a8d28b31" providerId="LiveId" clId="{5DBF0BA6-C2A6-4DC8-85EE-3F7BCB451D65}" dt="2026-06-28T00:56:23.773" v="6" actId="313"/>
          <ac:spMkLst>
            <pc:docMk/>
            <pc:sldMk cId="866609464" sldId="399"/>
            <ac:spMk id="6" creationId="{5E30EAB8-5052-14E5-183F-B79BF8311AA9}"/>
          </ac:spMkLst>
        </pc:spChg>
      </pc:sldChg>
      <pc:sldChg chg="modSp mod">
        <pc:chgData name="Lonnita Deadwyler" userId="57f7c924a8d28b31" providerId="LiveId" clId="{5DBF0BA6-C2A6-4DC8-85EE-3F7BCB451D65}" dt="2026-07-02T00:56:32.152" v="35" actId="14100"/>
        <pc:sldMkLst>
          <pc:docMk/>
          <pc:sldMk cId="3824216457" sldId="401"/>
        </pc:sldMkLst>
        <pc:spChg chg="mod">
          <ac:chgData name="Lonnita Deadwyler" userId="57f7c924a8d28b31" providerId="LiveId" clId="{5DBF0BA6-C2A6-4DC8-85EE-3F7BCB451D65}" dt="2026-07-02T00:56:32.152" v="35" actId="14100"/>
          <ac:spMkLst>
            <pc:docMk/>
            <pc:sldMk cId="3824216457" sldId="401"/>
            <ac:spMk id="8" creationId="{80DEA962-2EC1-937F-1B77-870CF8036ED1}"/>
          </ac:spMkLst>
        </pc:spChg>
      </pc:sldChg>
      <pc:sldChg chg="modSp mod">
        <pc:chgData name="Lonnita Deadwyler" userId="57f7c924a8d28b31" providerId="LiveId" clId="{5DBF0BA6-C2A6-4DC8-85EE-3F7BCB451D65}" dt="2026-07-02T00:59:49.720" v="43" actId="20577"/>
        <pc:sldMkLst>
          <pc:docMk/>
          <pc:sldMk cId="132727484" sldId="402"/>
        </pc:sldMkLst>
        <pc:spChg chg="mod">
          <ac:chgData name="Lonnita Deadwyler" userId="57f7c924a8d28b31" providerId="LiveId" clId="{5DBF0BA6-C2A6-4DC8-85EE-3F7BCB451D65}" dt="2026-07-02T00:30:25.035" v="20" actId="20577"/>
          <ac:spMkLst>
            <pc:docMk/>
            <pc:sldMk cId="132727484" sldId="402"/>
            <ac:spMk id="6" creationId="{7B00CE89-26C2-398F-0524-3853465902F0}"/>
          </ac:spMkLst>
        </pc:spChg>
        <pc:spChg chg="mod">
          <ac:chgData name="Lonnita Deadwyler" userId="57f7c924a8d28b31" providerId="LiveId" clId="{5DBF0BA6-C2A6-4DC8-85EE-3F7BCB451D65}" dt="2026-07-02T00:59:49.720" v="43" actId="20577"/>
          <ac:spMkLst>
            <pc:docMk/>
            <pc:sldMk cId="132727484" sldId="402"/>
            <ac:spMk id="7" creationId="{75DB24BB-E3D2-4867-4031-24BD6DF65EAC}"/>
          </ac:spMkLst>
        </pc:spChg>
      </pc:sldChg>
      <pc:sldChg chg="modSp mod">
        <pc:chgData name="Lonnita Deadwyler" userId="57f7c924a8d28b31" providerId="LiveId" clId="{5DBF0BA6-C2A6-4DC8-85EE-3F7BCB451D65}" dt="2026-06-28T01:14:48.291" v="14" actId="20577"/>
        <pc:sldMkLst>
          <pc:docMk/>
          <pc:sldMk cId="3209337940" sldId="406"/>
        </pc:sldMkLst>
        <pc:spChg chg="mod">
          <ac:chgData name="Lonnita Deadwyler" userId="57f7c924a8d28b31" providerId="LiveId" clId="{5DBF0BA6-C2A6-4DC8-85EE-3F7BCB451D65}" dt="2026-06-28T01:14:48.291" v="14" actId="20577"/>
          <ac:spMkLst>
            <pc:docMk/>
            <pc:sldMk cId="3209337940" sldId="406"/>
            <ac:spMk id="7" creationId="{053A79E8-558B-B0BC-66A5-3A8A08A3D14D}"/>
          </ac:spMkLst>
        </pc:spChg>
      </pc:sldChg>
      <pc:sldMasterChg chg="delSldLayout">
        <pc:chgData name="Lonnita Deadwyler" userId="57f7c924a8d28b31" providerId="LiveId" clId="{5DBF0BA6-C2A6-4DC8-85EE-3F7BCB451D65}" dt="2026-06-28T00:59:50.395" v="8" actId="47"/>
        <pc:sldMasterMkLst>
          <pc:docMk/>
          <pc:sldMasterMk cId="3804339012" sldId="2147483932"/>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7/1/2026</a:t>
            </a:fld>
            <a:endParaRPr lang="en-US" dirty="0"/>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6/30/2026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 Yeshua was 12 and found in the Temple is significant. The 12th year was the final year of preparation for a son before he entered full participation in the religious life of the synagogue. Up until that time his parents, especially his father, were teaching him the commandments of the law, but at the end of the 12th year the son goes through a ceremony by which he formally takes on the yoke of the law and becomes a </a:t>
            </a:r>
            <a:r>
              <a:rPr lang="en-US" sz="1400" i="1" dirty="0"/>
              <a:t>bar mitzvah</a:t>
            </a:r>
            <a:r>
              <a:rPr lang="en-US" sz="1400" dirty="0"/>
              <a:t> or "son of the commandment." </a:t>
            </a:r>
          </a:p>
          <a:p>
            <a:endParaRPr lang="en-US" sz="1400" dirty="0"/>
          </a:p>
          <a:p>
            <a:r>
              <a:rPr lang="en-US" sz="1400" dirty="0"/>
              <a:t>Yeshua subtle demonstration for those who had eyes to see that his would be more than an ordinary Jewish </a:t>
            </a:r>
            <a:r>
              <a:rPr lang="en-US" sz="1400" i="1" dirty="0"/>
              <a:t>bar mitzvah;</a:t>
            </a:r>
            <a:r>
              <a:rPr lang="en-US" sz="1400" dirty="0"/>
              <a:t> his insight into the commandment was more profound than ordinary men, and his relationship with Yahweh would be unique. </a:t>
            </a:r>
          </a:p>
          <a:p>
            <a:endParaRPr lang="en-US" sz="1400" dirty="0"/>
          </a:p>
          <a:p>
            <a:r>
              <a:rPr lang="en-US" sz="1400" b="1" dirty="0"/>
              <a:t>SHEPHERD</a:t>
            </a:r>
            <a:r>
              <a:rPr lang="en-US" sz="1400" dirty="0"/>
              <a:t>: Ps 80.1; 95.7, John 10.14</a:t>
            </a:r>
          </a:p>
        </p:txBody>
      </p:sp>
      <p:sp>
        <p:nvSpPr>
          <p:cNvPr id="4" name="Slide Number Placeholder 3"/>
          <p:cNvSpPr>
            <a:spLocks noGrp="1"/>
          </p:cNvSpPr>
          <p:nvPr>
            <p:ph type="sldNum" sz="quarter" idx="5"/>
          </p:nvPr>
        </p:nvSpPr>
        <p:spPr/>
        <p:txBody>
          <a:bodyPr/>
          <a:lstStyle/>
          <a:p>
            <a:fld id="{2503C4B0-A82C-497E-A667-41FFA619A478}" type="slidenum">
              <a:rPr lang="en-US" smtClean="0"/>
              <a:t>9</a:t>
            </a:fld>
            <a:endParaRPr lang="en-US" dirty="0"/>
          </a:p>
        </p:txBody>
      </p:sp>
    </p:spTree>
    <p:extLst>
      <p:ext uri="{BB962C8B-B14F-4D97-AF65-F5344CB8AC3E}">
        <p14:creationId xmlns:p14="http://schemas.microsoft.com/office/powerpoint/2010/main" val="320654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Ah/nee (H589) </a:t>
            </a:r>
          </a:p>
        </p:txBody>
      </p:sp>
      <p:sp>
        <p:nvSpPr>
          <p:cNvPr id="4" name="Slide Number Placeholder 3"/>
          <p:cNvSpPr>
            <a:spLocks noGrp="1"/>
          </p:cNvSpPr>
          <p:nvPr>
            <p:ph type="sldNum" sz="quarter" idx="5"/>
          </p:nvPr>
        </p:nvSpPr>
        <p:spPr/>
        <p:txBody>
          <a:bodyPr/>
          <a:lstStyle/>
          <a:p>
            <a:fld id="{2503C4B0-A82C-497E-A667-41FFA619A478}" type="slidenum">
              <a:rPr lang="en-US" smtClean="0"/>
              <a:t>15</a:t>
            </a:fld>
            <a:endParaRPr lang="en-US" dirty="0"/>
          </a:p>
        </p:txBody>
      </p:sp>
    </p:spTree>
    <p:extLst>
      <p:ext uri="{BB962C8B-B14F-4D97-AF65-F5344CB8AC3E}">
        <p14:creationId xmlns:p14="http://schemas.microsoft.com/office/powerpoint/2010/main" val="393084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E51AB-8E6D-C011-1049-08415AD02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A56ED-8266-A2C6-A33B-AEE93AF53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E2FC6-72D0-A02D-1818-124FFD5DABA8}"/>
              </a:ext>
            </a:extLst>
          </p:cNvPr>
          <p:cNvSpPr>
            <a:spLocks noGrp="1"/>
          </p:cNvSpPr>
          <p:nvPr>
            <p:ph type="body" idx="1"/>
          </p:nvPr>
        </p:nvSpPr>
        <p:spPr/>
        <p:txBody>
          <a:bodyPr/>
          <a:lstStyle/>
          <a:p>
            <a:r>
              <a:rPr lang="en-US" dirty="0"/>
              <a:t>Ah/nee (H589) </a:t>
            </a:r>
          </a:p>
        </p:txBody>
      </p:sp>
      <p:sp>
        <p:nvSpPr>
          <p:cNvPr id="4" name="Slide Number Placeholder 3">
            <a:extLst>
              <a:ext uri="{FF2B5EF4-FFF2-40B4-BE49-F238E27FC236}">
                <a16:creationId xmlns:a16="http://schemas.microsoft.com/office/drawing/2014/main" id="{0F7A7D2B-3239-FAB0-048F-9793A9CDF239}"/>
              </a:ext>
            </a:extLst>
          </p:cNvPr>
          <p:cNvSpPr>
            <a:spLocks noGrp="1"/>
          </p:cNvSpPr>
          <p:nvPr>
            <p:ph type="sldNum" sz="quarter" idx="5"/>
          </p:nvPr>
        </p:nvSpPr>
        <p:spPr/>
        <p:txBody>
          <a:bodyPr/>
          <a:lstStyle/>
          <a:p>
            <a:fld id="{2503C4B0-A82C-497E-A667-41FFA619A478}" type="slidenum">
              <a:rPr lang="en-US" smtClean="0"/>
              <a:t>16</a:t>
            </a:fld>
            <a:endParaRPr lang="en-US" dirty="0"/>
          </a:p>
        </p:txBody>
      </p:sp>
    </p:spTree>
    <p:extLst>
      <p:ext uri="{BB962C8B-B14F-4D97-AF65-F5344CB8AC3E}">
        <p14:creationId xmlns:p14="http://schemas.microsoft.com/office/powerpoint/2010/main" val="83972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39F7-2F26-EC9F-F32C-2805C29A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72AAC-92CD-9093-8E49-1D2537CA6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3EC63-8C64-1B0F-EEC0-B19E2C83B500}"/>
              </a:ext>
            </a:extLst>
          </p:cNvPr>
          <p:cNvSpPr>
            <a:spLocks noGrp="1"/>
          </p:cNvSpPr>
          <p:nvPr>
            <p:ph type="body" idx="1"/>
          </p:nvPr>
        </p:nvSpPr>
        <p:spPr/>
        <p:txBody>
          <a:bodyPr/>
          <a:lstStyle/>
          <a:p>
            <a:r>
              <a:rPr lang="en-US" dirty="0"/>
              <a:t>Ah/nee (H589) </a:t>
            </a:r>
          </a:p>
        </p:txBody>
      </p:sp>
      <p:sp>
        <p:nvSpPr>
          <p:cNvPr id="4" name="Slide Number Placeholder 3">
            <a:extLst>
              <a:ext uri="{FF2B5EF4-FFF2-40B4-BE49-F238E27FC236}">
                <a16:creationId xmlns:a16="http://schemas.microsoft.com/office/drawing/2014/main" id="{A8D98682-1215-0BC7-F35B-FE5DCEE94723}"/>
              </a:ext>
            </a:extLst>
          </p:cNvPr>
          <p:cNvSpPr>
            <a:spLocks noGrp="1"/>
          </p:cNvSpPr>
          <p:nvPr>
            <p:ph type="sldNum" sz="quarter" idx="5"/>
          </p:nvPr>
        </p:nvSpPr>
        <p:spPr/>
        <p:txBody>
          <a:bodyPr/>
          <a:lstStyle/>
          <a:p>
            <a:fld id="{2503C4B0-A82C-497E-A667-41FFA619A478}" type="slidenum">
              <a:rPr lang="en-US" smtClean="0"/>
              <a:t>17</a:t>
            </a:fld>
            <a:endParaRPr lang="en-US" dirty="0"/>
          </a:p>
        </p:txBody>
      </p:sp>
    </p:spTree>
    <p:extLst>
      <p:ext uri="{BB962C8B-B14F-4D97-AF65-F5344CB8AC3E}">
        <p14:creationId xmlns:p14="http://schemas.microsoft.com/office/powerpoint/2010/main" val="162014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76D6-7DFB-E478-A44E-E24364AF0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FBAE6-C158-871A-10C3-64707B431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F72BE-E3BF-A334-DA23-6CB9D9503A01}"/>
              </a:ext>
            </a:extLst>
          </p:cNvPr>
          <p:cNvSpPr>
            <a:spLocks noGrp="1"/>
          </p:cNvSpPr>
          <p:nvPr>
            <p:ph type="body" idx="1"/>
          </p:nvPr>
        </p:nvSpPr>
        <p:spPr/>
        <p:txBody>
          <a:bodyPr/>
          <a:lstStyle/>
          <a:p>
            <a:r>
              <a:rPr lang="en-US" dirty="0"/>
              <a:t>Ah/nee (H589) </a:t>
            </a:r>
          </a:p>
        </p:txBody>
      </p:sp>
      <p:sp>
        <p:nvSpPr>
          <p:cNvPr id="4" name="Slide Number Placeholder 3">
            <a:extLst>
              <a:ext uri="{FF2B5EF4-FFF2-40B4-BE49-F238E27FC236}">
                <a16:creationId xmlns:a16="http://schemas.microsoft.com/office/drawing/2014/main" id="{B7D58266-95BE-2E1C-76AD-6A52C39AE9BB}"/>
              </a:ext>
            </a:extLst>
          </p:cNvPr>
          <p:cNvSpPr>
            <a:spLocks noGrp="1"/>
          </p:cNvSpPr>
          <p:nvPr>
            <p:ph type="sldNum" sz="quarter" idx="5"/>
          </p:nvPr>
        </p:nvSpPr>
        <p:spPr/>
        <p:txBody>
          <a:bodyPr/>
          <a:lstStyle/>
          <a:p>
            <a:fld id="{2503C4B0-A82C-497E-A667-41FFA619A478}" type="slidenum">
              <a:rPr lang="en-US" smtClean="0"/>
              <a:t>18</a:t>
            </a:fld>
            <a:endParaRPr lang="en-US" dirty="0"/>
          </a:p>
        </p:txBody>
      </p:sp>
    </p:spTree>
    <p:extLst>
      <p:ext uri="{BB962C8B-B14F-4D97-AF65-F5344CB8AC3E}">
        <p14:creationId xmlns:p14="http://schemas.microsoft.com/office/powerpoint/2010/main" val="165215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76709634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9615490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357718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78448803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363860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132649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63694353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06350839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Content Placeholder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0599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anchor="ctr">
            <a:noAutofit/>
          </a:bodyPr>
          <a:lstStyle>
            <a:lvl1pPr algn="l">
              <a:lnSpc>
                <a:spcPct val="100000"/>
              </a:lnSpc>
              <a:defRPr sz="6000" b="1" i="0" cap="all" baseline="0">
                <a:solidFill>
                  <a:schemeClr val="tx2"/>
                </a:solidFill>
                <a:latin typeface="+mj-lt"/>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anchor="t"/>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4146041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6307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87119249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677422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a:noAutofit/>
          </a:bodyPr>
          <a:lstStyle>
            <a:lvl1pPr marL="0" indent="0" algn="l">
              <a:buNone/>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a:lstStyle>
            <a:lvl1pPr marL="0" indent="0" algn="l">
              <a:buNone/>
              <a:defRPr sz="1800"/>
            </a:lvl1pPr>
          </a:lstStyle>
          <a:p>
            <a:r>
              <a:rPr lang="en-US"/>
              <a:t>Click icon to add picture</a:t>
            </a:r>
            <a:endParaRPr lang="en-US" dirty="0"/>
          </a:p>
        </p:txBody>
      </p:sp>
      <p:sp>
        <p:nvSpPr>
          <p:cNvPr id="8" name="Content Placeholder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8978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anchor="ctr">
            <a:normAutofit/>
          </a:bodyPr>
          <a:lstStyle>
            <a:lvl1pPr>
              <a:defRPr sz="6000" b="1" cap="all" baseline="0">
                <a:solidFill>
                  <a:schemeClr val="tx2"/>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0437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244251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8269512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6/30/2026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2670991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6/30/2026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975450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6/30/2026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3754618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55655826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33003538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6/30/2026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80433901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742" r:id="rId19"/>
    <p:sldLayoutId id="2147483746" r:id="rId20"/>
    <p:sldLayoutId id="2147483666" r:id="rId21"/>
    <p:sldLayoutId id="2147483670" r:id="rId22"/>
    <p:sldLayoutId id="2147483663" r:id="rId23"/>
    <p:sldLayoutId id="2147483671" r:id="rId24"/>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451AA-AEB4-0B9E-B76E-611C2AA8DA4E}"/>
              </a:ext>
            </a:extLst>
          </p:cNvPr>
          <p:cNvSpPr>
            <a:spLocks noGrp="1"/>
          </p:cNvSpPr>
          <p:nvPr>
            <p:ph type="title"/>
          </p:nvPr>
        </p:nvSpPr>
        <p:spPr>
          <a:xfrm>
            <a:off x="5695061" y="1241266"/>
            <a:ext cx="5428551" cy="1236891"/>
          </a:xfrm>
        </p:spPr>
        <p:txBody>
          <a:bodyPr vert="horz" lIns="91440" tIns="45720" rIns="91440" bIns="45720" rtlCol="0" anchor="b">
            <a:normAutofit/>
          </a:bodyPr>
          <a:lstStyle/>
          <a:p>
            <a:r>
              <a:rPr lang="en-US" sz="5400" b="0" dirty="0">
                <a:solidFill>
                  <a:schemeClr val="tx1"/>
                </a:solidFill>
              </a:rPr>
              <a:t>Revelation 19.5a</a:t>
            </a:r>
          </a:p>
        </p:txBody>
      </p:sp>
      <p:sp>
        <p:nvSpPr>
          <p:cNvPr id="4" name="Text Placeholder 3">
            <a:extLst>
              <a:ext uri="{FF2B5EF4-FFF2-40B4-BE49-F238E27FC236}">
                <a16:creationId xmlns:a16="http://schemas.microsoft.com/office/drawing/2014/main" id="{6EF967D8-05D3-0F64-4B0B-FE9B335F81EB}"/>
              </a:ext>
            </a:extLst>
          </p:cNvPr>
          <p:cNvSpPr>
            <a:spLocks noGrp="1"/>
          </p:cNvSpPr>
          <p:nvPr>
            <p:ph sz="quarter" idx="14"/>
          </p:nvPr>
        </p:nvSpPr>
        <p:spPr>
          <a:xfrm>
            <a:off x="5695061" y="3106271"/>
            <a:ext cx="5428551" cy="3107716"/>
          </a:xfrm>
        </p:spPr>
        <p:txBody>
          <a:bodyPr vert="horz" lIns="91440" tIns="45720" rIns="91440" bIns="45720" rtlCol="0" anchor="t">
            <a:normAutofit/>
          </a:bodyPr>
          <a:lstStyle/>
          <a:p>
            <a:pPr marL="0" indent="0">
              <a:lnSpc>
                <a:spcPct val="100000"/>
              </a:lnSpc>
              <a:spcBef>
                <a:spcPts val="1000"/>
              </a:spcBef>
              <a:spcAft>
                <a:spcPts val="0"/>
              </a:spcAft>
              <a:buNone/>
            </a:pPr>
            <a:r>
              <a:rPr lang="en-US" sz="3200" cap="all" dirty="0">
                <a:solidFill>
                  <a:schemeClr val="tx1"/>
                </a:solidFill>
              </a:rPr>
              <a:t>“Praise our god, all you his servants, you who fear him, small and great!”</a:t>
            </a:r>
          </a:p>
        </p:txBody>
      </p:sp>
      <p:pic>
        <p:nvPicPr>
          <p:cNvPr id="12" name="Picture Placeholder 11">
            <a:extLst>
              <a:ext uri="{FF2B5EF4-FFF2-40B4-BE49-F238E27FC236}">
                <a16:creationId xmlns:a16="http://schemas.microsoft.com/office/drawing/2014/main" id="{3AFBFB0D-8FBF-F9CC-9AD6-B56D144428CB}"/>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6190" r="1" b="6191"/>
          <a:stretch>
            <a:fillRect/>
          </a:stretch>
        </p:blipFill>
        <p:spPr>
          <a:xfrm>
            <a:off x="1109764" y="1114621"/>
            <a:ext cx="3526244" cy="4628758"/>
          </a:xfrm>
          <a:prstGeom prst="rect">
            <a:avLst/>
          </a:prstGeom>
          <a:noFill/>
        </p:spPr>
      </p:pic>
    </p:spTree>
    <p:extLst>
      <p:ext uri="{BB962C8B-B14F-4D97-AF65-F5344CB8AC3E}">
        <p14:creationId xmlns:p14="http://schemas.microsoft.com/office/powerpoint/2010/main" val="350433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C4EBCB-7979-E2AC-B772-81B316589F56}"/>
              </a:ext>
            </a:extLst>
          </p:cNvPr>
          <p:cNvSpPr>
            <a:spLocks noGrp="1"/>
          </p:cNvSpPr>
          <p:nvPr>
            <p:ph type="title"/>
          </p:nvPr>
        </p:nvSpPr>
        <p:spPr>
          <a:xfrm>
            <a:off x="677334" y="609600"/>
            <a:ext cx="3979333" cy="736600"/>
          </a:xfrm>
        </p:spPr>
        <p:txBody>
          <a:bodyPr/>
          <a:lstStyle/>
          <a:p>
            <a:r>
              <a:rPr lang="en-US" dirty="0"/>
              <a:t>Psalm 119.89-96</a:t>
            </a:r>
          </a:p>
        </p:txBody>
      </p:sp>
      <p:sp>
        <p:nvSpPr>
          <p:cNvPr id="6" name="Content Placeholder 5">
            <a:extLst>
              <a:ext uri="{FF2B5EF4-FFF2-40B4-BE49-F238E27FC236}">
                <a16:creationId xmlns:a16="http://schemas.microsoft.com/office/drawing/2014/main" id="{B6F769C9-8685-681D-E4A6-4BDFC2DD89D2}"/>
              </a:ext>
            </a:extLst>
          </p:cNvPr>
          <p:cNvSpPr>
            <a:spLocks noGrp="1"/>
          </p:cNvSpPr>
          <p:nvPr>
            <p:ph sz="half" idx="1"/>
          </p:nvPr>
        </p:nvSpPr>
        <p:spPr>
          <a:xfrm>
            <a:off x="872067" y="1350432"/>
            <a:ext cx="4921101" cy="5071533"/>
          </a:xfrm>
        </p:spPr>
        <p:txBody>
          <a:bodyPr>
            <a:noAutofit/>
          </a:bodyPr>
          <a:lstStyle/>
          <a:p>
            <a:r>
              <a:rPr lang="en-US" sz="2400" b="1" dirty="0">
                <a:solidFill>
                  <a:schemeClr val="accent1"/>
                </a:solidFill>
              </a:rPr>
              <a:t>V89: </a:t>
            </a:r>
            <a:r>
              <a:rPr lang="en-US" sz="2400" dirty="0">
                <a:solidFill>
                  <a:schemeClr val="accent1"/>
                </a:solidFill>
              </a:rPr>
              <a:t>(H5769 Leh/o/lam) </a:t>
            </a:r>
            <a:r>
              <a:rPr lang="en-US" sz="2400" i="1" dirty="0">
                <a:solidFill>
                  <a:schemeClr val="tx1"/>
                </a:solidFill>
              </a:rPr>
              <a:t>“Forever…” </a:t>
            </a:r>
            <a:r>
              <a:rPr lang="en-US" sz="2400" dirty="0">
                <a:solidFill>
                  <a:schemeClr val="tx1"/>
                </a:solidFill>
              </a:rPr>
              <a:t>Unchangeable nature of the word.</a:t>
            </a:r>
          </a:p>
          <a:p>
            <a:r>
              <a:rPr lang="en-US" sz="2400" dirty="0">
                <a:solidFill>
                  <a:schemeClr val="tx1"/>
                </a:solidFill>
              </a:rPr>
              <a:t>The word of Yah, which created the world, is what continues today to sustain the heavens.</a:t>
            </a:r>
          </a:p>
          <a:p>
            <a:r>
              <a:rPr lang="en-US" sz="2400" dirty="0">
                <a:solidFill>
                  <a:schemeClr val="tx1"/>
                </a:solidFill>
              </a:rPr>
              <a:t>No one can unsettle it or establish a place to try to unsettle it.</a:t>
            </a:r>
          </a:p>
          <a:p>
            <a:r>
              <a:rPr lang="en-US" sz="2400" dirty="0">
                <a:solidFill>
                  <a:schemeClr val="accent1"/>
                </a:solidFill>
              </a:rPr>
              <a:t>2Tim 3.16 </a:t>
            </a:r>
            <a:r>
              <a:rPr lang="en-US" sz="2400" dirty="0">
                <a:solidFill>
                  <a:schemeClr val="tx1"/>
                </a:solidFill>
              </a:rPr>
              <a:t>These are the very words of Yahweh which every man can stand on. </a:t>
            </a:r>
          </a:p>
        </p:txBody>
      </p:sp>
      <p:sp>
        <p:nvSpPr>
          <p:cNvPr id="7" name="Content Placeholder 6">
            <a:extLst>
              <a:ext uri="{FF2B5EF4-FFF2-40B4-BE49-F238E27FC236}">
                <a16:creationId xmlns:a16="http://schemas.microsoft.com/office/drawing/2014/main" id="{CD32216F-02D0-C621-7CA2-7456A6F16FF3}"/>
              </a:ext>
            </a:extLst>
          </p:cNvPr>
          <p:cNvSpPr>
            <a:spLocks noGrp="1"/>
          </p:cNvSpPr>
          <p:nvPr>
            <p:ph sz="half" idx="2"/>
          </p:nvPr>
        </p:nvSpPr>
        <p:spPr>
          <a:xfrm>
            <a:off x="5887336" y="1498599"/>
            <a:ext cx="3857798" cy="4775200"/>
          </a:xfrm>
        </p:spPr>
        <p:txBody>
          <a:bodyPr>
            <a:noAutofit/>
          </a:bodyPr>
          <a:lstStyle/>
          <a:p>
            <a:r>
              <a:rPr lang="en-US" sz="2400" dirty="0">
                <a:solidFill>
                  <a:schemeClr val="accent1"/>
                </a:solidFill>
              </a:rPr>
              <a:t>Mt 5.18 </a:t>
            </a:r>
            <a:r>
              <a:rPr lang="en-US" sz="2400" i="1" dirty="0">
                <a:solidFill>
                  <a:schemeClr val="tx1"/>
                </a:solidFill>
              </a:rPr>
              <a:t>(yod &amp; vav) can be </a:t>
            </a:r>
            <a:r>
              <a:rPr lang="en-US" sz="2400" dirty="0">
                <a:solidFill>
                  <a:schemeClr val="tx1"/>
                </a:solidFill>
              </a:rPr>
              <a:t>left out of a word and not be misspelled. So, Yeshua was saying even the letters that can properly be left out of a word would not be omitted from the Torah as long as the Earth exists.</a:t>
            </a:r>
          </a:p>
          <a:p>
            <a:endParaRPr lang="en-US" sz="2400" dirty="0"/>
          </a:p>
        </p:txBody>
      </p:sp>
    </p:spTree>
    <p:extLst>
      <p:ext uri="{BB962C8B-B14F-4D97-AF65-F5344CB8AC3E}">
        <p14:creationId xmlns:p14="http://schemas.microsoft.com/office/powerpoint/2010/main" val="261288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784-7DFA-1D9A-09FF-81595F01C5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374BCA-24C6-E54E-10F0-4FB87FF0A341}"/>
              </a:ext>
            </a:extLst>
          </p:cNvPr>
          <p:cNvSpPr>
            <a:spLocks noGrp="1"/>
          </p:cNvSpPr>
          <p:nvPr>
            <p:ph type="title"/>
          </p:nvPr>
        </p:nvSpPr>
        <p:spPr>
          <a:xfrm>
            <a:off x="677334" y="609600"/>
            <a:ext cx="3979333" cy="736600"/>
          </a:xfrm>
        </p:spPr>
        <p:txBody>
          <a:bodyPr/>
          <a:lstStyle/>
          <a:p>
            <a:r>
              <a:rPr lang="en-US" dirty="0"/>
              <a:t>Psalm 119.89-96</a:t>
            </a:r>
          </a:p>
        </p:txBody>
      </p:sp>
      <p:sp>
        <p:nvSpPr>
          <p:cNvPr id="6" name="Content Placeholder 5">
            <a:extLst>
              <a:ext uri="{FF2B5EF4-FFF2-40B4-BE49-F238E27FC236}">
                <a16:creationId xmlns:a16="http://schemas.microsoft.com/office/drawing/2014/main" id="{201D35E0-A183-D4CE-23A7-C03F2BFC3CE3}"/>
              </a:ext>
            </a:extLst>
          </p:cNvPr>
          <p:cNvSpPr>
            <a:spLocks noGrp="1"/>
          </p:cNvSpPr>
          <p:nvPr>
            <p:ph sz="half" idx="1"/>
          </p:nvPr>
        </p:nvSpPr>
        <p:spPr>
          <a:xfrm>
            <a:off x="927327" y="1557866"/>
            <a:ext cx="3986296" cy="5071533"/>
          </a:xfrm>
        </p:spPr>
        <p:txBody>
          <a:bodyPr>
            <a:noAutofit/>
          </a:bodyPr>
          <a:lstStyle/>
          <a:p>
            <a:r>
              <a:rPr lang="en-US" sz="2400" b="1" dirty="0">
                <a:solidFill>
                  <a:schemeClr val="accent1"/>
                </a:solidFill>
              </a:rPr>
              <a:t>V90: </a:t>
            </a:r>
            <a:r>
              <a:rPr lang="en-US" sz="2400" dirty="0">
                <a:solidFill>
                  <a:schemeClr val="accent1"/>
                </a:solidFill>
              </a:rPr>
              <a:t>(H1755 Leh/doe/r) </a:t>
            </a:r>
            <a:r>
              <a:rPr lang="en-US" sz="2400" dirty="0"/>
              <a:t>  </a:t>
            </a:r>
            <a:r>
              <a:rPr lang="en-US" sz="2400" i="1" dirty="0">
                <a:solidFill>
                  <a:schemeClr val="tx1"/>
                </a:solidFill>
              </a:rPr>
              <a:t>“to generation…” </a:t>
            </a:r>
          </a:p>
          <a:p>
            <a:r>
              <a:rPr lang="en-US" sz="2400" dirty="0">
                <a:solidFill>
                  <a:schemeClr val="tx1"/>
                </a:solidFill>
              </a:rPr>
              <a:t>The stability and steadfastness of Yahweh’s word is His faithfulness for the past as well as the future. </a:t>
            </a:r>
            <a:r>
              <a:rPr lang="en-US" sz="2400" dirty="0">
                <a:solidFill>
                  <a:schemeClr val="accent1"/>
                </a:solidFill>
              </a:rPr>
              <a:t>Isaiah 40.6-8</a:t>
            </a:r>
          </a:p>
          <a:p>
            <a:r>
              <a:rPr lang="en-US" sz="2400" dirty="0">
                <a:solidFill>
                  <a:schemeClr val="tx1"/>
                </a:solidFill>
              </a:rPr>
              <a:t>Every generation is upheld by Yah’s word. </a:t>
            </a:r>
            <a:r>
              <a:rPr lang="en-US" sz="2400" dirty="0">
                <a:solidFill>
                  <a:schemeClr val="accent1"/>
                </a:solidFill>
              </a:rPr>
              <a:t>Psalm 102.12</a:t>
            </a:r>
          </a:p>
        </p:txBody>
      </p:sp>
      <p:sp>
        <p:nvSpPr>
          <p:cNvPr id="7" name="Content Placeholder 6">
            <a:extLst>
              <a:ext uri="{FF2B5EF4-FFF2-40B4-BE49-F238E27FC236}">
                <a16:creationId xmlns:a16="http://schemas.microsoft.com/office/drawing/2014/main" id="{C9D3A35E-E705-A94B-AFBE-40C1E0DC1375}"/>
              </a:ext>
            </a:extLst>
          </p:cNvPr>
          <p:cNvSpPr>
            <a:spLocks noGrp="1"/>
          </p:cNvSpPr>
          <p:nvPr>
            <p:ph sz="half" idx="2"/>
          </p:nvPr>
        </p:nvSpPr>
        <p:spPr>
          <a:xfrm>
            <a:off x="5170578" y="983411"/>
            <a:ext cx="4574555" cy="5508764"/>
          </a:xfrm>
        </p:spPr>
        <p:txBody>
          <a:bodyPr>
            <a:noAutofit/>
          </a:bodyPr>
          <a:lstStyle/>
          <a:p>
            <a:r>
              <a:rPr lang="en-US" sz="2400" b="1" dirty="0">
                <a:solidFill>
                  <a:schemeClr val="accent1"/>
                </a:solidFill>
              </a:rPr>
              <a:t>V91: </a:t>
            </a:r>
            <a:r>
              <a:rPr lang="en-US" sz="2400" dirty="0">
                <a:solidFill>
                  <a:schemeClr val="accent1"/>
                </a:solidFill>
              </a:rPr>
              <a:t>(H941 Leh/mee-</a:t>
            </a:r>
            <a:r>
              <a:rPr lang="en-US" sz="2400" dirty="0" err="1">
                <a:solidFill>
                  <a:schemeClr val="accent1"/>
                </a:solidFill>
              </a:rPr>
              <a:t>sh</a:t>
            </a:r>
            <a:r>
              <a:rPr lang="en-US" sz="2400" dirty="0">
                <a:solidFill>
                  <a:schemeClr val="accent1"/>
                </a:solidFill>
              </a:rPr>
              <a:t>/pa/</a:t>
            </a:r>
            <a:r>
              <a:rPr lang="en-US" sz="2400" dirty="0" err="1">
                <a:solidFill>
                  <a:schemeClr val="accent1"/>
                </a:solidFill>
              </a:rPr>
              <a:t>Te</a:t>
            </a:r>
            <a:r>
              <a:rPr lang="en-US" sz="2400" dirty="0">
                <a:solidFill>
                  <a:schemeClr val="accent1"/>
                </a:solidFill>
              </a:rPr>
              <a:t>/Kha) </a:t>
            </a:r>
            <a:r>
              <a:rPr lang="en-US" sz="2400" i="1" dirty="0">
                <a:solidFill>
                  <a:schemeClr val="tx1"/>
                </a:solidFill>
              </a:rPr>
              <a:t>“For your judgments”</a:t>
            </a:r>
          </a:p>
          <a:p>
            <a:r>
              <a:rPr lang="en-US" sz="2400" dirty="0">
                <a:solidFill>
                  <a:schemeClr val="tx1"/>
                </a:solidFill>
              </a:rPr>
              <a:t>Not only is creation founded by Yah, but it endures in faithful obedience to His will.</a:t>
            </a:r>
          </a:p>
          <a:p>
            <a:r>
              <a:rPr lang="en-US" sz="2400" dirty="0">
                <a:solidFill>
                  <a:schemeClr val="tx1"/>
                </a:solidFill>
              </a:rPr>
              <a:t>All creatures are Adonai’s servants-they are obedient and humbled to His judicial decision. They remain in that estate in which He has created them.</a:t>
            </a:r>
          </a:p>
        </p:txBody>
      </p:sp>
    </p:spTree>
    <p:extLst>
      <p:ext uri="{BB962C8B-B14F-4D97-AF65-F5344CB8AC3E}">
        <p14:creationId xmlns:p14="http://schemas.microsoft.com/office/powerpoint/2010/main" val="1986751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47DA-1246-C52B-8E6D-EF31CC79CF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4A003F-A09D-84A9-3234-99C0D1B3721D}"/>
              </a:ext>
            </a:extLst>
          </p:cNvPr>
          <p:cNvSpPr>
            <a:spLocks noGrp="1"/>
          </p:cNvSpPr>
          <p:nvPr>
            <p:ph type="title"/>
          </p:nvPr>
        </p:nvSpPr>
        <p:spPr>
          <a:xfrm>
            <a:off x="677334" y="609600"/>
            <a:ext cx="3979333" cy="736600"/>
          </a:xfrm>
        </p:spPr>
        <p:txBody>
          <a:bodyPr/>
          <a:lstStyle/>
          <a:p>
            <a:r>
              <a:rPr lang="en-US" dirty="0"/>
              <a:t>Psalm 119.89-96</a:t>
            </a:r>
          </a:p>
        </p:txBody>
      </p:sp>
      <p:sp>
        <p:nvSpPr>
          <p:cNvPr id="6" name="Content Placeholder 5">
            <a:extLst>
              <a:ext uri="{FF2B5EF4-FFF2-40B4-BE49-F238E27FC236}">
                <a16:creationId xmlns:a16="http://schemas.microsoft.com/office/drawing/2014/main" id="{B7FCCEBA-EAF2-4C26-DB14-BF8D5CE38370}"/>
              </a:ext>
            </a:extLst>
          </p:cNvPr>
          <p:cNvSpPr>
            <a:spLocks noGrp="1"/>
          </p:cNvSpPr>
          <p:nvPr>
            <p:ph sz="half" idx="1"/>
          </p:nvPr>
        </p:nvSpPr>
        <p:spPr>
          <a:xfrm>
            <a:off x="670371" y="1557866"/>
            <a:ext cx="4528162" cy="5071533"/>
          </a:xfrm>
        </p:spPr>
        <p:txBody>
          <a:bodyPr>
            <a:normAutofit/>
          </a:bodyPr>
          <a:lstStyle/>
          <a:p>
            <a:r>
              <a:rPr lang="en-US" sz="2400" b="1" dirty="0">
                <a:solidFill>
                  <a:schemeClr val="accent1"/>
                </a:solidFill>
              </a:rPr>
              <a:t>V92: </a:t>
            </a:r>
            <a:r>
              <a:rPr lang="en-US" sz="2400" dirty="0">
                <a:solidFill>
                  <a:schemeClr val="accent1"/>
                </a:solidFill>
              </a:rPr>
              <a:t>(H3884 Loo/</a:t>
            </a:r>
            <a:r>
              <a:rPr lang="en-US" sz="2400" dirty="0" err="1">
                <a:solidFill>
                  <a:schemeClr val="accent1"/>
                </a:solidFill>
              </a:rPr>
              <a:t>leh</a:t>
            </a:r>
            <a:r>
              <a:rPr lang="en-US" sz="2400" dirty="0">
                <a:solidFill>
                  <a:schemeClr val="accent1"/>
                </a:solidFill>
              </a:rPr>
              <a:t>-y) </a:t>
            </a:r>
            <a:r>
              <a:rPr lang="en-US" sz="2400" i="1" dirty="0">
                <a:solidFill>
                  <a:schemeClr val="tx1"/>
                </a:solidFill>
              </a:rPr>
              <a:t>“If it had been…” </a:t>
            </a:r>
          </a:p>
          <a:p>
            <a:r>
              <a:rPr lang="en-US" sz="2400" dirty="0">
                <a:solidFill>
                  <a:schemeClr val="tx1"/>
                </a:solidFill>
              </a:rPr>
              <a:t>He delights in Yah’s Torah. </a:t>
            </a:r>
            <a:r>
              <a:rPr lang="en-US" sz="2400" dirty="0">
                <a:solidFill>
                  <a:schemeClr val="accent1"/>
                </a:solidFill>
              </a:rPr>
              <a:t>Psalms 37.3-4; 23</a:t>
            </a:r>
            <a:r>
              <a:rPr lang="en-US" sz="2400" i="1" dirty="0">
                <a:solidFill>
                  <a:schemeClr val="tx1"/>
                </a:solidFill>
              </a:rPr>
              <a:t>(H2655 </a:t>
            </a:r>
            <a:r>
              <a:rPr lang="en-US" sz="2400" i="1" dirty="0" err="1">
                <a:solidFill>
                  <a:schemeClr val="tx1"/>
                </a:solidFill>
              </a:rPr>
              <a:t>Chaphets</a:t>
            </a:r>
            <a:r>
              <a:rPr lang="en-US" sz="2400" i="1" dirty="0">
                <a:solidFill>
                  <a:schemeClr val="tx1"/>
                </a:solidFill>
              </a:rPr>
              <a:t>)</a:t>
            </a:r>
            <a:r>
              <a:rPr lang="en-US" sz="2400" dirty="0">
                <a:solidFill>
                  <a:schemeClr val="tx1"/>
                </a:solidFill>
              </a:rPr>
              <a:t> This is an intermingling of Yahweh and man delighting.  </a:t>
            </a:r>
          </a:p>
          <a:p>
            <a:r>
              <a:rPr lang="en-US" sz="2400" dirty="0">
                <a:solidFill>
                  <a:schemeClr val="tx1"/>
                </a:solidFill>
              </a:rPr>
              <a:t>The psalmist has experienced a high degree of joy and satisfaction in Yah’s word giving strength that sustains him.</a:t>
            </a:r>
          </a:p>
          <a:p>
            <a:endParaRPr lang="en-US" sz="2400" dirty="0">
              <a:solidFill>
                <a:schemeClr val="tx1"/>
              </a:solidFill>
            </a:endParaRPr>
          </a:p>
        </p:txBody>
      </p:sp>
      <p:sp>
        <p:nvSpPr>
          <p:cNvPr id="7" name="Content Placeholder 6">
            <a:extLst>
              <a:ext uri="{FF2B5EF4-FFF2-40B4-BE49-F238E27FC236}">
                <a16:creationId xmlns:a16="http://schemas.microsoft.com/office/drawing/2014/main" id="{5C51C827-571F-9E2C-2A7D-327403439AE5}"/>
              </a:ext>
            </a:extLst>
          </p:cNvPr>
          <p:cNvSpPr>
            <a:spLocks noGrp="1"/>
          </p:cNvSpPr>
          <p:nvPr>
            <p:ph sz="half" idx="2"/>
          </p:nvPr>
        </p:nvSpPr>
        <p:spPr>
          <a:xfrm>
            <a:off x="5294669" y="795867"/>
            <a:ext cx="4814532" cy="5621866"/>
          </a:xfrm>
        </p:spPr>
        <p:txBody>
          <a:bodyPr>
            <a:normAutofit/>
          </a:bodyPr>
          <a:lstStyle/>
          <a:p>
            <a:pPr marL="0" indent="0">
              <a:buNone/>
            </a:pPr>
            <a:r>
              <a:rPr lang="en-US" sz="2400" dirty="0"/>
              <a:t>He has committed himself, trusting and resting in the pleasure of Yah’s word. He delights…</a:t>
            </a:r>
          </a:p>
          <a:p>
            <a:pPr>
              <a:spcBef>
                <a:spcPts val="0"/>
              </a:spcBef>
            </a:pPr>
            <a:r>
              <a:rPr lang="en-US" sz="2400" dirty="0"/>
              <a:t>WAY: Ps 18.30-32</a:t>
            </a:r>
          </a:p>
          <a:p>
            <a:pPr>
              <a:spcBef>
                <a:spcPts val="0"/>
              </a:spcBef>
            </a:pPr>
            <a:r>
              <a:rPr lang="en-US" sz="2400" dirty="0"/>
              <a:t>WONDERS: Ps 37.4</a:t>
            </a:r>
          </a:p>
          <a:p>
            <a:pPr>
              <a:spcBef>
                <a:spcPts val="0"/>
              </a:spcBef>
            </a:pPr>
            <a:r>
              <a:rPr lang="en-US" sz="2400" dirty="0"/>
              <a:t>WORSHIP: Ps 36.8(7)-10(9)</a:t>
            </a:r>
          </a:p>
          <a:p>
            <a:pPr>
              <a:spcBef>
                <a:spcPts val="0"/>
              </a:spcBef>
            </a:pPr>
            <a:r>
              <a:rPr lang="en-US" sz="2400" dirty="0"/>
              <a:t>VOICE: Ps 29.3-4 </a:t>
            </a:r>
          </a:p>
          <a:p>
            <a:pPr marL="0" indent="0">
              <a:spcBef>
                <a:spcPts val="0"/>
              </a:spcBef>
              <a:buNone/>
            </a:pPr>
            <a:endParaRPr lang="en-US" sz="2400" dirty="0"/>
          </a:p>
          <a:p>
            <a:pPr marL="0" indent="0">
              <a:spcBef>
                <a:spcPts val="0"/>
              </a:spcBef>
              <a:buNone/>
            </a:pPr>
            <a:r>
              <a:rPr lang="en-US" sz="2400" dirty="0">
                <a:solidFill>
                  <a:schemeClr val="tx1"/>
                </a:solidFill>
              </a:rPr>
              <a:t>Ps 37.23 When men follow the steps (</a:t>
            </a:r>
            <a:r>
              <a:rPr lang="en-US" sz="2400" dirty="0" err="1">
                <a:solidFill>
                  <a:schemeClr val="tx1"/>
                </a:solidFill>
              </a:rPr>
              <a:t>Mits’ad</a:t>
            </a:r>
            <a:r>
              <a:rPr lang="en-US" sz="2400" dirty="0">
                <a:solidFill>
                  <a:schemeClr val="tx1"/>
                </a:solidFill>
              </a:rPr>
              <a:t> H6805) that Yahweh has ordered, He delights in man.</a:t>
            </a:r>
          </a:p>
        </p:txBody>
      </p:sp>
    </p:spTree>
    <p:extLst>
      <p:ext uri="{BB962C8B-B14F-4D97-AF65-F5344CB8AC3E}">
        <p14:creationId xmlns:p14="http://schemas.microsoft.com/office/powerpoint/2010/main" val="2833871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478EA-75C9-6C87-7F75-84D36BF106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6041D4-E3E0-FF5C-663B-B7C0CD4A73DD}"/>
              </a:ext>
            </a:extLst>
          </p:cNvPr>
          <p:cNvSpPr>
            <a:spLocks noGrp="1"/>
          </p:cNvSpPr>
          <p:nvPr>
            <p:ph type="title"/>
          </p:nvPr>
        </p:nvSpPr>
        <p:spPr>
          <a:xfrm>
            <a:off x="677334" y="609600"/>
            <a:ext cx="3979333" cy="736600"/>
          </a:xfrm>
        </p:spPr>
        <p:txBody>
          <a:bodyPr/>
          <a:lstStyle/>
          <a:p>
            <a:r>
              <a:rPr lang="en-US" dirty="0"/>
              <a:t>Psalm 119.89-96</a:t>
            </a:r>
          </a:p>
        </p:txBody>
      </p:sp>
      <p:sp>
        <p:nvSpPr>
          <p:cNvPr id="6" name="Content Placeholder 5">
            <a:extLst>
              <a:ext uri="{FF2B5EF4-FFF2-40B4-BE49-F238E27FC236}">
                <a16:creationId xmlns:a16="http://schemas.microsoft.com/office/drawing/2014/main" id="{7B00CE89-26C2-398F-0524-3853465902F0}"/>
              </a:ext>
            </a:extLst>
          </p:cNvPr>
          <p:cNvSpPr>
            <a:spLocks noGrp="1"/>
          </p:cNvSpPr>
          <p:nvPr>
            <p:ph sz="half" idx="1"/>
          </p:nvPr>
        </p:nvSpPr>
        <p:spPr>
          <a:xfrm>
            <a:off x="670371" y="1557866"/>
            <a:ext cx="4528162" cy="5071533"/>
          </a:xfrm>
        </p:spPr>
        <p:txBody>
          <a:bodyPr>
            <a:normAutofit lnSpcReduction="10000"/>
          </a:bodyPr>
          <a:lstStyle/>
          <a:p>
            <a:r>
              <a:rPr lang="en-US" sz="2400" dirty="0" err="1"/>
              <a:t>Mits’ad</a:t>
            </a:r>
            <a:r>
              <a:rPr lang="en-US" sz="2400" dirty="0"/>
              <a:t> is Akkadian language for soldiers marching in perfect harmony with their General.  </a:t>
            </a:r>
          </a:p>
          <a:p>
            <a:r>
              <a:rPr lang="en-US" sz="2400" dirty="0"/>
              <a:t>This creates fear in the enemy because their opposition has one mind and one purpose.</a:t>
            </a:r>
          </a:p>
          <a:p>
            <a:r>
              <a:rPr lang="en-US" sz="2400" dirty="0"/>
              <a:t>Therefore, the psalmist is expressing that when He is delighting in Torah, he is not alone and not following his own conscious. </a:t>
            </a:r>
          </a:p>
          <a:p>
            <a:endParaRPr lang="en-US" sz="2400" dirty="0">
              <a:solidFill>
                <a:schemeClr val="tx1"/>
              </a:solidFill>
            </a:endParaRPr>
          </a:p>
        </p:txBody>
      </p:sp>
      <p:sp>
        <p:nvSpPr>
          <p:cNvPr id="7" name="Content Placeholder 6">
            <a:extLst>
              <a:ext uri="{FF2B5EF4-FFF2-40B4-BE49-F238E27FC236}">
                <a16:creationId xmlns:a16="http://schemas.microsoft.com/office/drawing/2014/main" id="{75DB24BB-E3D2-4867-4031-24BD6DF65EAC}"/>
              </a:ext>
            </a:extLst>
          </p:cNvPr>
          <p:cNvSpPr>
            <a:spLocks noGrp="1"/>
          </p:cNvSpPr>
          <p:nvPr>
            <p:ph sz="half" idx="2"/>
          </p:nvPr>
        </p:nvSpPr>
        <p:spPr>
          <a:xfrm>
            <a:off x="5294669" y="795867"/>
            <a:ext cx="4814532" cy="5621866"/>
          </a:xfrm>
        </p:spPr>
        <p:txBody>
          <a:bodyPr>
            <a:normAutofit lnSpcReduction="10000"/>
          </a:bodyPr>
          <a:lstStyle/>
          <a:p>
            <a:pPr>
              <a:lnSpc>
                <a:spcPct val="110000"/>
              </a:lnSpc>
              <a:spcBef>
                <a:spcPts val="0"/>
              </a:spcBef>
            </a:pPr>
            <a:r>
              <a:rPr lang="en-US" sz="2400" dirty="0"/>
              <a:t>This is not a feeling or simply an emotional up or down. But steady, trusting in Yahweh’s Torah.</a:t>
            </a:r>
          </a:p>
          <a:p>
            <a:pPr>
              <a:lnSpc>
                <a:spcPct val="110000"/>
              </a:lnSpc>
              <a:spcBef>
                <a:spcPts val="0"/>
              </a:spcBef>
            </a:pPr>
            <a:r>
              <a:rPr lang="en-US" sz="2400" dirty="0"/>
              <a:t>The psalmist recognized that when he reads, study, rest and delight in Torah, Yahweh meets him in His word, relieving any possible areas of distress.</a:t>
            </a:r>
          </a:p>
          <a:p>
            <a:pPr>
              <a:spcBef>
                <a:spcPts val="0"/>
              </a:spcBef>
            </a:pPr>
            <a:endParaRPr lang="en-US" sz="2400" dirty="0"/>
          </a:p>
        </p:txBody>
      </p:sp>
    </p:spTree>
    <p:extLst>
      <p:ext uri="{BB962C8B-B14F-4D97-AF65-F5344CB8AC3E}">
        <p14:creationId xmlns:p14="http://schemas.microsoft.com/office/powerpoint/2010/main" val="13272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3687-73D8-FEB1-8B72-8E5F1A0194D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212DD9-5468-8FD1-9CA6-50854AF88E1E}"/>
              </a:ext>
            </a:extLst>
          </p:cNvPr>
          <p:cNvSpPr>
            <a:spLocks noGrp="1"/>
          </p:cNvSpPr>
          <p:nvPr>
            <p:ph type="title"/>
          </p:nvPr>
        </p:nvSpPr>
        <p:spPr>
          <a:xfrm>
            <a:off x="677334" y="609600"/>
            <a:ext cx="3979333" cy="736600"/>
          </a:xfrm>
        </p:spPr>
        <p:txBody>
          <a:bodyPr>
            <a:normAutofit/>
          </a:bodyPr>
          <a:lstStyle/>
          <a:p>
            <a:r>
              <a:rPr lang="en-US" dirty="0"/>
              <a:t>Psalm 119.89-96</a:t>
            </a:r>
          </a:p>
        </p:txBody>
      </p:sp>
      <p:sp>
        <p:nvSpPr>
          <p:cNvPr id="6" name="Content Placeholder 5">
            <a:extLst>
              <a:ext uri="{FF2B5EF4-FFF2-40B4-BE49-F238E27FC236}">
                <a16:creationId xmlns:a16="http://schemas.microsoft.com/office/drawing/2014/main" id="{5E30EAB8-5052-14E5-183F-B79BF8311AA9}"/>
              </a:ext>
            </a:extLst>
          </p:cNvPr>
          <p:cNvSpPr>
            <a:spLocks noGrp="1"/>
          </p:cNvSpPr>
          <p:nvPr>
            <p:ph sz="half" idx="1"/>
          </p:nvPr>
        </p:nvSpPr>
        <p:spPr>
          <a:xfrm>
            <a:off x="534905" y="1557866"/>
            <a:ext cx="4528162" cy="5071533"/>
          </a:xfrm>
        </p:spPr>
        <p:txBody>
          <a:bodyPr>
            <a:normAutofit/>
          </a:bodyPr>
          <a:lstStyle/>
          <a:p>
            <a:r>
              <a:rPr lang="en-US" sz="2400" dirty="0">
                <a:solidFill>
                  <a:schemeClr val="accent1"/>
                </a:solidFill>
              </a:rPr>
              <a:t>V93: (H5769 Leh/o/Lam) </a:t>
            </a:r>
            <a:r>
              <a:rPr lang="en-US" sz="2400" i="1" dirty="0">
                <a:solidFill>
                  <a:schemeClr val="tx1"/>
                </a:solidFill>
              </a:rPr>
              <a:t>“Forever…I will not forget” </a:t>
            </a:r>
            <a:endParaRPr lang="en-US" sz="2400" dirty="0">
              <a:solidFill>
                <a:schemeClr val="tx1"/>
              </a:solidFill>
            </a:endParaRPr>
          </a:p>
          <a:p>
            <a:r>
              <a:rPr lang="en-US" sz="2400" dirty="0">
                <a:solidFill>
                  <a:schemeClr val="tx1"/>
                </a:solidFill>
              </a:rPr>
              <a:t>Testifies of the life-giving power of Yah’s instructions. Because it’s alive, it runs after me.</a:t>
            </a:r>
          </a:p>
          <a:p>
            <a:r>
              <a:rPr lang="en-US" sz="2400" dirty="0">
                <a:solidFill>
                  <a:schemeClr val="tx1"/>
                </a:solidFill>
              </a:rPr>
              <a:t>Psalm 78 gives us insight on what happens when we forget Yahweh’s instructions and fidelity, limiting God’s hand of mercy.</a:t>
            </a:r>
          </a:p>
          <a:p>
            <a:endParaRPr lang="en-US" sz="2400" dirty="0">
              <a:solidFill>
                <a:schemeClr val="tx1"/>
              </a:solidFill>
            </a:endParaRPr>
          </a:p>
        </p:txBody>
      </p:sp>
      <p:sp>
        <p:nvSpPr>
          <p:cNvPr id="7" name="Content Placeholder 6">
            <a:extLst>
              <a:ext uri="{FF2B5EF4-FFF2-40B4-BE49-F238E27FC236}">
                <a16:creationId xmlns:a16="http://schemas.microsoft.com/office/drawing/2014/main" id="{21082235-82E1-AF06-201E-556D5880502A}"/>
              </a:ext>
            </a:extLst>
          </p:cNvPr>
          <p:cNvSpPr>
            <a:spLocks noGrp="1"/>
          </p:cNvSpPr>
          <p:nvPr>
            <p:ph sz="half" idx="2"/>
          </p:nvPr>
        </p:nvSpPr>
        <p:spPr>
          <a:xfrm>
            <a:off x="5108402" y="423333"/>
            <a:ext cx="4924597" cy="6011333"/>
          </a:xfrm>
        </p:spPr>
        <p:txBody>
          <a:bodyPr>
            <a:normAutofit/>
          </a:bodyPr>
          <a:lstStyle/>
          <a:p>
            <a:r>
              <a:rPr lang="en-US" sz="2400" dirty="0"/>
              <a:t>They forgot the miracles Yah performed on their behalf (v11)</a:t>
            </a:r>
          </a:p>
          <a:p>
            <a:r>
              <a:rPr lang="en-US" sz="2400" dirty="0"/>
              <a:t>Doubted His power to provide (V19-20)</a:t>
            </a:r>
          </a:p>
          <a:p>
            <a:r>
              <a:rPr lang="en-US" sz="2400" dirty="0"/>
              <a:t>Broke covenant with God (V37)</a:t>
            </a:r>
          </a:p>
          <a:p>
            <a:r>
              <a:rPr lang="en-US" sz="2400" dirty="0"/>
              <a:t>Forgot how He had delivered them from enemies (V42)</a:t>
            </a:r>
          </a:p>
          <a:p>
            <a:r>
              <a:rPr lang="en-US" sz="2400" dirty="0"/>
              <a:t>Despised His laws (V56)</a:t>
            </a:r>
          </a:p>
          <a:p>
            <a:r>
              <a:rPr lang="en-US" sz="2400" dirty="0"/>
              <a:t>Provoked God to anger through idolatry (V58)</a:t>
            </a:r>
          </a:p>
          <a:p>
            <a:pPr marL="0" indent="0">
              <a:buNone/>
            </a:pPr>
            <a:r>
              <a:rPr lang="en-US" sz="2400" dirty="0"/>
              <a:t>Do not limit the life found in the word of God by unbelief or doubting His promises.</a:t>
            </a:r>
          </a:p>
        </p:txBody>
      </p:sp>
    </p:spTree>
    <p:extLst>
      <p:ext uri="{BB962C8B-B14F-4D97-AF65-F5344CB8AC3E}">
        <p14:creationId xmlns:p14="http://schemas.microsoft.com/office/powerpoint/2010/main" val="86660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DD526-D703-A604-ED35-A7E40C690D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E41CF1-CFC2-3766-82E8-D640832138D7}"/>
              </a:ext>
            </a:extLst>
          </p:cNvPr>
          <p:cNvSpPr>
            <a:spLocks noGrp="1"/>
          </p:cNvSpPr>
          <p:nvPr>
            <p:ph type="title"/>
          </p:nvPr>
        </p:nvSpPr>
        <p:spPr>
          <a:xfrm>
            <a:off x="677334" y="609600"/>
            <a:ext cx="3979333" cy="736600"/>
          </a:xfrm>
        </p:spPr>
        <p:txBody>
          <a:bodyPr>
            <a:normAutofit/>
          </a:bodyPr>
          <a:lstStyle/>
          <a:p>
            <a:r>
              <a:rPr lang="en-US" dirty="0"/>
              <a:t>Psalm 119.89-96</a:t>
            </a:r>
          </a:p>
        </p:txBody>
      </p:sp>
      <p:sp>
        <p:nvSpPr>
          <p:cNvPr id="6" name="Content Placeholder 5">
            <a:extLst>
              <a:ext uri="{FF2B5EF4-FFF2-40B4-BE49-F238E27FC236}">
                <a16:creationId xmlns:a16="http://schemas.microsoft.com/office/drawing/2014/main" id="{B6331F82-A981-9DE0-F2A4-483680FA82B0}"/>
              </a:ext>
            </a:extLst>
          </p:cNvPr>
          <p:cNvSpPr>
            <a:spLocks noGrp="1"/>
          </p:cNvSpPr>
          <p:nvPr>
            <p:ph sz="half" idx="1"/>
          </p:nvPr>
        </p:nvSpPr>
        <p:spPr>
          <a:xfrm>
            <a:off x="534905" y="1557866"/>
            <a:ext cx="4528162" cy="5071533"/>
          </a:xfrm>
        </p:spPr>
        <p:txBody>
          <a:bodyPr>
            <a:normAutofit/>
          </a:bodyPr>
          <a:lstStyle/>
          <a:p>
            <a:r>
              <a:rPr lang="en-US" sz="2400" b="1" dirty="0">
                <a:solidFill>
                  <a:schemeClr val="accent1"/>
                </a:solidFill>
              </a:rPr>
              <a:t>V94: </a:t>
            </a:r>
            <a:r>
              <a:rPr lang="en-US" sz="2400" dirty="0">
                <a:solidFill>
                  <a:schemeClr val="accent1"/>
                </a:solidFill>
              </a:rPr>
              <a:t>(ah/nee Leh/Kha) </a:t>
            </a:r>
            <a:r>
              <a:rPr lang="en-US" sz="2400" dirty="0">
                <a:solidFill>
                  <a:schemeClr val="tx1"/>
                </a:solidFill>
              </a:rPr>
              <a:t>“I am Yours…” Reveals the psalmist sense of belonging and dependence on Yahweh and the wonderful relationship flowing from the word of God.</a:t>
            </a:r>
          </a:p>
          <a:p>
            <a:r>
              <a:rPr lang="en-US" sz="2400" i="1" dirty="0">
                <a:solidFill>
                  <a:schemeClr val="tx1"/>
                </a:solidFill>
              </a:rPr>
              <a:t>“Because I seek Your precepts”. </a:t>
            </a:r>
            <a:r>
              <a:rPr lang="en-US" sz="2400" b="1" dirty="0">
                <a:solidFill>
                  <a:schemeClr val="tx1"/>
                </a:solidFill>
              </a:rPr>
              <a:t>He does not rely on his opinion. </a:t>
            </a:r>
            <a:r>
              <a:rPr lang="en-US" sz="2400" dirty="0">
                <a:solidFill>
                  <a:schemeClr val="tx1"/>
                </a:solidFill>
              </a:rPr>
              <a:t>He submits to Yahweh’s principals, guidelines, instructions.</a:t>
            </a:r>
          </a:p>
        </p:txBody>
      </p:sp>
      <p:sp>
        <p:nvSpPr>
          <p:cNvPr id="7" name="Content Placeholder 6">
            <a:extLst>
              <a:ext uri="{FF2B5EF4-FFF2-40B4-BE49-F238E27FC236}">
                <a16:creationId xmlns:a16="http://schemas.microsoft.com/office/drawing/2014/main" id="{2AE87B08-B701-19C6-313C-C708641B7239}"/>
              </a:ext>
            </a:extLst>
          </p:cNvPr>
          <p:cNvSpPr>
            <a:spLocks noGrp="1"/>
          </p:cNvSpPr>
          <p:nvPr>
            <p:ph sz="half" idx="2"/>
          </p:nvPr>
        </p:nvSpPr>
        <p:spPr>
          <a:xfrm>
            <a:off x="5108402" y="423333"/>
            <a:ext cx="5246331" cy="6011333"/>
          </a:xfrm>
        </p:spPr>
        <p:txBody>
          <a:bodyPr>
            <a:normAutofit/>
          </a:bodyPr>
          <a:lstStyle/>
          <a:p>
            <a:r>
              <a:rPr lang="en-US" sz="2400" dirty="0"/>
              <a:t>James 1.21b </a:t>
            </a:r>
            <a:r>
              <a:rPr lang="en-US" sz="2400" i="1" dirty="0"/>
              <a:t>“…receive meekly the Word implanted in you that can save your lives.”</a:t>
            </a:r>
          </a:p>
          <a:p>
            <a:r>
              <a:rPr lang="en-US" sz="2400" dirty="0"/>
              <a:t>Implanted: Metaphor for being deeply rooted</a:t>
            </a:r>
          </a:p>
          <a:p>
            <a:r>
              <a:rPr lang="en-US" sz="2400" dirty="0"/>
              <a:t>Many had not received or accredit the word so as to produce the saving effects of eternal life or bring about transformation.</a:t>
            </a:r>
          </a:p>
          <a:p>
            <a:r>
              <a:rPr lang="en-US" sz="2400" dirty="0"/>
              <a:t>To receive the word: In humility, meaning teachable and submissive spirit. </a:t>
            </a:r>
          </a:p>
        </p:txBody>
      </p:sp>
    </p:spTree>
    <p:extLst>
      <p:ext uri="{BB962C8B-B14F-4D97-AF65-F5344CB8AC3E}">
        <p14:creationId xmlns:p14="http://schemas.microsoft.com/office/powerpoint/2010/main" val="2848608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D3CC34-F6EE-0B46-3F34-7FFCF6C29A21}"/>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0" name="Straight Connector 4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Isosceles Triangle 5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Isosceles Triangle 5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Isosceles Triangle 5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4" name="Content Placeholder 43">
            <a:extLst>
              <a:ext uri="{FF2B5EF4-FFF2-40B4-BE49-F238E27FC236}">
                <a16:creationId xmlns:a16="http://schemas.microsoft.com/office/drawing/2014/main" id="{5D6E454E-9ACF-C3CA-5E84-B6AC44FB568A}"/>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t="8547" r="-1" b="4885"/>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E0688176-14A2-94E3-B004-E4F1E282AFAA}"/>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t>Psalm 119.89-96</a:t>
            </a:r>
          </a:p>
        </p:txBody>
      </p:sp>
      <p:sp>
        <p:nvSpPr>
          <p:cNvPr id="6" name="Content Placeholder 5">
            <a:extLst>
              <a:ext uri="{FF2B5EF4-FFF2-40B4-BE49-F238E27FC236}">
                <a16:creationId xmlns:a16="http://schemas.microsoft.com/office/drawing/2014/main" id="{B137E3E9-21FC-9117-F2D9-E151CB1E9952}"/>
              </a:ext>
            </a:extLst>
          </p:cNvPr>
          <p:cNvSpPr>
            <a:spLocks noGrp="1"/>
          </p:cNvSpPr>
          <p:nvPr>
            <p:ph sz="half" idx="1"/>
          </p:nvPr>
        </p:nvSpPr>
        <p:spPr>
          <a:xfrm>
            <a:off x="601757" y="1714499"/>
            <a:ext cx="3926700" cy="4533901"/>
          </a:xfrm>
        </p:spPr>
        <p:txBody>
          <a:bodyPr vert="horz" lIns="91440" tIns="45720" rIns="91440" bIns="45720" rtlCol="0">
            <a:normAutofit/>
          </a:bodyPr>
          <a:lstStyle/>
          <a:p>
            <a:r>
              <a:rPr lang="en-US" sz="2400" dirty="0"/>
              <a:t>The Word cannot thrive in a prideful or resistant heart. It can only flourish in a heart willingly submitted to God.</a:t>
            </a:r>
          </a:p>
          <a:p>
            <a:r>
              <a:rPr lang="en-US" sz="2400" dirty="0"/>
              <a:t>To accredit the Word means to grant authority, credibility and legitimacy.</a:t>
            </a:r>
          </a:p>
          <a:p>
            <a:endParaRPr lang="en-US" dirty="0"/>
          </a:p>
        </p:txBody>
      </p:sp>
      <p:cxnSp>
        <p:nvCxnSpPr>
          <p:cNvPr id="61" name="Straight Connector 6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62700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4843-D10A-37ED-8317-E518D97143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C82B29-027F-3045-B862-24BB4A2DA51C}"/>
              </a:ext>
            </a:extLst>
          </p:cNvPr>
          <p:cNvSpPr>
            <a:spLocks noGrp="1"/>
          </p:cNvSpPr>
          <p:nvPr>
            <p:ph type="title"/>
          </p:nvPr>
        </p:nvSpPr>
        <p:spPr>
          <a:xfrm>
            <a:off x="677334" y="609600"/>
            <a:ext cx="3979333" cy="736600"/>
          </a:xfrm>
        </p:spPr>
        <p:txBody>
          <a:bodyPr>
            <a:normAutofit/>
          </a:bodyPr>
          <a:lstStyle/>
          <a:p>
            <a:r>
              <a:rPr lang="en-US" dirty="0"/>
              <a:t>Psalm 119.89-96</a:t>
            </a:r>
          </a:p>
        </p:txBody>
      </p:sp>
      <p:sp>
        <p:nvSpPr>
          <p:cNvPr id="6" name="Content Placeholder 5">
            <a:extLst>
              <a:ext uri="{FF2B5EF4-FFF2-40B4-BE49-F238E27FC236}">
                <a16:creationId xmlns:a16="http://schemas.microsoft.com/office/drawing/2014/main" id="{881FFF35-BAF2-6BC7-562F-120E908CD331}"/>
              </a:ext>
            </a:extLst>
          </p:cNvPr>
          <p:cNvSpPr>
            <a:spLocks noGrp="1"/>
          </p:cNvSpPr>
          <p:nvPr>
            <p:ph sz="half" idx="1"/>
          </p:nvPr>
        </p:nvSpPr>
        <p:spPr>
          <a:xfrm>
            <a:off x="534905" y="1557866"/>
            <a:ext cx="4943028" cy="5071533"/>
          </a:xfrm>
        </p:spPr>
        <p:txBody>
          <a:bodyPr>
            <a:noAutofit/>
          </a:bodyPr>
          <a:lstStyle/>
          <a:p>
            <a:r>
              <a:rPr lang="en-US" sz="2400" b="1" dirty="0">
                <a:solidFill>
                  <a:schemeClr val="accent1"/>
                </a:solidFill>
              </a:rPr>
              <a:t>V95: (Li or ah/nee H589) </a:t>
            </a:r>
            <a:r>
              <a:rPr lang="en-US" sz="2400" i="1" dirty="0">
                <a:solidFill>
                  <a:schemeClr val="tx1"/>
                </a:solidFill>
              </a:rPr>
              <a:t>“For me…” </a:t>
            </a:r>
            <a:r>
              <a:rPr lang="en-US" sz="2400" dirty="0">
                <a:solidFill>
                  <a:schemeClr val="tx1"/>
                </a:solidFill>
              </a:rPr>
              <a:t>The psalmist simply acknowledges what the plans of the enemy are.  He is not fixated on them.</a:t>
            </a:r>
          </a:p>
          <a:p>
            <a:r>
              <a:rPr lang="en-US" sz="2400" dirty="0">
                <a:solidFill>
                  <a:schemeClr val="tx1"/>
                </a:solidFill>
              </a:rPr>
              <a:t>He refuses to abandon the truth of God’s word, deliberately focusing on the Lord’s testimonies. </a:t>
            </a:r>
          </a:p>
          <a:p>
            <a:r>
              <a:rPr lang="en-US" sz="2400" dirty="0">
                <a:solidFill>
                  <a:schemeClr val="tx1"/>
                </a:solidFill>
              </a:rPr>
              <a:t>He ponders the precepts because they are a source of strength in the face of the adversity. </a:t>
            </a:r>
          </a:p>
        </p:txBody>
      </p:sp>
      <p:sp>
        <p:nvSpPr>
          <p:cNvPr id="7" name="Content Placeholder 6">
            <a:extLst>
              <a:ext uri="{FF2B5EF4-FFF2-40B4-BE49-F238E27FC236}">
                <a16:creationId xmlns:a16="http://schemas.microsoft.com/office/drawing/2014/main" id="{DA116924-CCF1-8C62-93D3-91D38DDE1E57}"/>
              </a:ext>
            </a:extLst>
          </p:cNvPr>
          <p:cNvSpPr>
            <a:spLocks noGrp="1"/>
          </p:cNvSpPr>
          <p:nvPr>
            <p:ph sz="half" idx="2"/>
          </p:nvPr>
        </p:nvSpPr>
        <p:spPr>
          <a:xfrm>
            <a:off x="6036733" y="1490132"/>
            <a:ext cx="3750733" cy="4876800"/>
          </a:xfrm>
        </p:spPr>
        <p:txBody>
          <a:bodyPr>
            <a:normAutofit/>
          </a:bodyPr>
          <a:lstStyle/>
          <a:p>
            <a:r>
              <a:rPr lang="en-US" sz="2400" dirty="0"/>
              <a:t>Even more so, because they heighten his awareness of the fact that Yahweh oversees the world, and his enemies can do nothing to him against God’s will. </a:t>
            </a:r>
          </a:p>
        </p:txBody>
      </p:sp>
    </p:spTree>
    <p:extLst>
      <p:ext uri="{BB962C8B-B14F-4D97-AF65-F5344CB8AC3E}">
        <p14:creationId xmlns:p14="http://schemas.microsoft.com/office/powerpoint/2010/main" val="3046177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8E72D-DDEF-DFF0-C3A7-A3D553528A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CA7D3A-B4FF-9BD3-6881-48F8B04AA1AC}"/>
              </a:ext>
            </a:extLst>
          </p:cNvPr>
          <p:cNvSpPr>
            <a:spLocks noGrp="1"/>
          </p:cNvSpPr>
          <p:nvPr>
            <p:ph type="title"/>
          </p:nvPr>
        </p:nvSpPr>
        <p:spPr>
          <a:xfrm>
            <a:off x="677334" y="609600"/>
            <a:ext cx="3979333" cy="736600"/>
          </a:xfrm>
        </p:spPr>
        <p:txBody>
          <a:bodyPr>
            <a:normAutofit/>
          </a:bodyPr>
          <a:lstStyle/>
          <a:p>
            <a:r>
              <a:rPr lang="en-US" dirty="0"/>
              <a:t>Psalm 119.89-96</a:t>
            </a:r>
          </a:p>
        </p:txBody>
      </p:sp>
      <p:sp>
        <p:nvSpPr>
          <p:cNvPr id="6" name="Content Placeholder 5">
            <a:extLst>
              <a:ext uri="{FF2B5EF4-FFF2-40B4-BE49-F238E27FC236}">
                <a16:creationId xmlns:a16="http://schemas.microsoft.com/office/drawing/2014/main" id="{0BFD0466-9B86-9511-A6A8-6A7AE999ADB1}"/>
              </a:ext>
            </a:extLst>
          </p:cNvPr>
          <p:cNvSpPr>
            <a:spLocks noGrp="1"/>
          </p:cNvSpPr>
          <p:nvPr>
            <p:ph sz="half" idx="1"/>
          </p:nvPr>
        </p:nvSpPr>
        <p:spPr>
          <a:xfrm>
            <a:off x="534905" y="1557866"/>
            <a:ext cx="4528162" cy="5071533"/>
          </a:xfrm>
        </p:spPr>
        <p:txBody>
          <a:bodyPr>
            <a:normAutofit/>
          </a:bodyPr>
          <a:lstStyle/>
          <a:p>
            <a:r>
              <a:rPr lang="en-US" sz="2400" dirty="0">
                <a:solidFill>
                  <a:schemeClr val="tx1"/>
                </a:solidFill>
              </a:rPr>
              <a:t>V96: (H3605 Le/kal) “To all…”</a:t>
            </a:r>
          </a:p>
          <a:p>
            <a:r>
              <a:rPr lang="en-US" sz="2400" dirty="0">
                <a:solidFill>
                  <a:schemeClr val="tx1"/>
                </a:solidFill>
              </a:rPr>
              <a:t>The psalmist sees there is an end to all things, even great and complex things. The mountains, the seas, the sunsets even the world, yet they all have their limits.</a:t>
            </a:r>
          </a:p>
          <a:p>
            <a:r>
              <a:rPr lang="en-US" sz="2400" dirty="0">
                <a:solidFill>
                  <a:schemeClr val="tx1"/>
                </a:solidFill>
              </a:rPr>
              <a:t>No boundary is found in God’s commands they are exceedingly never-ending.</a:t>
            </a:r>
          </a:p>
        </p:txBody>
      </p:sp>
      <p:sp>
        <p:nvSpPr>
          <p:cNvPr id="7" name="Content Placeholder 6">
            <a:extLst>
              <a:ext uri="{FF2B5EF4-FFF2-40B4-BE49-F238E27FC236}">
                <a16:creationId xmlns:a16="http://schemas.microsoft.com/office/drawing/2014/main" id="{053A79E8-558B-B0BC-66A5-3A8A08A3D14D}"/>
              </a:ext>
            </a:extLst>
          </p:cNvPr>
          <p:cNvSpPr>
            <a:spLocks noGrp="1"/>
          </p:cNvSpPr>
          <p:nvPr>
            <p:ph sz="half" idx="2"/>
          </p:nvPr>
        </p:nvSpPr>
        <p:spPr>
          <a:xfrm>
            <a:off x="5108402" y="1557866"/>
            <a:ext cx="4154131" cy="4876800"/>
          </a:xfrm>
        </p:spPr>
        <p:txBody>
          <a:bodyPr>
            <a:normAutofit/>
          </a:bodyPr>
          <a:lstStyle/>
          <a:p>
            <a:r>
              <a:rPr lang="en-US" sz="2400" dirty="0"/>
              <a:t>Never-ending in its salvation, revival and transformation.</a:t>
            </a:r>
          </a:p>
        </p:txBody>
      </p:sp>
    </p:spTree>
    <p:extLst>
      <p:ext uri="{BB962C8B-B14F-4D97-AF65-F5344CB8AC3E}">
        <p14:creationId xmlns:p14="http://schemas.microsoft.com/office/powerpoint/2010/main" val="3209337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070868-67C4-8F79-2FC5-F47C7A0330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629E4E-B495-D985-DF78-7BAA19B8AF45}"/>
              </a:ext>
            </a:extLst>
          </p:cNvPr>
          <p:cNvSpPr>
            <a:spLocks noGrp="1"/>
          </p:cNvSpPr>
          <p:nvPr>
            <p:ph type="ctrTitle"/>
          </p:nvPr>
        </p:nvSpPr>
        <p:spPr>
          <a:xfrm>
            <a:off x="5695061" y="1241267"/>
            <a:ext cx="5428551" cy="1004490"/>
          </a:xfrm>
        </p:spPr>
        <p:txBody>
          <a:bodyPr vert="horz" lIns="91440" tIns="45720" rIns="91440" bIns="45720" rtlCol="0" anchor="b">
            <a:normAutofit/>
          </a:bodyPr>
          <a:lstStyle/>
          <a:p>
            <a:r>
              <a:rPr lang="en-US" sz="5400" b="0" spc="150" dirty="0">
                <a:solidFill>
                  <a:schemeClr val="tx1"/>
                </a:solidFill>
              </a:rPr>
              <a:t>Declaration</a:t>
            </a:r>
          </a:p>
        </p:txBody>
      </p:sp>
      <p:sp>
        <p:nvSpPr>
          <p:cNvPr id="2" name="Content Placeholder 1">
            <a:extLst>
              <a:ext uri="{FF2B5EF4-FFF2-40B4-BE49-F238E27FC236}">
                <a16:creationId xmlns:a16="http://schemas.microsoft.com/office/drawing/2014/main" id="{484348E8-A131-EBEF-5289-7DE8BBBB7077}"/>
              </a:ext>
            </a:extLst>
          </p:cNvPr>
          <p:cNvSpPr>
            <a:spLocks noGrp="1"/>
          </p:cNvSpPr>
          <p:nvPr>
            <p:ph type="subTitle" idx="1"/>
          </p:nvPr>
        </p:nvSpPr>
        <p:spPr>
          <a:xfrm>
            <a:off x="5311589" y="2382680"/>
            <a:ext cx="5812024" cy="3831307"/>
          </a:xfrm>
        </p:spPr>
        <p:txBody>
          <a:bodyPr vert="horz" lIns="91440" tIns="45720" rIns="91440" bIns="45720" rtlCol="0" anchor="t">
            <a:normAutofit/>
          </a:bodyPr>
          <a:lstStyle/>
          <a:p>
            <a:r>
              <a:rPr lang="en-US" sz="2800" dirty="0">
                <a:solidFill>
                  <a:schemeClr val="tx1"/>
                </a:solidFill>
                <a:latin typeface="+mn-lt"/>
              </a:rPr>
              <a:t>“You are worthy, Adonai Eloheinu, to have glory, honor and power, because You created all things, yes, because, of Your will they were created and came into being!”</a:t>
            </a:r>
          </a:p>
        </p:txBody>
      </p:sp>
      <p:pic>
        <p:nvPicPr>
          <p:cNvPr id="7" name="Picture Placeholder 6">
            <a:extLst>
              <a:ext uri="{FF2B5EF4-FFF2-40B4-BE49-F238E27FC236}">
                <a16:creationId xmlns:a16="http://schemas.microsoft.com/office/drawing/2014/main" id="{7820788D-F36C-B0C1-0C58-2DF8B659DE24}"/>
              </a:ext>
            </a:extLst>
          </p:cNvPr>
          <p:cNvPicPr>
            <a:picLocks noGrp="1" noChangeAspect="1"/>
          </p:cNvPicPr>
          <p:nvPr>
            <p:ph type="pic" sz="quarter" idx="11"/>
          </p:nvPr>
        </p:nvPicPr>
        <p:blipFill>
          <a:blip r:embed="rId2"/>
          <a:srcRect l="16377" r="40010"/>
          <a:stretch>
            <a:fillRect/>
          </a:stretch>
        </p:blipFill>
        <p:spPr>
          <a:xfrm>
            <a:off x="1109764" y="1114621"/>
            <a:ext cx="3526244" cy="4628758"/>
          </a:xfrm>
          <a:prstGeom prst="rect">
            <a:avLst/>
          </a:prstGeom>
          <a:noFill/>
        </p:spPr>
      </p:pic>
    </p:spTree>
    <p:extLst>
      <p:ext uri="{BB962C8B-B14F-4D97-AF65-F5344CB8AC3E}">
        <p14:creationId xmlns:p14="http://schemas.microsoft.com/office/powerpoint/2010/main" val="146662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7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4E4E7B-3C98-69E0-36F5-4DCB8341FEB5}"/>
              </a:ext>
            </a:extLst>
          </p:cNvPr>
          <p:cNvSpPr>
            <a:spLocks noGrp="1"/>
          </p:cNvSpPr>
          <p:nvPr>
            <p:ph type="title"/>
          </p:nvPr>
        </p:nvSpPr>
        <p:spPr>
          <a:xfrm>
            <a:off x="791634" y="548793"/>
            <a:ext cx="3854528" cy="738047"/>
          </a:xfrm>
        </p:spPr>
        <p:txBody>
          <a:bodyPr>
            <a:normAutofit/>
          </a:bodyPr>
          <a:lstStyle/>
          <a:p>
            <a:r>
              <a:rPr lang="en-US" sz="3600" dirty="0"/>
              <a:t>Month of Tammuz</a:t>
            </a:r>
          </a:p>
        </p:txBody>
      </p:sp>
      <p:sp>
        <p:nvSpPr>
          <p:cNvPr id="6" name="Content Placeholder 5">
            <a:extLst>
              <a:ext uri="{FF2B5EF4-FFF2-40B4-BE49-F238E27FC236}">
                <a16:creationId xmlns:a16="http://schemas.microsoft.com/office/drawing/2014/main" id="{61A71D30-80EB-D515-C8D0-DCA037D9F2E2}"/>
              </a:ext>
            </a:extLst>
          </p:cNvPr>
          <p:cNvSpPr>
            <a:spLocks noGrp="1"/>
          </p:cNvSpPr>
          <p:nvPr>
            <p:ph idx="1"/>
          </p:nvPr>
        </p:nvSpPr>
        <p:spPr>
          <a:xfrm>
            <a:off x="5175327" y="665781"/>
            <a:ext cx="4513541" cy="5526437"/>
          </a:xfrm>
        </p:spPr>
        <p:txBody>
          <a:bodyPr>
            <a:normAutofit/>
          </a:bodyPr>
          <a:lstStyle/>
          <a:p>
            <a:pPr marL="0" indent="0">
              <a:buNone/>
            </a:pPr>
            <a:r>
              <a:rPr lang="en-US" sz="2400" dirty="0"/>
              <a:t>Ezekiel </a:t>
            </a:r>
            <a:r>
              <a:rPr lang="en-US" sz="2400" b="1" dirty="0">
                <a:solidFill>
                  <a:schemeClr val="accent1"/>
                </a:solidFill>
              </a:rPr>
              <a:t>(8.14) </a:t>
            </a:r>
            <a:r>
              <a:rPr lang="en-US" sz="2400" dirty="0"/>
              <a:t>speaks of idolatry in the temple and names the idol as a parasite that lives off our human tendency.  </a:t>
            </a:r>
          </a:p>
          <a:p>
            <a:r>
              <a:rPr lang="en-US" sz="2400" dirty="0"/>
              <a:t>A cult life of tragedy is a shallow approach to life’s true sorrow or pain.  </a:t>
            </a:r>
          </a:p>
          <a:p>
            <a:r>
              <a:rPr lang="en-US" sz="2400" dirty="0"/>
              <a:t>This is done when trust and faith in Yah’s goodness and lovingkindness has been cast away.</a:t>
            </a:r>
          </a:p>
        </p:txBody>
      </p:sp>
      <p:sp>
        <p:nvSpPr>
          <p:cNvPr id="7" name="Text Placeholder 6">
            <a:extLst>
              <a:ext uri="{FF2B5EF4-FFF2-40B4-BE49-F238E27FC236}">
                <a16:creationId xmlns:a16="http://schemas.microsoft.com/office/drawing/2014/main" id="{F25D3FAF-EFE6-3762-F177-50F1EF7702C0}"/>
              </a:ext>
            </a:extLst>
          </p:cNvPr>
          <p:cNvSpPr>
            <a:spLocks noGrp="1"/>
          </p:cNvSpPr>
          <p:nvPr>
            <p:ph type="body" sz="half" idx="2"/>
          </p:nvPr>
        </p:nvSpPr>
        <p:spPr>
          <a:xfrm>
            <a:off x="677333" y="1465729"/>
            <a:ext cx="4038599" cy="4843478"/>
          </a:xfrm>
        </p:spPr>
        <p:txBody>
          <a:bodyPr>
            <a:normAutofit/>
          </a:bodyPr>
          <a:lstStyle/>
          <a:p>
            <a:pPr marL="342900" indent="-342900">
              <a:buFont typeface="Arial" panose="020B0604020202020204" pitchFamily="34" charset="0"/>
              <a:buChar char="•"/>
            </a:pPr>
            <a:r>
              <a:rPr lang="en-US" sz="2400" dirty="0"/>
              <a:t>Associated with sight </a:t>
            </a:r>
            <a:r>
              <a:rPr lang="en-US" sz="2400" dirty="0">
                <a:solidFill>
                  <a:schemeClr val="accent1"/>
                </a:solidFill>
              </a:rPr>
              <a:t>(Hab 2.2) </a:t>
            </a:r>
            <a:r>
              <a:rPr lang="en-US" sz="2400" dirty="0"/>
              <a:t>vision, revelation purpose </a:t>
            </a:r>
            <a:r>
              <a:rPr lang="en-US" sz="2400" i="1" dirty="0"/>
              <a:t>(open &amp; closed doors)</a:t>
            </a:r>
          </a:p>
          <a:p>
            <a:pPr marL="342900" indent="-342900">
              <a:buFont typeface="Arial" panose="020B0604020202020204" pitchFamily="34" charset="0"/>
              <a:buChar char="•"/>
            </a:pPr>
            <a:r>
              <a:rPr lang="en-US" sz="2400" dirty="0"/>
              <a:t>In Aramaic Tammuz means heating, like a furnace</a:t>
            </a:r>
          </a:p>
          <a:p>
            <a:pPr marL="342900" indent="-342900">
              <a:buFont typeface="Arial" panose="020B0604020202020204" pitchFamily="34" charset="0"/>
              <a:buChar char="•"/>
            </a:pPr>
            <a:r>
              <a:rPr lang="en-US" sz="2400" dirty="0"/>
              <a:t>Named after a false prophet that was tortured to death. A statue was resurrected as an idol.</a:t>
            </a:r>
          </a:p>
        </p:txBody>
      </p:sp>
    </p:spTree>
    <p:extLst>
      <p:ext uri="{BB962C8B-B14F-4D97-AF65-F5344CB8AC3E}">
        <p14:creationId xmlns:p14="http://schemas.microsoft.com/office/powerpoint/2010/main" val="370682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4E32BE-0CA1-7CBC-6A19-6D5E2F896014}"/>
            </a:ext>
          </a:extLst>
        </p:cNvPr>
        <p:cNvGrpSpPr/>
        <p:nvPr/>
      </p:nvGrpSpPr>
      <p:grpSpPr>
        <a:xfrm>
          <a:off x="0" y="0"/>
          <a:ext cx="0" cy="0"/>
          <a:chOff x="0" y="0"/>
          <a:chExt cx="0" cy="0"/>
        </a:xfrm>
      </p:grpSpPr>
      <p:grpSp>
        <p:nvGrpSpPr>
          <p:cNvPr id="46" name="Group 45">
            <a:extLst>
              <a:ext uri="{FF2B5EF4-FFF2-40B4-BE49-F238E27FC236}">
                <a16:creationId xmlns:a16="http://schemas.microsoft.com/office/drawing/2014/main" id="{ABEFF884-E13B-BB56-F302-06D1DD86FE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7" name="Straight Connector 46">
              <a:extLst>
                <a:ext uri="{FF2B5EF4-FFF2-40B4-BE49-F238E27FC236}">
                  <a16:creationId xmlns:a16="http://schemas.microsoft.com/office/drawing/2014/main" id="{EC807DAD-6FD4-7F03-F278-B35021DDB9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0FE27D5-8215-3955-00A9-DF0C9FDE32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EB7B56DB-7ADB-F24E-0B61-2D44CEDB8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5">
              <a:extLst>
                <a:ext uri="{FF2B5EF4-FFF2-40B4-BE49-F238E27FC236}">
                  <a16:creationId xmlns:a16="http://schemas.microsoft.com/office/drawing/2014/main" id="{0303D840-A88D-D993-CCAF-F194150DE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B39D7EF2-8178-C2F1-37D5-2690A914F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7">
              <a:extLst>
                <a:ext uri="{FF2B5EF4-FFF2-40B4-BE49-F238E27FC236}">
                  <a16:creationId xmlns:a16="http://schemas.microsoft.com/office/drawing/2014/main" id="{689C1E03-71EF-C0A8-06AD-4858B6B89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8">
              <a:extLst>
                <a:ext uri="{FF2B5EF4-FFF2-40B4-BE49-F238E27FC236}">
                  <a16:creationId xmlns:a16="http://schemas.microsoft.com/office/drawing/2014/main" id="{98065827-2A35-FE5F-5DA1-22BB9D826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9">
              <a:extLst>
                <a:ext uri="{FF2B5EF4-FFF2-40B4-BE49-F238E27FC236}">
                  <a16:creationId xmlns:a16="http://schemas.microsoft.com/office/drawing/2014/main" id="{152D6478-4FD0-89F2-9253-C71CD2416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74FF3833-B477-60A9-8CFE-3009835D78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A6C6C3CD-EB7A-8FCB-63B9-96EE7DE11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ext Placeholder 3">
            <a:extLst>
              <a:ext uri="{FF2B5EF4-FFF2-40B4-BE49-F238E27FC236}">
                <a16:creationId xmlns:a16="http://schemas.microsoft.com/office/drawing/2014/main" id="{F3A5C44F-9C45-8734-BFFA-A888B48846EB}"/>
              </a:ext>
            </a:extLst>
          </p:cNvPr>
          <p:cNvSpPr>
            <a:spLocks noGrp="1"/>
          </p:cNvSpPr>
          <p:nvPr>
            <p:ph type="body" sz="half" idx="2"/>
          </p:nvPr>
        </p:nvSpPr>
        <p:spPr>
          <a:xfrm>
            <a:off x="5553693" y="575733"/>
            <a:ext cx="4309973" cy="5314079"/>
          </a:xfrm>
        </p:spPr>
        <p:txBody>
          <a:bodyPr vert="horz" lIns="91440" tIns="45720" rIns="91440" bIns="45720" rtlCol="0">
            <a:normAutofit/>
          </a:bodyPr>
          <a:lstStyle/>
          <a:p>
            <a:pPr>
              <a:buFont typeface="Wingdings 3" charset="2"/>
              <a:buChar char=""/>
            </a:pPr>
            <a:r>
              <a:rPr lang="en-US" sz="2400" dirty="0"/>
              <a:t>Anniversary of the sin of the Golden calf</a:t>
            </a:r>
          </a:p>
          <a:p>
            <a:pPr>
              <a:buFont typeface="Wingdings 3" charset="2"/>
              <a:buChar char=""/>
            </a:pPr>
            <a:r>
              <a:rPr lang="en-US" sz="2400" dirty="0"/>
              <a:t>Spying out the land </a:t>
            </a:r>
            <a:r>
              <a:rPr lang="en-US" sz="2400" i="1" dirty="0"/>
              <a:t>(Joshua &amp; Caleb of a different spirit)</a:t>
            </a:r>
          </a:p>
          <a:p>
            <a:pPr>
              <a:buFont typeface="Wingdings 3" charset="2"/>
              <a:buChar char=""/>
            </a:pPr>
            <a:r>
              <a:rPr lang="en-US" sz="2400" dirty="0"/>
              <a:t>Commemorates the destruction of the Holy Temples. Tisha </a:t>
            </a:r>
            <a:r>
              <a:rPr lang="en-US" sz="2400" dirty="0" err="1"/>
              <a:t>B’av</a:t>
            </a:r>
            <a:endParaRPr lang="en-US" sz="2400" dirty="0"/>
          </a:p>
          <a:p>
            <a:pPr>
              <a:buFont typeface="Wingdings 3" charset="2"/>
              <a:buChar char=""/>
            </a:pPr>
            <a:r>
              <a:rPr lang="en-US" sz="2400" dirty="0"/>
              <a:t>17</a:t>
            </a:r>
            <a:r>
              <a:rPr lang="en-US" sz="2400" baseline="30000" dirty="0"/>
              <a:t>th</a:t>
            </a:r>
            <a:r>
              <a:rPr lang="en-US" sz="2400" dirty="0"/>
              <a:t> A fast day in remembrance of the walls of Jerusalem being breached by Romans.</a:t>
            </a:r>
          </a:p>
          <a:p>
            <a:pPr>
              <a:buFont typeface="Wingdings 3" charset="2"/>
              <a:buChar char=""/>
            </a:pPr>
            <a:endParaRPr lang="en-US" sz="2400" dirty="0"/>
          </a:p>
        </p:txBody>
      </p:sp>
      <p:pic>
        <p:nvPicPr>
          <p:cNvPr id="10" name="Content Placeholder 9">
            <a:extLst>
              <a:ext uri="{FF2B5EF4-FFF2-40B4-BE49-F238E27FC236}">
                <a16:creationId xmlns:a16="http://schemas.microsoft.com/office/drawing/2014/main" id="{2671D47D-70A8-3A3B-D340-31C59608D15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067" r="1" b="1408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8" name="Isosceles Triangle 57">
            <a:extLst>
              <a:ext uri="{FF2B5EF4-FFF2-40B4-BE49-F238E27FC236}">
                <a16:creationId xmlns:a16="http://schemas.microsoft.com/office/drawing/2014/main" id="{76A97BBB-69A5-4673-8E78-6BD899952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2851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B696-484E-DC40-DC6A-A269A7A4F9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BBC422-382A-EFC3-C2BD-42B51BA62370}"/>
              </a:ext>
            </a:extLst>
          </p:cNvPr>
          <p:cNvSpPr>
            <a:spLocks noGrp="1"/>
          </p:cNvSpPr>
          <p:nvPr>
            <p:ph type="title"/>
          </p:nvPr>
        </p:nvSpPr>
        <p:spPr>
          <a:xfrm>
            <a:off x="677334" y="609600"/>
            <a:ext cx="8596668" cy="815788"/>
          </a:xfrm>
        </p:spPr>
        <p:txBody>
          <a:bodyPr>
            <a:normAutofit/>
          </a:bodyPr>
          <a:lstStyle/>
          <a:p>
            <a:r>
              <a:rPr lang="en-US" sz="3600" dirty="0"/>
              <a:t>Tammuz &amp; Reuben      Mandrake &amp; Water</a:t>
            </a:r>
          </a:p>
        </p:txBody>
      </p:sp>
      <p:sp>
        <p:nvSpPr>
          <p:cNvPr id="2" name="Content Placeholder 1">
            <a:extLst>
              <a:ext uri="{FF2B5EF4-FFF2-40B4-BE49-F238E27FC236}">
                <a16:creationId xmlns:a16="http://schemas.microsoft.com/office/drawing/2014/main" id="{201BA672-DBAD-3615-ACD6-007ACF3599D2}"/>
              </a:ext>
            </a:extLst>
          </p:cNvPr>
          <p:cNvSpPr>
            <a:spLocks noGrp="1"/>
          </p:cNvSpPr>
          <p:nvPr>
            <p:ph sz="half" idx="1"/>
          </p:nvPr>
        </p:nvSpPr>
        <p:spPr>
          <a:xfrm>
            <a:off x="677334" y="1425388"/>
            <a:ext cx="3858089" cy="4615973"/>
          </a:xfrm>
        </p:spPr>
        <p:txBody>
          <a:bodyPr>
            <a:normAutofit lnSpcReduction="10000"/>
          </a:bodyPr>
          <a:lstStyle/>
          <a:p>
            <a:r>
              <a:rPr lang="en-US" sz="2400" dirty="0">
                <a:solidFill>
                  <a:schemeClr val="accent1"/>
                </a:solidFill>
              </a:rPr>
              <a:t>Gen 30.14-16 </a:t>
            </a:r>
            <a:r>
              <a:rPr lang="en-US" sz="2400" dirty="0"/>
              <a:t>“Mandrake” symbolize desire for fertility, love, seeking fertility without asking God. </a:t>
            </a:r>
          </a:p>
          <a:p>
            <a:r>
              <a:rPr lang="en-US" sz="2400" dirty="0"/>
              <a:t>Jacob’s wives bartered for relational &amp; sexual intimacy which should not be so grossly traded.</a:t>
            </a:r>
          </a:p>
          <a:p>
            <a:endParaRPr lang="en-US" dirty="0"/>
          </a:p>
        </p:txBody>
      </p:sp>
      <p:sp>
        <p:nvSpPr>
          <p:cNvPr id="7" name="Text Placeholder 6">
            <a:extLst>
              <a:ext uri="{FF2B5EF4-FFF2-40B4-BE49-F238E27FC236}">
                <a16:creationId xmlns:a16="http://schemas.microsoft.com/office/drawing/2014/main" id="{7F9C5C67-4B73-7FB0-D894-FB0ADCE57BC7}"/>
              </a:ext>
            </a:extLst>
          </p:cNvPr>
          <p:cNvSpPr>
            <a:spLocks noGrp="1"/>
          </p:cNvSpPr>
          <p:nvPr>
            <p:ph sz="half" idx="2"/>
          </p:nvPr>
        </p:nvSpPr>
        <p:spPr>
          <a:xfrm>
            <a:off x="4818888" y="1425388"/>
            <a:ext cx="5338838" cy="5316606"/>
          </a:xfrm>
        </p:spPr>
        <p:txBody>
          <a:bodyPr>
            <a:normAutofit lnSpcReduction="10000"/>
          </a:bodyPr>
          <a:lstStyle/>
          <a:p>
            <a:r>
              <a:rPr lang="en-US" sz="2400" dirty="0">
                <a:solidFill>
                  <a:schemeClr val="accent1"/>
                </a:solidFill>
              </a:rPr>
              <a:t>Gen 49.4 </a:t>
            </a:r>
            <a:r>
              <a:rPr lang="en-US" sz="2400" dirty="0"/>
              <a:t>Jacob’s prophecy describes his son as volatile as water. His character was fluid like water indicate his arousal inclination </a:t>
            </a:r>
            <a:r>
              <a:rPr lang="en-US" sz="2400" dirty="0">
                <a:solidFill>
                  <a:schemeClr val="accent1"/>
                </a:solidFill>
              </a:rPr>
              <a:t>1Ch 5.1-2 </a:t>
            </a:r>
            <a:endParaRPr lang="en-US" sz="2400" dirty="0"/>
          </a:p>
          <a:p>
            <a:r>
              <a:rPr lang="en-US" sz="2400" dirty="0"/>
              <a:t>Parallels creation as water was the beginning of creation and gave birth to everything else, as it would be with the firstborn son who preserves and continues the family name. Judah is given the honor of leadership and prominence </a:t>
            </a:r>
            <a:r>
              <a:rPr lang="en-US" sz="2400" dirty="0">
                <a:solidFill>
                  <a:schemeClr val="accent1"/>
                </a:solidFill>
              </a:rPr>
              <a:t>(Gen 49.8-10) </a:t>
            </a:r>
            <a:r>
              <a:rPr lang="en-US" sz="2400" dirty="0"/>
              <a:t>while Joseph’s sons were given economic advantage.  </a:t>
            </a:r>
            <a:endParaRPr lang="en-US" sz="2400" dirty="0">
              <a:solidFill>
                <a:schemeClr val="accent1"/>
              </a:solidFill>
            </a:endParaRPr>
          </a:p>
        </p:txBody>
      </p:sp>
    </p:spTree>
    <p:extLst>
      <p:ext uri="{BB962C8B-B14F-4D97-AF65-F5344CB8AC3E}">
        <p14:creationId xmlns:p14="http://schemas.microsoft.com/office/powerpoint/2010/main" val="377075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7" name="Straight Connector 4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ext Placeholder 3">
            <a:extLst>
              <a:ext uri="{FF2B5EF4-FFF2-40B4-BE49-F238E27FC236}">
                <a16:creationId xmlns:a16="http://schemas.microsoft.com/office/drawing/2014/main" id="{7D1DC104-E587-8FA6-186D-5DD2A2642BEC}"/>
              </a:ext>
            </a:extLst>
          </p:cNvPr>
          <p:cNvSpPr>
            <a:spLocks noGrp="1"/>
          </p:cNvSpPr>
          <p:nvPr>
            <p:ph type="body" sz="half" idx="2"/>
          </p:nvPr>
        </p:nvSpPr>
        <p:spPr>
          <a:xfrm>
            <a:off x="5553695" y="745067"/>
            <a:ext cx="3627782" cy="5621865"/>
          </a:xfrm>
        </p:spPr>
        <p:txBody>
          <a:bodyPr vert="horz" lIns="91440" tIns="45720" rIns="91440" bIns="45720" rtlCol="0">
            <a:normAutofit/>
          </a:bodyPr>
          <a:lstStyle/>
          <a:p>
            <a:pPr>
              <a:buFont typeface="Wingdings 3" charset="2"/>
              <a:buChar char=""/>
            </a:pPr>
            <a:r>
              <a:rPr lang="en-US" sz="2400" dirty="0"/>
              <a:t>Associated with sight (Seer) vision, dreams and revelation (purpose).</a:t>
            </a:r>
          </a:p>
          <a:p>
            <a:pPr>
              <a:buFont typeface="Wingdings 3" charset="2"/>
              <a:buChar char=""/>
            </a:pPr>
            <a:r>
              <a:rPr lang="en-US" sz="2400" dirty="0"/>
              <a:t>A month to guard your heart and your eyes. </a:t>
            </a:r>
            <a:r>
              <a:rPr lang="en-US" sz="2400" i="1" dirty="0"/>
              <a:t>“What you see, is what you say and what you say is how your feel” </a:t>
            </a:r>
            <a:r>
              <a:rPr lang="en-US" sz="2400" dirty="0">
                <a:solidFill>
                  <a:schemeClr val="accent1"/>
                </a:solidFill>
              </a:rPr>
              <a:t>Pro 4.23</a:t>
            </a:r>
          </a:p>
          <a:p>
            <a:pPr>
              <a:buFont typeface="Wingdings 3" charset="2"/>
              <a:buChar char=""/>
            </a:pPr>
            <a:r>
              <a:rPr lang="en-US" sz="2400" dirty="0"/>
              <a:t>With eyes of faith - cling and align with God’s covenant and care  </a:t>
            </a:r>
          </a:p>
          <a:p>
            <a:pPr>
              <a:buFont typeface="Wingdings 3" charset="2"/>
              <a:buChar char=""/>
            </a:pPr>
            <a:endParaRPr lang="en-US" sz="2400" dirty="0"/>
          </a:p>
          <a:p>
            <a:pPr>
              <a:buFont typeface="Wingdings 3" charset="2"/>
              <a:buChar char=""/>
            </a:pPr>
            <a:endParaRPr lang="en-US" sz="2400" dirty="0"/>
          </a:p>
        </p:txBody>
      </p:sp>
      <p:pic>
        <p:nvPicPr>
          <p:cNvPr id="10" name="Content Placeholder 9">
            <a:extLst>
              <a:ext uri="{FF2B5EF4-FFF2-40B4-BE49-F238E27FC236}">
                <a16:creationId xmlns:a16="http://schemas.microsoft.com/office/drawing/2014/main" id="{1D3C6792-DA2E-8FD1-3942-63A15887494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067" r="1" b="14082"/>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8" name="Isosceles Triangle 5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9571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D911-5CA1-B3FE-D4C7-1E22C639D278}"/>
              </a:ext>
            </a:extLst>
          </p:cNvPr>
          <p:cNvSpPr>
            <a:spLocks noGrp="1"/>
          </p:cNvSpPr>
          <p:nvPr>
            <p:ph type="title"/>
          </p:nvPr>
        </p:nvSpPr>
        <p:spPr/>
        <p:txBody>
          <a:bodyPr vert="horz" lIns="91440" tIns="45720" rIns="91440" bIns="45720" rtlCol="0" anchor="t">
            <a:normAutofit/>
          </a:bodyPr>
          <a:lstStyle/>
          <a:p>
            <a:r>
              <a:rPr lang="en-US" sz="3600" dirty="0">
                <a:solidFill>
                  <a:schemeClr val="accent1"/>
                </a:solidFill>
              </a:rPr>
              <a:t> </a:t>
            </a:r>
          </a:p>
        </p:txBody>
      </p:sp>
      <p:sp>
        <p:nvSpPr>
          <p:cNvPr id="3" name="Content Placeholder 2">
            <a:extLst>
              <a:ext uri="{FF2B5EF4-FFF2-40B4-BE49-F238E27FC236}">
                <a16:creationId xmlns:a16="http://schemas.microsoft.com/office/drawing/2014/main" id="{68ED7C85-BAE0-CD4A-1282-DEEDB9D8A9CE}"/>
              </a:ext>
            </a:extLst>
          </p:cNvPr>
          <p:cNvSpPr>
            <a:spLocks noGrp="1"/>
          </p:cNvSpPr>
          <p:nvPr>
            <p:ph sz="half" idx="1"/>
          </p:nvPr>
        </p:nvSpPr>
        <p:spPr>
          <a:xfrm>
            <a:off x="677333" y="2367756"/>
            <a:ext cx="5317067" cy="4044950"/>
          </a:xfrm>
        </p:spPr>
        <p:txBody>
          <a:bodyPr>
            <a:normAutofit lnSpcReduction="10000"/>
          </a:bodyPr>
          <a:lstStyle/>
          <a:p>
            <a:r>
              <a:rPr lang="en-US" sz="2400" dirty="0">
                <a:solidFill>
                  <a:schemeClr val="bg2"/>
                </a:solidFill>
              </a:rPr>
              <a:t>Law’-med</a:t>
            </a:r>
          </a:p>
          <a:p>
            <a:r>
              <a:rPr lang="en-US" sz="2400" dirty="0">
                <a:solidFill>
                  <a:schemeClr val="bg2"/>
                </a:solidFill>
              </a:rPr>
              <a:t>To shepherd, a goad or staff </a:t>
            </a:r>
            <a:r>
              <a:rPr lang="en-US" sz="2400" i="1" dirty="0">
                <a:solidFill>
                  <a:schemeClr val="bg2"/>
                </a:solidFill>
              </a:rPr>
              <a:t>(urge forward), </a:t>
            </a:r>
            <a:r>
              <a:rPr lang="en-US" sz="2400" dirty="0">
                <a:solidFill>
                  <a:schemeClr val="bg2"/>
                </a:solidFill>
              </a:rPr>
              <a:t>to teach </a:t>
            </a:r>
            <a:r>
              <a:rPr lang="en-US" sz="2400" i="1" dirty="0">
                <a:solidFill>
                  <a:schemeClr val="bg2"/>
                </a:solidFill>
              </a:rPr>
              <a:t>(control the tongue, voice of authority)</a:t>
            </a:r>
          </a:p>
          <a:p>
            <a:r>
              <a:rPr lang="en-US" sz="2400" dirty="0">
                <a:solidFill>
                  <a:schemeClr val="bg2"/>
                </a:solidFill>
              </a:rPr>
              <a:t>Symbol of learning. </a:t>
            </a:r>
            <a:r>
              <a:rPr lang="en-US" sz="2400" i="1" dirty="0">
                <a:solidFill>
                  <a:schemeClr val="bg2"/>
                </a:solidFill>
              </a:rPr>
              <a:t>Learning is connected to shedding.</a:t>
            </a:r>
          </a:p>
          <a:p>
            <a:r>
              <a:rPr lang="en-US" sz="2400" dirty="0">
                <a:solidFill>
                  <a:schemeClr val="accent1"/>
                </a:solidFill>
              </a:rPr>
              <a:t>Ps 80.1 </a:t>
            </a:r>
            <a:r>
              <a:rPr lang="en-US" sz="2400" dirty="0">
                <a:solidFill>
                  <a:schemeClr val="bg2"/>
                </a:solidFill>
              </a:rPr>
              <a:t>speaks of a Shepherd from a position of supreme power &amp; authority Who comes to aid His people.</a:t>
            </a:r>
          </a:p>
        </p:txBody>
      </p:sp>
      <p:sp>
        <p:nvSpPr>
          <p:cNvPr id="5" name="Content Placeholder 4">
            <a:extLst>
              <a:ext uri="{FF2B5EF4-FFF2-40B4-BE49-F238E27FC236}">
                <a16:creationId xmlns:a16="http://schemas.microsoft.com/office/drawing/2014/main" id="{BCD4CF24-AB2A-98B4-7232-278BE077D01C}"/>
              </a:ext>
            </a:extLst>
          </p:cNvPr>
          <p:cNvSpPr>
            <a:spLocks noGrp="1"/>
          </p:cNvSpPr>
          <p:nvPr>
            <p:ph sz="half" idx="2"/>
          </p:nvPr>
        </p:nvSpPr>
        <p:spPr>
          <a:xfrm>
            <a:off x="6096000" y="2367757"/>
            <a:ext cx="3860803" cy="3880644"/>
          </a:xfrm>
        </p:spPr>
        <p:txBody>
          <a:bodyPr>
            <a:noAutofit/>
          </a:bodyPr>
          <a:lstStyle/>
          <a:p>
            <a:r>
              <a:rPr lang="en-US" sz="2400" dirty="0">
                <a:solidFill>
                  <a:schemeClr val="bg2"/>
                </a:solidFill>
              </a:rPr>
              <a:t>Represents the heart</a:t>
            </a:r>
          </a:p>
          <a:p>
            <a:r>
              <a:rPr lang="en-US" sz="2400" i="1" dirty="0">
                <a:solidFill>
                  <a:schemeClr val="bg2"/>
                </a:solidFill>
              </a:rPr>
              <a:t>At the heart of our human existence, our course in life is to learn from everything and express spiritual matters with our every breath.</a:t>
            </a:r>
          </a:p>
        </p:txBody>
      </p:sp>
      <p:pic>
        <p:nvPicPr>
          <p:cNvPr id="9" name="Picture 8">
            <a:extLst>
              <a:ext uri="{FF2B5EF4-FFF2-40B4-BE49-F238E27FC236}">
                <a16:creationId xmlns:a16="http://schemas.microsoft.com/office/drawing/2014/main" id="{D62CC626-8D3A-F0F7-7346-3E2A03A840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426245"/>
            <a:ext cx="8890000" cy="1758156"/>
          </a:xfrm>
          <a:prstGeom prst="rect">
            <a:avLst/>
          </a:prstGeom>
          <a:ln w="12700">
            <a:solidFill>
              <a:schemeClr val="accent1"/>
            </a:solidFill>
          </a:ln>
        </p:spPr>
      </p:pic>
    </p:spTree>
    <p:extLst>
      <p:ext uri="{BB962C8B-B14F-4D97-AF65-F5344CB8AC3E}">
        <p14:creationId xmlns:p14="http://schemas.microsoft.com/office/powerpoint/2010/main" val="14979874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B5DD9B9-748F-3C4A-61C0-3818C1ACBE8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6901"/>
          <a:stretch>
            <a:fillRect/>
          </a:stretch>
        </p:blipFill>
        <p:spPr>
          <a:xfrm>
            <a:off x="1066800" y="1066801"/>
            <a:ext cx="3623733" cy="3962400"/>
          </a:xfrm>
          <a:prstGeom prst="rect">
            <a:avLst/>
          </a:prstGeom>
        </p:spPr>
      </p:pic>
      <p:sp>
        <p:nvSpPr>
          <p:cNvPr id="8" name="Content Placeholder 7">
            <a:extLst>
              <a:ext uri="{FF2B5EF4-FFF2-40B4-BE49-F238E27FC236}">
                <a16:creationId xmlns:a16="http://schemas.microsoft.com/office/drawing/2014/main" id="{80DEA962-2EC1-937F-1B77-870CF8036ED1}"/>
              </a:ext>
            </a:extLst>
          </p:cNvPr>
          <p:cNvSpPr>
            <a:spLocks noGrp="1"/>
          </p:cNvSpPr>
          <p:nvPr>
            <p:ph idx="15"/>
          </p:nvPr>
        </p:nvSpPr>
        <p:spPr>
          <a:xfrm>
            <a:off x="5330952" y="822960"/>
            <a:ext cx="4416552" cy="4846320"/>
          </a:xfrm>
        </p:spPr>
        <p:txBody>
          <a:bodyPr>
            <a:noAutofit/>
          </a:bodyPr>
          <a:lstStyle/>
          <a:p>
            <a:r>
              <a:rPr lang="en-US" sz="2800" dirty="0">
                <a:solidFill>
                  <a:schemeClr val="tx1"/>
                </a:solidFill>
              </a:rPr>
              <a:t>The establishment of a perfect order, which can only come about because of divine intervention, can only be maintained by Divine governance and supervision of government perfection.</a:t>
            </a:r>
          </a:p>
        </p:txBody>
      </p:sp>
      <p:sp>
        <p:nvSpPr>
          <p:cNvPr id="7" name="Picture Placeholder 6">
            <a:extLst>
              <a:ext uri="{FF2B5EF4-FFF2-40B4-BE49-F238E27FC236}">
                <a16:creationId xmlns:a16="http://schemas.microsoft.com/office/drawing/2014/main" id="{FA72BAC7-9CC6-AE07-18C9-7593A5CB5892}"/>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3824216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6" name="Content Placeholder 5">
            <a:extLst>
              <a:ext uri="{FF2B5EF4-FFF2-40B4-BE49-F238E27FC236}">
                <a16:creationId xmlns:a16="http://schemas.microsoft.com/office/drawing/2014/main" id="{F39826C7-EF13-B3AE-3D21-A658752702B9}"/>
              </a:ext>
            </a:extLst>
          </p:cNvPr>
          <p:cNvGraphicFramePr>
            <a:graphicFrameLocks noGrp="1"/>
          </p:cNvGraphicFramePr>
          <p:nvPr>
            <p:ph sz="half" idx="1"/>
            <p:extLst>
              <p:ext uri="{D42A27DB-BD31-4B8C-83A1-F6EECF244321}">
                <p14:modId xmlns:p14="http://schemas.microsoft.com/office/powerpoint/2010/main" val="4191960353"/>
              </p:ext>
              <p:ext uri="{E7BDC344-281C-4309-B0C6-D0EE65EED2A8}">
                <p202:designPr xmlns:p202="http://schemas.microsoft.com/office/powerpoint/2020/02/main">
                  <p202:designTagLst>
                    <p202:designTag name="ARCH:1:CLS" val="StackedSequentialRowTable"/>
                  </p202:designTagLst>
                </p202:designPr>
              </p:ext>
            </p:extLst>
          </p:nvPr>
        </p:nvGraphicFramePr>
        <p:xfrm>
          <a:off x="742219" y="574843"/>
          <a:ext cx="8554185" cy="5581315"/>
        </p:xfrm>
        <a:graphic>
          <a:graphicData uri="http://schemas.openxmlformats.org/drawingml/2006/table">
            <a:tbl>
              <a:tblPr bandRow="1">
                <a:tableStyleId>{5DA37D80-6434-44D0-A028-1B22A696006F}</a:tableStyleId>
              </a:tblPr>
              <a:tblGrid>
                <a:gridCol w="8554185">
                  <a:extLst>
                    <a:ext uri="{9D8B030D-6E8A-4147-A177-3AD203B41FA5}">
                      <a16:colId xmlns:a16="http://schemas.microsoft.com/office/drawing/2014/main" val="2393937462"/>
                    </a:ext>
                  </a:extLst>
                </a:gridCol>
              </a:tblGrid>
              <a:tr h="745067">
                <a:tc>
                  <a:txBody>
                    <a:bodyPr/>
                    <a:lstStyle/>
                    <a:p>
                      <a:pPr>
                        <a:buNone/>
                      </a:pPr>
                      <a:r>
                        <a:rPr lang="en-US" sz="2400" dirty="0"/>
                        <a:t>Bread of Presence in the Temple -</a:t>
                      </a:r>
                      <a:r>
                        <a:rPr lang="en-US" sz="2000" i="1" dirty="0"/>
                        <a:t>Yah’s provision, presence and covenant</a:t>
                      </a:r>
                    </a:p>
                  </a:txBody>
                  <a:tcPr marL="167640" marR="167640" marT="83820" marB="83820" anchor="ctr"/>
                </a:tc>
                <a:extLst>
                  <a:ext uri="{0D108BD9-81ED-4DB2-BD59-A6C34878D82A}">
                    <a16:rowId xmlns:a16="http://schemas.microsoft.com/office/drawing/2014/main" val="2567318747"/>
                  </a:ext>
                </a:extLst>
              </a:tr>
              <a:tr h="702733">
                <a:tc>
                  <a:txBody>
                    <a:bodyPr/>
                    <a:lstStyle/>
                    <a:p>
                      <a:pPr>
                        <a:buNone/>
                      </a:pPr>
                      <a:r>
                        <a:rPr lang="en-US" sz="2400" dirty="0"/>
                        <a:t>Minor Prophets</a:t>
                      </a:r>
                    </a:p>
                  </a:txBody>
                  <a:tcPr marL="167640" marR="167640" marT="83820" marB="83820" anchor="ctr"/>
                </a:tc>
                <a:extLst>
                  <a:ext uri="{0D108BD9-81ED-4DB2-BD59-A6C34878D82A}">
                    <a16:rowId xmlns:a16="http://schemas.microsoft.com/office/drawing/2014/main" val="4201714848"/>
                  </a:ext>
                </a:extLst>
              </a:tr>
              <a:tr h="7450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12 Sons of Jacob, Patriarch from Shem, Apostles of Yeshua </a:t>
                      </a:r>
                    </a:p>
                  </a:txBody>
                  <a:tcPr marL="167640" marR="167640" marT="83820" marB="83820" anchor="ctr"/>
                </a:tc>
                <a:extLst>
                  <a:ext uri="{0D108BD9-81ED-4DB2-BD59-A6C34878D82A}">
                    <a16:rowId xmlns:a16="http://schemas.microsoft.com/office/drawing/2014/main" val="3556431776"/>
                  </a:ext>
                </a:extLst>
              </a:tr>
              <a:tr h="736600">
                <a:tc>
                  <a:txBody>
                    <a:bodyPr/>
                    <a:lstStyle/>
                    <a:p>
                      <a:pPr>
                        <a:buNone/>
                      </a:pPr>
                      <a:r>
                        <a:rPr lang="en-US" sz="2400" dirty="0"/>
                        <a:t>Passovers in the Word of Yah</a:t>
                      </a:r>
                    </a:p>
                  </a:txBody>
                  <a:tcPr marL="167640" marR="167640" marT="83820" marB="83820" anchor="ctr"/>
                </a:tc>
                <a:extLst>
                  <a:ext uri="{0D108BD9-81ED-4DB2-BD59-A6C34878D82A}">
                    <a16:rowId xmlns:a16="http://schemas.microsoft.com/office/drawing/2014/main" val="3125880402"/>
                  </a:ext>
                </a:extLst>
              </a:tr>
              <a:tr h="852905">
                <a:tc>
                  <a:txBody>
                    <a:bodyPr/>
                    <a:lstStyle/>
                    <a:p>
                      <a:pPr>
                        <a:buNone/>
                      </a:pPr>
                      <a:r>
                        <a:rPr lang="en-US" sz="2400" dirty="0"/>
                        <a:t>Pre-Bar mitzvah Yeshua in the Temple </a:t>
                      </a:r>
                      <a:r>
                        <a:rPr lang="en-US" sz="2000" i="1" dirty="0"/>
                        <a:t>(son of commandments)</a:t>
                      </a:r>
                    </a:p>
                  </a:txBody>
                  <a:tcPr marL="167640" marR="167640" marT="83820" marB="83820" anchor="ctr"/>
                </a:tc>
                <a:extLst>
                  <a:ext uri="{0D108BD9-81ED-4DB2-BD59-A6C34878D82A}">
                    <a16:rowId xmlns:a16="http://schemas.microsoft.com/office/drawing/2014/main" val="2962700299"/>
                  </a:ext>
                </a:extLst>
              </a:tr>
              <a:tr h="852905">
                <a:tc>
                  <a:txBody>
                    <a:bodyPr/>
                    <a:lstStyle/>
                    <a:p>
                      <a:pPr>
                        <a:buNone/>
                      </a:pPr>
                      <a:r>
                        <a:rPr lang="en-US" sz="2400" dirty="0"/>
                        <a:t>Prophetic Bride wears a 12-star crown (Rev 12)</a:t>
                      </a:r>
                    </a:p>
                  </a:txBody>
                  <a:tcPr marL="167640" marR="167640" marT="83820" marB="83820" anchor="ctr"/>
                </a:tc>
                <a:extLst>
                  <a:ext uri="{0D108BD9-81ED-4DB2-BD59-A6C34878D82A}">
                    <a16:rowId xmlns:a16="http://schemas.microsoft.com/office/drawing/2014/main" val="1326797276"/>
                  </a:ext>
                </a:extLst>
              </a:tr>
              <a:tr h="852905">
                <a:tc>
                  <a:txBody>
                    <a:bodyPr/>
                    <a:lstStyle/>
                    <a:p>
                      <a:pPr>
                        <a:buNone/>
                      </a:pPr>
                      <a:r>
                        <a:rPr lang="en-US" sz="2400" dirty="0"/>
                        <a:t>Rev 21.12 Twelve gates, angels, tribes of Isra’el</a:t>
                      </a:r>
                    </a:p>
                  </a:txBody>
                  <a:tcPr marL="167640" marR="167640" marT="83820" marB="83820" anchor="ctr"/>
                </a:tc>
                <a:extLst>
                  <a:ext uri="{0D108BD9-81ED-4DB2-BD59-A6C34878D82A}">
                    <a16:rowId xmlns:a16="http://schemas.microsoft.com/office/drawing/2014/main" val="70273731"/>
                  </a:ext>
                </a:extLst>
              </a:tr>
            </a:tbl>
          </a:graphicData>
        </a:graphic>
      </p:graphicFrame>
      <p:pic>
        <p:nvPicPr>
          <p:cNvPr id="9" name="Picture 8">
            <a:extLst>
              <a:ext uri="{FF2B5EF4-FFF2-40B4-BE49-F238E27FC236}">
                <a16:creationId xmlns:a16="http://schemas.microsoft.com/office/drawing/2014/main" id="{411E9EFB-E1A8-D90E-DD0F-598F7FE0E460}"/>
              </a:ext>
            </a:extLst>
          </p:cNvPr>
          <p:cNvPicPr>
            <a:picLocks noChangeAspect="1"/>
          </p:cNvPicPr>
          <p:nvPr/>
        </p:nvPicPr>
        <p:blipFill>
          <a:blip r:embed="rId3">
            <a:extLst>
              <a:ext uri="{BEBA8EAE-BF5A-486C-A8C5-ECC9F3942E4B}">
                <a14:imgProps xmlns:a14="http://schemas.microsoft.com/office/drawing/2010/main">
                  <a14:imgLayer r:embed="rId4">
                    <a14:imgEffect>
                      <a14:artisticPlasticWrap/>
                    </a14:imgEffect>
                    <a14:imgEffect>
                      <a14:sharpenSoften amount="50000"/>
                    </a14:imgEffect>
                    <a14:imgEffect>
                      <a14:saturation sat="200000"/>
                    </a14:imgEffect>
                  </a14:imgLayer>
                </a14:imgProps>
              </a:ext>
            </a:extLst>
          </a:blip>
          <a:stretch/>
        </p:blipFill>
        <p:spPr>
          <a:xfrm>
            <a:off x="9671673" y="1492515"/>
            <a:ext cx="2143125" cy="2143125"/>
          </a:xfrm>
          <a:prstGeom prst="rect">
            <a:avLst/>
          </a:prstGeom>
        </p:spPr>
      </p:pic>
    </p:spTree>
    <p:extLst>
      <p:ext uri="{BB962C8B-B14F-4D97-AF65-F5344CB8AC3E}">
        <p14:creationId xmlns:p14="http://schemas.microsoft.com/office/powerpoint/2010/main" val="741894589"/>
      </p:ext>
    </p:extLst>
  </p:cSld>
  <p:clrMapOvr>
    <a:masterClrMapping/>
  </p:clrMapOvr>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2.xml><?xml version="1.0" encoding="utf-8"?>
<ds:datastoreItem xmlns:ds="http://schemas.openxmlformats.org/officeDocument/2006/customXml" ds:itemID="{FCC7764E-1B88-4813-902C-6714719B42F3}">
  <ds:schemaRefs>
    <ds:schemaRef ds:uri="16c05727-aa75-4e4a-9b5f-8a80a1165891"/>
    <ds:schemaRef ds:uri="http://schemas.microsoft.com/sharepoint/v3"/>
    <ds:schemaRef ds:uri="http://purl.org/dc/terms/"/>
    <ds:schemaRef ds:uri="http://purl.org/dc/dcmitype/"/>
    <ds:schemaRef ds:uri="http://schemas.microsoft.com/office/infopath/2007/PartnerControls"/>
    <ds:schemaRef ds:uri="http://schemas.microsoft.com/office/2006/documentManagement/types"/>
    <ds:schemaRef ds:uri="230e9df3-be65-4c73-a93b-d1236ebd677e"/>
    <ds:schemaRef ds:uri="http://purl.org/dc/elements/1.1/"/>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Facet</Template>
  <TotalTime>13636</TotalTime>
  <Words>1660</Words>
  <Application>Microsoft Office PowerPoint</Application>
  <PresentationFormat>Widescreen</PresentationFormat>
  <Paragraphs>113</Paragraphs>
  <Slides>18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Trebuchet MS</vt:lpstr>
      <vt:lpstr>Wingdings 3</vt:lpstr>
      <vt:lpstr>Facet</vt:lpstr>
      <vt:lpstr>Revelation 19.5a</vt:lpstr>
      <vt:lpstr>Declaration</vt:lpstr>
      <vt:lpstr>Month of Tammuz</vt:lpstr>
      <vt:lpstr>PowerPoint Presentation</vt:lpstr>
      <vt:lpstr>Tammuz &amp; Reuben      Mandrake &amp; Water</vt:lpstr>
      <vt:lpstr>PowerPoint Presentation</vt:lpstr>
      <vt:lpstr> </vt:lpstr>
      <vt:lpstr>PowerPoint Presentation</vt:lpstr>
      <vt:lpstr>PowerPoint Presentation</vt:lpstr>
      <vt:lpstr>Psalm 119.89-96</vt:lpstr>
      <vt:lpstr>Psalm 119.89-96</vt:lpstr>
      <vt:lpstr>Psalm 119.89-96</vt:lpstr>
      <vt:lpstr>Psalm 119.89-96</vt:lpstr>
      <vt:lpstr>Psalm 119.89-96</vt:lpstr>
      <vt:lpstr>Psalm 119.89-96</vt:lpstr>
      <vt:lpstr>Psalm 119.89-96</vt:lpstr>
      <vt:lpstr>Psalm 119.89-96</vt:lpstr>
      <vt:lpstr>Psalm 119.89-96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5786, 3 Nisan (Nissan)</dc:title>
  <dc:creator>BMarie Stone</dc:creator>
  <cp:lastModifiedBy>Lonnita Deadwyler</cp:lastModifiedBy>
  <cp:revision>130</cp:revision>
  <dcterms:created xsi:type="dcterms:W3CDTF">2026-03-17T00:17:33Z</dcterms:created>
  <dcterms:modified xsi:type="dcterms:W3CDTF">2026-07-02T01:00:00Z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