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4" r:id="rId1"/>
  </p:sldMasterIdLst>
  <p:notesMasterIdLst>
    <p:notesMasterId r:id="rId17"/>
  </p:notesMasterIdLst>
  <p:handoutMasterIdLst>
    <p:handoutMasterId r:id="rId18"/>
  </p:handoutMasterIdLst>
  <p:sldIdLst>
    <p:sldId id="2601" r:id="rId2"/>
    <p:sldId id="2612" r:id="rId3"/>
    <p:sldId id="2585" r:id="rId4"/>
    <p:sldId id="2611" r:id="rId5"/>
    <p:sldId id="2598" r:id="rId6"/>
    <p:sldId id="2610" r:id="rId7"/>
    <p:sldId id="2613" r:id="rId8"/>
    <p:sldId id="2614" r:id="rId9"/>
    <p:sldId id="2615" r:id="rId10"/>
    <p:sldId id="2617" r:id="rId11"/>
    <p:sldId id="2616" r:id="rId12"/>
    <p:sldId id="2619" r:id="rId13"/>
    <p:sldId id="2621" r:id="rId14"/>
    <p:sldId id="2618" r:id="rId15"/>
    <p:sldId id="2607" r:id="rId16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70161E0-7611-47E5-86F8-FAC2DA066951}">
          <p14:sldIdLst>
            <p14:sldId id="2601"/>
            <p14:sldId id="2612"/>
            <p14:sldId id="2585"/>
          </p14:sldIdLst>
        </p14:section>
        <p14:section name="Untitled Section" id="{2C351ABC-A10A-49F1-B9F8-B4FC6A4D8948}">
          <p14:sldIdLst>
            <p14:sldId id="2611"/>
            <p14:sldId id="2598"/>
            <p14:sldId id="2610"/>
            <p14:sldId id="2613"/>
            <p14:sldId id="2614"/>
            <p14:sldId id="2615"/>
            <p14:sldId id="2617"/>
            <p14:sldId id="2616"/>
            <p14:sldId id="2619"/>
            <p14:sldId id="2621"/>
            <p14:sldId id="2618"/>
            <p14:sldId id="2607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99"/>
    <a:srgbClr val="5DAAB0"/>
    <a:srgbClr val="3B7579"/>
    <a:srgbClr val="AAD3D6"/>
    <a:srgbClr val="418287"/>
    <a:srgbClr val="DFE3E9"/>
    <a:srgbClr val="1F1F26"/>
    <a:srgbClr val="D6DBE2"/>
    <a:srgbClr val="CCD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034" autoAdjust="0"/>
  </p:normalViewPr>
  <p:slideViewPr>
    <p:cSldViewPr snapToGrid="0" snapToObjects="1" showGuides="1">
      <p:cViewPr varScale="1">
        <p:scale>
          <a:sx n="111" d="100"/>
          <a:sy n="111" d="100"/>
        </p:scale>
        <p:origin x="594" y="9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5136"/>
    </p:cViewPr>
  </p:sorterViewPr>
  <p:notesViewPr>
    <p:cSldViewPr snapToGrid="0" snapToObjects="1">
      <p:cViewPr>
        <p:scale>
          <a:sx n="72" d="100"/>
          <a:sy n="72" d="100"/>
        </p:scale>
        <p:origin x="3384" y="2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nita Deadwyler" userId="57f7c924a8d28b31" providerId="LiveId" clId="{5DBF0BA6-C2A6-4DC8-85EE-3F7BCB451D65}"/>
    <pc:docChg chg="delSld modSld modSection">
      <pc:chgData name="Lonnita Deadwyler" userId="57f7c924a8d28b31" providerId="LiveId" clId="{5DBF0BA6-C2A6-4DC8-85EE-3F7BCB451D65}" dt="2026-10-25T15:37:19.288" v="31" actId="20577"/>
      <pc:docMkLst>
        <pc:docMk/>
      </pc:docMkLst>
      <pc:sldChg chg="del">
        <pc:chgData name="Lonnita Deadwyler" userId="57f7c924a8d28b31" providerId="LiveId" clId="{5DBF0BA6-C2A6-4DC8-85EE-3F7BCB451D65}" dt="2026-10-25T14:24:01.823" v="18" actId="47"/>
        <pc:sldMkLst>
          <pc:docMk/>
          <pc:sldMk cId="3298998420" sldId="2545"/>
        </pc:sldMkLst>
      </pc:sldChg>
      <pc:sldChg chg="del">
        <pc:chgData name="Lonnita Deadwyler" userId="57f7c924a8d28b31" providerId="LiveId" clId="{5DBF0BA6-C2A6-4DC8-85EE-3F7BCB451D65}" dt="2026-10-25T14:24:35.179" v="21" actId="47"/>
        <pc:sldMkLst>
          <pc:docMk/>
          <pc:sldMk cId="954333892" sldId="2552"/>
        </pc:sldMkLst>
      </pc:sldChg>
      <pc:sldChg chg="del">
        <pc:chgData name="Lonnita Deadwyler" userId="57f7c924a8d28b31" providerId="LiveId" clId="{5DBF0BA6-C2A6-4DC8-85EE-3F7BCB451D65}" dt="2026-10-25T14:24:36.156" v="22" actId="47"/>
        <pc:sldMkLst>
          <pc:docMk/>
          <pc:sldMk cId="202479834" sldId="2582"/>
        </pc:sldMkLst>
      </pc:sldChg>
      <pc:sldChg chg="del">
        <pc:chgData name="Lonnita Deadwyler" userId="57f7c924a8d28b31" providerId="LiveId" clId="{5DBF0BA6-C2A6-4DC8-85EE-3F7BCB451D65}" dt="2026-10-25T14:24:31.754" v="20" actId="47"/>
        <pc:sldMkLst>
          <pc:docMk/>
          <pc:sldMk cId="814310112" sldId="2583"/>
        </pc:sldMkLst>
      </pc:sldChg>
      <pc:sldChg chg="del">
        <pc:chgData name="Lonnita Deadwyler" userId="57f7c924a8d28b31" providerId="LiveId" clId="{5DBF0BA6-C2A6-4DC8-85EE-3F7BCB451D65}" dt="2026-10-25T14:22:41.075" v="13" actId="47"/>
        <pc:sldMkLst>
          <pc:docMk/>
          <pc:sldMk cId="584501366" sldId="2587"/>
        </pc:sldMkLst>
      </pc:sldChg>
      <pc:sldChg chg="del">
        <pc:chgData name="Lonnita Deadwyler" userId="57f7c924a8d28b31" providerId="LiveId" clId="{5DBF0BA6-C2A6-4DC8-85EE-3F7BCB451D65}" dt="2026-10-25T14:22:43.841" v="14" actId="47"/>
        <pc:sldMkLst>
          <pc:docMk/>
          <pc:sldMk cId="3644681124" sldId="2591"/>
        </pc:sldMkLst>
      </pc:sldChg>
      <pc:sldChg chg="del">
        <pc:chgData name="Lonnita Deadwyler" userId="57f7c924a8d28b31" providerId="LiveId" clId="{5DBF0BA6-C2A6-4DC8-85EE-3F7BCB451D65}" dt="2026-10-25T14:22:45.905" v="15" actId="47"/>
        <pc:sldMkLst>
          <pc:docMk/>
          <pc:sldMk cId="1477168870" sldId="2592"/>
        </pc:sldMkLst>
      </pc:sldChg>
      <pc:sldChg chg="del">
        <pc:chgData name="Lonnita Deadwyler" userId="57f7c924a8d28b31" providerId="LiveId" clId="{5DBF0BA6-C2A6-4DC8-85EE-3F7BCB451D65}" dt="2026-10-25T14:25:30.507" v="24" actId="47"/>
        <pc:sldMkLst>
          <pc:docMk/>
          <pc:sldMk cId="1279966101" sldId="2599"/>
        </pc:sldMkLst>
      </pc:sldChg>
      <pc:sldChg chg="del">
        <pc:chgData name="Lonnita Deadwyler" userId="57f7c924a8d28b31" providerId="LiveId" clId="{5DBF0BA6-C2A6-4DC8-85EE-3F7BCB451D65}" dt="2026-10-25T14:24:37.247" v="23" actId="47"/>
        <pc:sldMkLst>
          <pc:docMk/>
          <pc:sldMk cId="2414390084" sldId="2606"/>
        </pc:sldMkLst>
      </pc:sldChg>
      <pc:sldChg chg="del">
        <pc:chgData name="Lonnita Deadwyler" userId="57f7c924a8d28b31" providerId="LiveId" clId="{5DBF0BA6-C2A6-4DC8-85EE-3F7BCB451D65}" dt="2026-10-25T14:22:57.435" v="16" actId="47"/>
        <pc:sldMkLst>
          <pc:docMk/>
          <pc:sldMk cId="272236034" sldId="2609"/>
        </pc:sldMkLst>
      </pc:sldChg>
      <pc:sldChg chg="modSp mod">
        <pc:chgData name="Lonnita Deadwyler" userId="57f7c924a8d28b31" providerId="LiveId" clId="{5DBF0BA6-C2A6-4DC8-85EE-3F7BCB451D65}" dt="2026-10-25T15:18:47.846" v="30" actId="20577"/>
        <pc:sldMkLst>
          <pc:docMk/>
          <pc:sldMk cId="1084665652" sldId="2613"/>
        </pc:sldMkLst>
        <pc:spChg chg="mod">
          <ac:chgData name="Lonnita Deadwyler" userId="57f7c924a8d28b31" providerId="LiveId" clId="{5DBF0BA6-C2A6-4DC8-85EE-3F7BCB451D65}" dt="2026-10-25T15:18:47.846" v="30" actId="20577"/>
          <ac:spMkLst>
            <pc:docMk/>
            <pc:sldMk cId="1084665652" sldId="2613"/>
            <ac:spMk id="7" creationId="{E74C48AC-7435-9D45-4F86-85D1116CAC1A}"/>
          </ac:spMkLst>
        </pc:spChg>
        <pc:spChg chg="mod">
          <ac:chgData name="Lonnita Deadwyler" userId="57f7c924a8d28b31" providerId="LiveId" clId="{5DBF0BA6-C2A6-4DC8-85EE-3F7BCB451D65}" dt="2026-10-25T14:22:06.400" v="12" actId="6549"/>
          <ac:spMkLst>
            <pc:docMk/>
            <pc:sldMk cId="1084665652" sldId="2613"/>
            <ac:spMk id="8" creationId="{35F32A85-8BA6-D889-D529-BAAAAB7C7026}"/>
          </ac:spMkLst>
        </pc:spChg>
      </pc:sldChg>
      <pc:sldChg chg="modSp mod">
        <pc:chgData name="Lonnita Deadwyler" userId="57f7c924a8d28b31" providerId="LiveId" clId="{5DBF0BA6-C2A6-4DC8-85EE-3F7BCB451D65}" dt="2026-10-25T15:37:19.288" v="31" actId="20577"/>
        <pc:sldMkLst>
          <pc:docMk/>
          <pc:sldMk cId="168947592" sldId="2616"/>
        </pc:sldMkLst>
        <pc:spChg chg="mod">
          <ac:chgData name="Lonnita Deadwyler" userId="57f7c924a8d28b31" providerId="LiveId" clId="{5DBF0BA6-C2A6-4DC8-85EE-3F7BCB451D65}" dt="2026-10-25T15:37:19.288" v="31" actId="20577"/>
          <ac:spMkLst>
            <pc:docMk/>
            <pc:sldMk cId="168947592" sldId="2616"/>
            <ac:spMk id="7" creationId="{6D532678-DE36-A31C-417C-FE088B1B252A}"/>
          </ac:spMkLst>
        </pc:spChg>
      </pc:sldChg>
      <pc:sldChg chg="del">
        <pc:chgData name="Lonnita Deadwyler" userId="57f7c924a8d28b31" providerId="LiveId" clId="{5DBF0BA6-C2A6-4DC8-85EE-3F7BCB451D65}" dt="2026-10-25T14:23:27.670" v="17" actId="47"/>
        <pc:sldMkLst>
          <pc:docMk/>
          <pc:sldMk cId="1412192627" sldId="2620"/>
        </pc:sldMkLst>
      </pc:sldChg>
      <pc:sldMasterChg chg="delSldLayout">
        <pc:chgData name="Lonnita Deadwyler" userId="57f7c924a8d28b31" providerId="LiveId" clId="{5DBF0BA6-C2A6-4DC8-85EE-3F7BCB451D65}" dt="2026-10-25T14:25:30.507" v="24" actId="47"/>
        <pc:sldMasterMkLst>
          <pc:docMk/>
          <pc:sldMasterMk cId="1489612039" sldId="2147483824"/>
        </pc:sldMasterMkLst>
        <pc:sldLayoutChg chg="del">
          <pc:chgData name="Lonnita Deadwyler" userId="57f7c924a8d28b31" providerId="LiveId" clId="{5DBF0BA6-C2A6-4DC8-85EE-3F7BCB451D65}" dt="2026-10-25T14:25:30.507" v="24" actId="47"/>
          <pc:sldLayoutMkLst>
            <pc:docMk/>
            <pc:sldMasterMk cId="1489612039" sldId="2147483824"/>
            <pc:sldLayoutMk cId="1504980258" sldId="2147483855"/>
          </pc:sldLayoutMkLst>
        </pc:sldLayoutChg>
        <pc:sldLayoutChg chg="del">
          <pc:chgData name="Lonnita Deadwyler" userId="57f7c924a8d28b31" providerId="LiveId" clId="{5DBF0BA6-C2A6-4DC8-85EE-3F7BCB451D65}" dt="2026-10-25T14:24:36.156" v="22" actId="47"/>
          <pc:sldLayoutMkLst>
            <pc:docMk/>
            <pc:sldMasterMk cId="1489612039" sldId="2147483824"/>
            <pc:sldLayoutMk cId="4136472222" sldId="214748386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018837-64B5-4E20-83A5-89B993CB3C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2A4FB-A56B-4413-A08B-0E9894B98B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248B25D-8766-427E-8C9E-4845048D8DFC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77F36-950D-4655-BC4A-F80BE1DBF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46FD-229D-4B04-9855-212AD8D784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DA8A28B-0568-4092-BB1A-13C9B073E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26F439B-391B-4B41-826A-951FCF412C3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CFA0038-7055-434C-B6C4-B8C69565C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Robe: Covered and removal of the son’s shame</a:t>
            </a:r>
          </a:p>
          <a:p>
            <a:r>
              <a:rPr lang="en-US" sz="1400" dirty="0"/>
              <a:t>Ring: Restoration of status &amp; authority (re-instatement of sonship)</a:t>
            </a:r>
          </a:p>
          <a:p>
            <a:endParaRPr lang="en-US" sz="1400" dirty="0"/>
          </a:p>
          <a:p>
            <a:r>
              <a:rPr lang="en-US" sz="1400" dirty="0"/>
              <a:t>“The Best Robe” was the father’s since he was the head of the house and where prosperity and inheritance was formulated.</a:t>
            </a:r>
          </a:p>
          <a:p>
            <a:endParaRPr lang="en-US" sz="1400" dirty="0"/>
          </a:p>
          <a:p>
            <a:r>
              <a:rPr lang="en-US" sz="1400" dirty="0"/>
              <a:t>All of this was done before the servants and household so there would be no question of the son’s 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800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t>10/25/2026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0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81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7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t>10/25/2026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59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1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t>10/25/2026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14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9038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852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E08220-0958-4EB6-84AC-FBA5654D4035}" type="datetime1">
              <a:rPr lang="en-US" smtClean="0"/>
              <a:t>10/25/2026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715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37D881E9-FF16-48A7-B8AA-A17AAAEAD6E1}" type="datetime1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90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495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2BDF39F2-6977-4B14-98E3-4DFE82804B0D}" type="datetime1">
              <a:rPr lang="en-US" smtClean="0"/>
              <a:t>10/25/2026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4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25950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23EC03A-74B3-46B6-A70D-0B367EABDC7F}" type="datetime1">
              <a:rPr lang="en-US" smtClean="0"/>
              <a:t>10/25/2026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198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6F66A7C-2450-4D43-AEC7-53AFAE9E8A03}" type="datetime1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332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831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864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1686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505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1381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BDAA3E-BE52-42BC-99E8-CCCB81A57ABD}" type="datetime1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125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1491A9-BF26-4517-AB22-6183D453A902}" type="datetime1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05357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2723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313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90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2483-B3E3-4399-B6B2-4B1D067F8CE5}" type="datetime1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67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6574F-2CAD-411B-9EF3-12D0DF2C09EB}" type="datetime1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765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4209" y="1203769"/>
            <a:ext cx="9563582" cy="5060062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F595BB60-922F-4254-AD20-DEA3FA4B7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208" y="339162"/>
            <a:ext cx="9563581" cy="823070"/>
          </a:xfrm>
          <a:noFill/>
        </p:spPr>
        <p:txBody>
          <a:bodyPr lIns="0"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954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815420" y="2392680"/>
            <a:ext cx="5742622" cy="402399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9E9201F-1E54-4CE0-974D-2A45F04F48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392045"/>
            <a:ext cx="4776788" cy="4023995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40264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solidFill>
            <a:schemeClr val="bg1"/>
          </a:solidFill>
        </p:spPr>
        <p:txBody>
          <a:bodyPr lIns="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158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-16640" y="0"/>
            <a:ext cx="1137043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7634288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719574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bg1"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3481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C75DEA4-0A76-480D-A95E-49B8E0DD97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5647" y="3145492"/>
            <a:ext cx="2489200" cy="3124198"/>
          </a:xfrm>
        </p:spPr>
        <p:txBody>
          <a:bodyPr bIns="0" anchor="b">
            <a:noAutofit/>
          </a:bodyPr>
          <a:lstStyle>
            <a:lvl1pPr marL="0" indent="0" algn="l">
              <a:buNone/>
              <a:defRPr sz="25000">
                <a:solidFill>
                  <a:srgbClr val="5DAAB0">
                    <a:alpha val="20000"/>
                  </a:srgb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394370"/>
            <a:ext cx="7056121" cy="406926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1934210"/>
            <a:ext cx="5273040" cy="1694180"/>
          </a:xfrm>
        </p:spPr>
        <p:txBody>
          <a:bodyPr lIns="0" anchor="t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40147946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1" y="0"/>
            <a:ext cx="705612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525"/>
            <a:ext cx="5257800" cy="1694180"/>
          </a:xfrm>
        </p:spPr>
        <p:txBody>
          <a:bodyPr lIns="0" anchor="t"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8BD7D8D-4534-4674-90CD-5444E7502E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02636" y="4463007"/>
            <a:ext cx="2489200" cy="3124198"/>
          </a:xfrm>
        </p:spPr>
        <p:txBody>
          <a:bodyPr bIns="0" anchor="b">
            <a:noAutofit/>
          </a:bodyPr>
          <a:lstStyle>
            <a:lvl1pPr marL="0" indent="0" algn="r">
              <a:buNone/>
              <a:defRPr sz="25000">
                <a:solidFill>
                  <a:schemeClr val="bg1">
                    <a:lumMod val="85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03361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CAE461-C0B1-40CE-96C7-BF817A2EA3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5" cy="6857999"/>
          </a:xfrm>
          <a:custGeom>
            <a:avLst/>
            <a:gdLst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2191995 w 12191995"/>
              <a:gd name="connsiteY2" fmla="*/ 6857999 h 6857999"/>
              <a:gd name="connsiteX3" fmla="*/ 8866207 w 12191995"/>
              <a:gd name="connsiteY3" fmla="*/ 6857999 h 6857999"/>
              <a:gd name="connsiteX4" fmla="*/ 8866207 w 12191995"/>
              <a:gd name="connsiteY4" fmla="*/ 1539432 h 6857999"/>
              <a:gd name="connsiteX5" fmla="*/ 0 w 12191995"/>
              <a:gd name="connsiteY5" fmla="*/ 15394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5" h="6857999">
                <a:moveTo>
                  <a:pt x="0" y="0"/>
                </a:moveTo>
                <a:lnTo>
                  <a:pt x="12191995" y="0"/>
                </a:lnTo>
                <a:lnTo>
                  <a:pt x="12191995" y="6857999"/>
                </a:lnTo>
                <a:lnTo>
                  <a:pt x="8866207" y="6857999"/>
                </a:lnTo>
                <a:lnTo>
                  <a:pt x="8866207" y="1539432"/>
                </a:lnTo>
                <a:lnTo>
                  <a:pt x="0" y="1539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094402" y="181984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3994676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-1" y="1539432"/>
            <a:ext cx="8866207" cy="5318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CAE461-C0B1-40CE-96C7-BF817A2EA3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5" cy="6857999"/>
          </a:xfrm>
          <a:custGeom>
            <a:avLst/>
            <a:gdLst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2191995 w 12191995"/>
              <a:gd name="connsiteY2" fmla="*/ 6857999 h 6857999"/>
              <a:gd name="connsiteX3" fmla="*/ 8866207 w 12191995"/>
              <a:gd name="connsiteY3" fmla="*/ 6857999 h 6857999"/>
              <a:gd name="connsiteX4" fmla="*/ 8866207 w 12191995"/>
              <a:gd name="connsiteY4" fmla="*/ 1539432 h 6857999"/>
              <a:gd name="connsiteX5" fmla="*/ 0 w 12191995"/>
              <a:gd name="connsiteY5" fmla="*/ 15394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5" h="6857999">
                <a:moveTo>
                  <a:pt x="0" y="0"/>
                </a:moveTo>
                <a:lnTo>
                  <a:pt x="12191995" y="0"/>
                </a:lnTo>
                <a:lnTo>
                  <a:pt x="12191995" y="6857999"/>
                </a:lnTo>
                <a:lnTo>
                  <a:pt x="8866207" y="6857999"/>
                </a:lnTo>
                <a:lnTo>
                  <a:pt x="8866207" y="1539432"/>
                </a:lnTo>
                <a:lnTo>
                  <a:pt x="0" y="1539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094402" y="181984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0916583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CAE461-C0B1-40CE-96C7-BF817A2EA3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5" cy="6857999"/>
          </a:xfrm>
          <a:custGeom>
            <a:avLst/>
            <a:gdLst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2191995 w 12191995"/>
              <a:gd name="connsiteY2" fmla="*/ 6857999 h 6857999"/>
              <a:gd name="connsiteX3" fmla="*/ 8866207 w 12191995"/>
              <a:gd name="connsiteY3" fmla="*/ 6857999 h 6857999"/>
              <a:gd name="connsiteX4" fmla="*/ 8866207 w 12191995"/>
              <a:gd name="connsiteY4" fmla="*/ 1539432 h 6857999"/>
              <a:gd name="connsiteX5" fmla="*/ 0 w 12191995"/>
              <a:gd name="connsiteY5" fmla="*/ 15394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5" h="6857999">
                <a:moveTo>
                  <a:pt x="0" y="0"/>
                </a:moveTo>
                <a:lnTo>
                  <a:pt x="12191995" y="0"/>
                </a:lnTo>
                <a:lnTo>
                  <a:pt x="12191995" y="6857999"/>
                </a:lnTo>
                <a:lnTo>
                  <a:pt x="8866207" y="6857999"/>
                </a:lnTo>
                <a:lnTo>
                  <a:pt x="8866207" y="1539432"/>
                </a:lnTo>
                <a:lnTo>
                  <a:pt x="0" y="1539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094402" y="181984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5588500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78736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666759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094402" y="396160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99E7C9A1-D1C2-4923-B0AE-127044646A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6207" y="0"/>
            <a:ext cx="3325792" cy="685800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285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708475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96498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0" name="Shape 62">
            <a:extLst>
              <a:ext uri="{FF2B5EF4-FFF2-40B4-BE49-F238E27FC236}">
                <a16:creationId xmlns:a16="http://schemas.microsoft.com/office/drawing/2014/main" id="{171AB7B1-2963-43C8-84A5-2FCF188ACF42}"/>
              </a:ext>
            </a:extLst>
          </p:cNvPr>
          <p:cNvSpPr/>
          <p:nvPr userDrawn="1"/>
        </p:nvSpPr>
        <p:spPr>
          <a:xfrm rot="16200000" flipV="1">
            <a:off x="1094402" y="2525899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AA0C5BA-C2D3-4A68-8EDE-1831408789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11933381"/>
              <a:gd name="connsiteY0" fmla="*/ 0 h 6858000"/>
              <a:gd name="connsiteX1" fmla="*/ 11933381 w 11933381"/>
              <a:gd name="connsiteY1" fmla="*/ 0 h 6858000"/>
              <a:gd name="connsiteX2" fmla="*/ 11933381 w 11933381"/>
              <a:gd name="connsiteY2" fmla="*/ 6858000 h 6858000"/>
              <a:gd name="connsiteX3" fmla="*/ 0 w 11933381"/>
              <a:gd name="connsiteY3" fmla="*/ 6858000 h 6858000"/>
              <a:gd name="connsiteX4" fmla="*/ 0 w 11933381"/>
              <a:gd name="connsiteY4" fmla="*/ 5854361 h 6858000"/>
              <a:gd name="connsiteX5" fmla="*/ 8109878 w 11933381"/>
              <a:gd name="connsiteY5" fmla="*/ 5854361 h 6858000"/>
              <a:gd name="connsiteX6" fmla="*/ 8109878 w 11933381"/>
              <a:gd name="connsiteY6" fmla="*/ 1949923 h 6858000"/>
              <a:gd name="connsiteX7" fmla="*/ 0 w 11933381"/>
              <a:gd name="connsiteY7" fmla="*/ 19499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33381" h="6858000">
                <a:moveTo>
                  <a:pt x="0" y="0"/>
                </a:moveTo>
                <a:lnTo>
                  <a:pt x="11933381" y="0"/>
                </a:lnTo>
                <a:lnTo>
                  <a:pt x="11933381" y="6858000"/>
                </a:lnTo>
                <a:lnTo>
                  <a:pt x="0" y="6858000"/>
                </a:lnTo>
                <a:lnTo>
                  <a:pt x="0" y="5854361"/>
                </a:lnTo>
                <a:lnTo>
                  <a:pt x="8109878" y="5854361"/>
                </a:lnTo>
                <a:lnTo>
                  <a:pt x="8109878" y="1949923"/>
                </a:lnTo>
                <a:lnTo>
                  <a:pt x="0" y="194992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372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373C762-8092-4F49-BC46-91BCA0557F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2430682 h 6858000"/>
              <a:gd name="connsiteX3" fmla="*/ 3823504 w 12191999"/>
              <a:gd name="connsiteY3" fmla="*/ 2430682 h 6858000"/>
              <a:gd name="connsiteX4" fmla="*/ 3823504 w 12191999"/>
              <a:gd name="connsiteY4" fmla="*/ 6335120 h 6858000"/>
              <a:gd name="connsiteX5" fmla="*/ 12191999 w 12191999"/>
              <a:gd name="connsiteY5" fmla="*/ 633512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2430682"/>
                </a:lnTo>
                <a:lnTo>
                  <a:pt x="3823504" y="2430682"/>
                </a:lnTo>
                <a:lnTo>
                  <a:pt x="3823504" y="6335120"/>
                </a:lnTo>
                <a:lnTo>
                  <a:pt x="12191999" y="633512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3208" y="2870519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3209" y="3958542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0" name="Shape 62">
            <a:extLst>
              <a:ext uri="{FF2B5EF4-FFF2-40B4-BE49-F238E27FC236}">
                <a16:creationId xmlns:a16="http://schemas.microsoft.com/office/drawing/2014/main" id="{171AB7B1-2963-43C8-84A5-2FCF188ACF42}"/>
              </a:ext>
            </a:extLst>
          </p:cNvPr>
          <p:cNvSpPr/>
          <p:nvPr userDrawn="1"/>
        </p:nvSpPr>
        <p:spPr>
          <a:xfrm rot="16200000" flipV="1">
            <a:off x="4788658" y="2817190"/>
            <a:ext cx="0" cy="1930310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356504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52B907-27B2-46E0-B157-E5617EF04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12191999"/>
              <a:gd name="connsiteY0" fmla="*/ 0 h 6553196"/>
              <a:gd name="connsiteX1" fmla="*/ 12191999 w 12191999"/>
              <a:gd name="connsiteY1" fmla="*/ 0 h 6553196"/>
              <a:gd name="connsiteX2" fmla="*/ 12191999 w 12191999"/>
              <a:gd name="connsiteY2" fmla="*/ 6553196 h 6553196"/>
              <a:gd name="connsiteX3" fmla="*/ 9099630 w 12191999"/>
              <a:gd name="connsiteY3" fmla="*/ 6553196 h 6553196"/>
              <a:gd name="connsiteX4" fmla="*/ 9099630 w 12191999"/>
              <a:gd name="connsiteY4" fmla="*/ 2953562 h 6553196"/>
              <a:gd name="connsiteX5" fmla="*/ 731134 w 12191999"/>
              <a:gd name="connsiteY5" fmla="*/ 2953562 h 6553196"/>
              <a:gd name="connsiteX6" fmla="*/ 731134 w 12191999"/>
              <a:gd name="connsiteY6" fmla="*/ 6553196 h 6553196"/>
              <a:gd name="connsiteX7" fmla="*/ 0 w 12191999"/>
              <a:gd name="connsiteY7" fmla="*/ 6553196 h 655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553196">
                <a:moveTo>
                  <a:pt x="0" y="0"/>
                </a:moveTo>
                <a:lnTo>
                  <a:pt x="12191999" y="0"/>
                </a:lnTo>
                <a:lnTo>
                  <a:pt x="12191999" y="6553196"/>
                </a:lnTo>
                <a:lnTo>
                  <a:pt x="9099630" y="6553196"/>
                </a:lnTo>
                <a:lnTo>
                  <a:pt x="9099630" y="2953562"/>
                </a:lnTo>
                <a:lnTo>
                  <a:pt x="731134" y="2953562"/>
                </a:lnTo>
                <a:lnTo>
                  <a:pt x="731134" y="6553196"/>
                </a:lnTo>
                <a:lnTo>
                  <a:pt x="0" y="655319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AEE170-55AC-411A-B257-BD682DE71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164" y="3379810"/>
            <a:ext cx="7252505" cy="891250"/>
          </a:xfrm>
        </p:spPr>
        <p:txBody>
          <a:bodyPr anchor="t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2D701DC-3803-4D06-BFB3-A9F78E4022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0165" y="4467833"/>
            <a:ext cx="7252504" cy="338549"/>
          </a:xfrm>
        </p:spPr>
        <p:txBody>
          <a:bodyPr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9" name="Shape 62">
            <a:extLst>
              <a:ext uri="{FF2B5EF4-FFF2-40B4-BE49-F238E27FC236}">
                <a16:creationId xmlns:a16="http://schemas.microsoft.com/office/drawing/2014/main" id="{71FB5177-8D30-4482-99E2-8BFEB1D37D9E}"/>
              </a:ext>
            </a:extLst>
          </p:cNvPr>
          <p:cNvSpPr/>
          <p:nvPr userDrawn="1"/>
        </p:nvSpPr>
        <p:spPr>
          <a:xfrm rot="16200000" flipV="1">
            <a:off x="1285385" y="3006251"/>
            <a:ext cx="0" cy="2570770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l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93417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4867539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5313" y="879710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5313" y="195615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55313" y="303260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5313" y="410904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55313" y="518549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42" name="Shape 62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965155" y="3899540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2260604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4867539"/>
            <a:ext cx="2239803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Agenda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6854" y="879710"/>
            <a:ext cx="3983858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6854" y="1956155"/>
            <a:ext cx="3983858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6854" y="3032600"/>
            <a:ext cx="3983858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76854" y="4109045"/>
            <a:ext cx="3983858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76854" y="5185490"/>
            <a:ext cx="3983858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2D435A30-7C8E-4847-B027-91CBFA159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27730" y="87971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819BB324-34C6-4FF7-8780-D294AC6EC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7730" y="195615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43B3C496-FB0A-4924-A341-696D17E2D9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27730" y="303260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40" name="Text Placeholder 30">
            <a:extLst>
              <a:ext uri="{FF2B5EF4-FFF2-40B4-BE49-F238E27FC236}">
                <a16:creationId xmlns:a16="http://schemas.microsoft.com/office/drawing/2014/main" id="{FEACD5FF-800E-4BB0-82F3-2E0AEF1215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27730" y="410904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4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58B97284-E1BE-4DCD-9CC1-C441D1A857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27730" y="518549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5</a:t>
            </a:r>
          </a:p>
        </p:txBody>
      </p:sp>
      <p:sp>
        <p:nvSpPr>
          <p:cNvPr id="42" name="Shape 62">
            <a:extLst>
              <a:ext uri="{FF2B5EF4-FFF2-40B4-BE49-F238E27FC236}">
                <a16:creationId xmlns:a16="http://schemas.microsoft.com/office/drawing/2014/main" id="{79517603-8FAC-41C9-B5BE-3F8BA7D93CE6}"/>
              </a:ext>
            </a:extLst>
          </p:cNvPr>
          <p:cNvSpPr/>
          <p:nvPr userDrawn="1"/>
        </p:nvSpPr>
        <p:spPr>
          <a:xfrm rot="16200000" flipV="1">
            <a:off x="965155" y="3899540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42831458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4947" y="2632337"/>
            <a:ext cx="4385841" cy="3357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0816" y="2540529"/>
            <a:ext cx="3046302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69606" y="2540529"/>
            <a:ext cx="3023149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70525" y="2944813"/>
            <a:ext cx="3046413" cy="3044825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69606" y="2944813"/>
            <a:ext cx="3023149" cy="3044825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141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9009"/>
            <a:ext cx="3416928" cy="2884911"/>
          </a:xfrm>
        </p:spPr>
        <p:txBody>
          <a:bodyPr lIns="0" anchor="t">
            <a:normAutofit/>
          </a:bodyPr>
          <a:lstStyle>
            <a:lvl1pPr algn="r"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10875" y="1809009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52175" y="1809009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0572" y="2213293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2175" y="2213293"/>
            <a:ext cx="3658010" cy="3044825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43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87089"/>
            <a:ext cx="4297212" cy="3449109"/>
          </a:xfr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>
              <a:defRPr lang="en-US" sz="4000" dirty="0">
                <a:latin typeface="+mj-lt"/>
              </a:defRPr>
            </a:lvl1pPr>
          </a:lstStyle>
          <a:p>
            <a:pPr marL="0" lvl="0" algn="r"/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1687089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52175" y="1687089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latin typeface="+mn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47" y="2091373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2175" y="2091373"/>
            <a:ext cx="3658010" cy="3044825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hape 62">
            <a:extLst>
              <a:ext uri="{FF2B5EF4-FFF2-40B4-BE49-F238E27FC236}">
                <a16:creationId xmlns:a16="http://schemas.microsoft.com/office/drawing/2014/main" id="{22325F4A-8191-45D3-B031-5847B1E4B3AA}"/>
              </a:ext>
            </a:extLst>
          </p:cNvPr>
          <p:cNvSpPr/>
          <p:nvPr userDrawn="1"/>
        </p:nvSpPr>
        <p:spPr>
          <a:xfrm rot="16200000" flipV="1">
            <a:off x="3332057" y="1331831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12087828" y="1675514"/>
            <a:ext cx="115747" cy="34491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44906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687090"/>
            <a:ext cx="4568750" cy="1721802"/>
          </a:xfrm>
          <a:noFill/>
        </p:spPr>
        <p:txBody>
          <a:bodyPr lIns="0" rIns="324000" anchor="ctr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3408891"/>
            <a:ext cx="12203575" cy="3449109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>
              <a:latin typeface="+mn-lt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3666354"/>
            <a:ext cx="3448800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4055" y="3666354"/>
            <a:ext cx="3450265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latin typeface="+mn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47" y="4070639"/>
            <a:ext cx="3448800" cy="2253961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4055" y="4070639"/>
            <a:ext cx="3450265" cy="2253961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hape 62">
            <a:extLst>
              <a:ext uri="{FF2B5EF4-FFF2-40B4-BE49-F238E27FC236}">
                <a16:creationId xmlns:a16="http://schemas.microsoft.com/office/drawing/2014/main" id="{DADD8B14-6C18-4FC5-89FD-62D525A444DB}"/>
              </a:ext>
            </a:extLst>
          </p:cNvPr>
          <p:cNvSpPr/>
          <p:nvPr userDrawn="1"/>
        </p:nvSpPr>
        <p:spPr>
          <a:xfrm rot="16200000" flipV="1">
            <a:off x="3332057" y="729943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9156155-C47D-47A0-A08D-DCAC4D742D3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14412" y="3805254"/>
            <a:ext cx="1935925" cy="185477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104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4947" y="2632337"/>
            <a:ext cx="4385841" cy="3357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70816" y="2944854"/>
            <a:ext cx="3046302" cy="304504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0816" y="2540529"/>
            <a:ext cx="3046302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2C5FA2F-DD81-4A72-AB26-A4C663724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69607" y="2944854"/>
            <a:ext cx="3046302" cy="304504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69606" y="2540529"/>
            <a:ext cx="3023149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</p:spTree>
    <p:extLst>
      <p:ext uri="{BB962C8B-B14F-4D97-AF65-F5344CB8AC3E}">
        <p14:creationId xmlns:p14="http://schemas.microsoft.com/office/powerpoint/2010/main" val="39708105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8658" y="836271"/>
            <a:ext cx="4263342" cy="5185458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597" y="836271"/>
            <a:ext cx="4262400" cy="5185458"/>
          </a:xfrm>
          <a:solidFill>
            <a:schemeClr val="accent2"/>
          </a:solidFill>
        </p:spPr>
        <p:txBody>
          <a:bodyPr lIns="252000" tIns="144000" rIns="144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033" y="1659770"/>
            <a:ext cx="2558005" cy="1325563"/>
          </a:xfrm>
        </p:spPr>
        <p:txBody>
          <a:bodyPr anchor="t"/>
          <a:lstStyle>
            <a:lvl1pPr algn="r">
              <a:defRPr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6" name="Shape 62">
            <a:extLst>
              <a:ext uri="{FF2B5EF4-FFF2-40B4-BE49-F238E27FC236}">
                <a16:creationId xmlns:a16="http://schemas.microsoft.com/office/drawing/2014/main" id="{9EDA533D-03E6-4B64-A81C-A6F9E3301AB5}"/>
              </a:ext>
            </a:extLst>
          </p:cNvPr>
          <p:cNvSpPr/>
          <p:nvPr userDrawn="1"/>
        </p:nvSpPr>
        <p:spPr>
          <a:xfrm rot="16200000" flipV="1">
            <a:off x="965155" y="434980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2174074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0"/>
            <a:ext cx="113538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F92C0C-7E68-45AE-8824-6858C6874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66452"/>
            <a:ext cx="5007015" cy="1440000"/>
          </a:xfrm>
          <a:solidFill>
            <a:schemeClr val="bg1"/>
          </a:solidFill>
        </p:spPr>
        <p:txBody>
          <a:bodyPr lIns="216000"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36023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0"/>
            <a:ext cx="113538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A10FA-D831-43AB-9DF1-EDB14480E3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478756"/>
            <a:ext cx="4572000" cy="1189037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6320271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541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"/>
            <a:ext cx="11353800" cy="55473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solidFill>
            <a:schemeClr val="bg1"/>
          </a:solidFill>
        </p:spPr>
        <p:txBody>
          <a:bodyPr lIns="0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6611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853441"/>
            <a:ext cx="11353800" cy="515111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884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6030" y="747000"/>
            <a:ext cx="10519940" cy="536400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677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-16640" y="1"/>
            <a:ext cx="12208639" cy="4907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59" y="2691447"/>
            <a:ext cx="6272321" cy="1694180"/>
          </a:xfrm>
        </p:spPr>
        <p:txBody>
          <a:bodyPr lIns="0" anchor="b">
            <a:noAutofit/>
          </a:bodyPr>
          <a:lstStyle>
            <a:lvl1pPr algn="l"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A110188-91CF-42CE-9B0F-643DB15F9D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91826" y="2613057"/>
            <a:ext cx="2489200" cy="3124198"/>
          </a:xfrm>
        </p:spPr>
        <p:txBody>
          <a:bodyPr bIns="0" anchor="b">
            <a:noAutofit/>
          </a:bodyPr>
          <a:lstStyle>
            <a:lvl1pPr marL="0" indent="0" algn="l">
              <a:buNone/>
              <a:defRPr sz="25000">
                <a:solidFill>
                  <a:srgbClr val="3B7579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7630524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9791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0"/>
            <a:ext cx="6057900" cy="6857995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>
                <a:latin typeface="+mj-lt"/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5" name="Shape 62">
            <a:extLst>
              <a:ext uri="{FF2B5EF4-FFF2-40B4-BE49-F238E27FC236}">
                <a16:creationId xmlns:a16="http://schemas.microsoft.com/office/drawing/2014/main" id="{00B58E1E-3AD1-467A-94AA-6578BE4756A3}"/>
              </a:ext>
            </a:extLst>
          </p:cNvPr>
          <p:cNvSpPr/>
          <p:nvPr userDrawn="1"/>
        </p:nvSpPr>
        <p:spPr>
          <a:xfrm rot="16200000" flipV="1">
            <a:off x="965155" y="18291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278528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0155" y="1042384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0155" y="2331743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0155" y="3621102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90155" y="4910461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4426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34DECF-152F-4E39-AD49-1ADCE9F759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1375" y="3097232"/>
            <a:ext cx="4008120" cy="2742196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>
            <a:normAutofit/>
          </a:bodyPr>
          <a:lstStyle>
            <a:lvl1pPr>
              <a:defRPr sz="4000" b="1">
                <a:latin typeface="+mj-lt"/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37508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5" name="Shape 62">
            <a:extLst>
              <a:ext uri="{FF2B5EF4-FFF2-40B4-BE49-F238E27FC236}">
                <a16:creationId xmlns:a16="http://schemas.microsoft.com/office/drawing/2014/main" id="{00B58E1E-3AD1-467A-94AA-6578BE4756A3}"/>
              </a:ext>
            </a:extLst>
          </p:cNvPr>
          <p:cNvSpPr/>
          <p:nvPr userDrawn="1"/>
        </p:nvSpPr>
        <p:spPr>
          <a:xfrm rot="16200000" flipV="1">
            <a:off x="965155" y="18291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0155" y="1042384"/>
            <a:ext cx="804759" cy="804759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0155" y="2331743"/>
            <a:ext cx="804759" cy="804759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0155" y="3621102"/>
            <a:ext cx="804759" cy="804759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90155" y="4910461"/>
            <a:ext cx="804759" cy="804759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922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3721472"/>
            <a:ext cx="12192000" cy="3136523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>
                <a:latin typeface="+mj-lt"/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63303" y="2677210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10608" y="2677210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57913" y="2677210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05218" y="2677210"/>
            <a:ext cx="804759" cy="804759"/>
          </a:xfrm>
          <a:prstGeom prst="ellipse">
            <a:avLst/>
          </a:prstGeom>
          <a:solidFill>
            <a:schemeClr val="bg1"/>
          </a:solidFill>
          <a:ln w="19050">
            <a:solidFill>
              <a:srgbClr val="1F1F26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3923752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3916626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337302"/>
            <a:ext cx="10685257" cy="541483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8410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103933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>
                <a:latin typeface="+mj-lt"/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1120" y="3235748"/>
            <a:ext cx="1049126" cy="104912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88425" y="3235748"/>
            <a:ext cx="1049126" cy="104912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35730" y="3235748"/>
            <a:ext cx="1049126" cy="104912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883035" y="3235748"/>
            <a:ext cx="1049126" cy="1049124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460152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4604472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460152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4597346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018022"/>
            <a:ext cx="10685257" cy="541483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005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6134100" y="0"/>
            <a:ext cx="6057900" cy="6857995"/>
          </a:xfrm>
          <a:prstGeom prst="rect">
            <a:avLst/>
          </a:prstGeom>
          <a:solidFill>
            <a:srgbClr val="DFE3E9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2234610"/>
            <a:ext cx="4008437" cy="1395208"/>
          </a:xfrm>
        </p:spPr>
        <p:txBody>
          <a:bodyPr lIns="0" anchor="b"/>
          <a:lstStyle>
            <a:lvl1pPr>
              <a:defRPr b="1">
                <a:latin typeface="+mj-lt"/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369547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n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5" name="Shape 62">
            <a:extLst>
              <a:ext uri="{FF2B5EF4-FFF2-40B4-BE49-F238E27FC236}">
                <a16:creationId xmlns:a16="http://schemas.microsoft.com/office/drawing/2014/main" id="{00B58E1E-3AD1-467A-94AA-6578BE4756A3}"/>
              </a:ext>
            </a:extLst>
          </p:cNvPr>
          <p:cNvSpPr/>
          <p:nvPr userDrawn="1"/>
        </p:nvSpPr>
        <p:spPr>
          <a:xfrm rot="16200000" flipV="1">
            <a:off x="965155" y="1152611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87422" y="1038724"/>
            <a:ext cx="804759" cy="80475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87422" y="2330235"/>
            <a:ext cx="804759" cy="80475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87422" y="3621746"/>
            <a:ext cx="804759" cy="80475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87422" y="4913257"/>
            <a:ext cx="804759" cy="80475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667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682" y="971950"/>
            <a:ext cx="3537030" cy="2036100"/>
          </a:xfrm>
        </p:spPr>
        <p:txBody>
          <a:bodyPr lIns="0"/>
          <a:lstStyle>
            <a:lvl1pPr>
              <a:defRPr>
                <a:solidFill>
                  <a:srgbClr val="5DAAB0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6930" y="729827"/>
            <a:ext cx="1643384" cy="1643384"/>
          </a:xfrm>
          <a:prstGeom prst="ellipse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70602" y="729827"/>
            <a:ext cx="1643384" cy="1643384"/>
          </a:xfrm>
          <a:prstGeom prst="ellipse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76930" y="3646649"/>
            <a:ext cx="1643384" cy="1643384"/>
          </a:xfrm>
          <a:prstGeom prst="ellipse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0602" y="3646649"/>
            <a:ext cx="1643384" cy="1643384"/>
          </a:xfrm>
          <a:prstGeom prst="ellipse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42770" y="2823837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42770" y="2419511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44956" y="2823837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44956" y="2419511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5A499762-AEDB-43BC-89CC-CC0602BEA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642770" y="5740657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80EDD7E-326D-47DC-B58D-88ECE1D00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42770" y="5336331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B92C933-F978-486C-A305-0BAC73E0F1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544956" y="5740657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18BFAE0-942E-42DB-BD07-596D50E07E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44956" y="5336331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6" name="Shape 62">
            <a:extLst>
              <a:ext uri="{FF2B5EF4-FFF2-40B4-BE49-F238E27FC236}">
                <a16:creationId xmlns:a16="http://schemas.microsoft.com/office/drawing/2014/main" id="{E2A7A773-8673-42D6-B565-4013CBE76BBD}"/>
              </a:ext>
            </a:extLst>
          </p:cNvPr>
          <p:cNvSpPr/>
          <p:nvPr userDrawn="1"/>
        </p:nvSpPr>
        <p:spPr>
          <a:xfrm rot="16200000" flipV="1">
            <a:off x="965155" y="-184909"/>
            <a:ext cx="0" cy="1930310"/>
          </a:xfrm>
          <a:prstGeom prst="line">
            <a:avLst/>
          </a:prstGeom>
          <a:ln w="1905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6877645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E8D18BE-27C3-4048-91A7-DD0F0F8D0861}"/>
              </a:ext>
            </a:extLst>
          </p:cNvPr>
          <p:cNvSpPr/>
          <p:nvPr userDrawn="1"/>
        </p:nvSpPr>
        <p:spPr>
          <a:xfrm>
            <a:off x="4190264" y="2280735"/>
            <a:ext cx="1874870" cy="1874870"/>
          </a:xfrm>
          <a:prstGeom prst="ellipse">
            <a:avLst/>
          </a:prstGeom>
          <a:noFill/>
          <a:ln>
            <a:solidFill>
              <a:srgbClr val="5DA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887" y="616350"/>
            <a:ext cx="7978227" cy="1062602"/>
          </a:xfrm>
        </p:spPr>
        <p:txBody>
          <a:bodyPr lIns="0"/>
          <a:lstStyle>
            <a:lvl1pPr algn="ctr"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06007" y="2385012"/>
            <a:ext cx="1643384" cy="1643384"/>
          </a:xfrm>
          <a:prstGeom prst="ellipse">
            <a:avLst/>
          </a:prstGeom>
        </p:spPr>
        <p:txBody>
          <a:bodyPr>
            <a:normAutofit/>
          </a:bodyPr>
          <a:lstStyle>
            <a:lvl1pPr algn="ctr">
              <a:defRPr sz="16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3705" y="2385012"/>
            <a:ext cx="1643384" cy="1643384"/>
          </a:xfrm>
          <a:prstGeom prst="ellipse">
            <a:avLst/>
          </a:prstGeom>
        </p:spPr>
        <p:txBody>
          <a:bodyPr>
            <a:normAutofit/>
          </a:bodyPr>
          <a:lstStyle>
            <a:lvl1pPr algn="ctr">
              <a:defRPr sz="16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06007" y="4352707"/>
            <a:ext cx="1643384" cy="1643384"/>
          </a:xfrm>
          <a:prstGeom prst="ellipse">
            <a:avLst/>
          </a:prstGeom>
        </p:spPr>
        <p:txBody>
          <a:bodyPr>
            <a:normAutofit/>
          </a:bodyPr>
          <a:lstStyle>
            <a:lvl1pPr algn="ctr">
              <a:defRPr sz="16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3705" y="4352707"/>
            <a:ext cx="1643384" cy="1643384"/>
          </a:xfrm>
          <a:prstGeom prst="ellipse">
            <a:avLst/>
          </a:prstGeom>
        </p:spPr>
        <p:txBody>
          <a:bodyPr>
            <a:normAutofit/>
          </a:bodyPr>
          <a:lstStyle>
            <a:lvl1pPr algn="ctr">
              <a:defRPr sz="16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04731" y="3168715"/>
            <a:ext cx="2517605" cy="484146"/>
          </a:xfrm>
        </p:spPr>
        <p:txBody>
          <a:bodyPr lIns="0">
            <a:noAutofit/>
          </a:bodyPr>
          <a:lstStyle>
            <a:lvl1pPr marL="0" indent="0" algn="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04731" y="2764389"/>
            <a:ext cx="2517605" cy="382749"/>
          </a:xfrm>
        </p:spPr>
        <p:txBody>
          <a:bodyPr lIns="0" anchor="b">
            <a:noAutofit/>
          </a:bodyPr>
          <a:lstStyle>
            <a:lvl1pPr marL="0" indent="0" algn="r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41403" y="3168715"/>
            <a:ext cx="2517605" cy="484146"/>
          </a:xfrm>
        </p:spPr>
        <p:txBody>
          <a:bodyPr lIns="0">
            <a:noAutofit/>
          </a:bodyPr>
          <a:lstStyle>
            <a:lvl1pPr marL="0" indent="0" algn="l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1403" y="2764389"/>
            <a:ext cx="2517605" cy="382749"/>
          </a:xfrm>
        </p:spPr>
        <p:txBody>
          <a:bodyPr lIns="0" anchor="b">
            <a:noAutofit/>
          </a:bodyPr>
          <a:lstStyle>
            <a:lvl1pPr marL="0" indent="0" algn="l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B9FAC90-EA8D-4C0E-A0D1-0D252B50A12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04731" y="5167572"/>
            <a:ext cx="2517605" cy="484146"/>
          </a:xfrm>
        </p:spPr>
        <p:txBody>
          <a:bodyPr lIns="0">
            <a:noAutofit/>
          </a:bodyPr>
          <a:lstStyle>
            <a:lvl1pPr marL="0" indent="0" algn="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556F808-0B84-4923-9C86-83F13CFABB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04731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r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D49870F-68D7-4CDC-8F2A-696151FA2B9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41403" y="5167572"/>
            <a:ext cx="2517605" cy="484146"/>
          </a:xfrm>
        </p:spPr>
        <p:txBody>
          <a:bodyPr lIns="0">
            <a:noAutofit/>
          </a:bodyPr>
          <a:lstStyle>
            <a:lvl1pPr marL="0" indent="0" algn="l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30C251D-6B9A-485B-A02D-AAF34ECA7B5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41403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l">
              <a:buNone/>
              <a:defRPr sz="1600" b="1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C623159-5A5F-49ED-8FE8-D17FB82C8BB9}"/>
              </a:ext>
            </a:extLst>
          </p:cNvPr>
          <p:cNvSpPr/>
          <p:nvPr userDrawn="1"/>
        </p:nvSpPr>
        <p:spPr>
          <a:xfrm>
            <a:off x="6157960" y="2280735"/>
            <a:ext cx="1874870" cy="1874870"/>
          </a:xfrm>
          <a:prstGeom prst="ellipse">
            <a:avLst/>
          </a:prstGeom>
          <a:noFill/>
          <a:ln>
            <a:solidFill>
              <a:srgbClr val="5DA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3F630FE-FEDE-4DCF-98BE-57FA329D971D}"/>
              </a:ext>
            </a:extLst>
          </p:cNvPr>
          <p:cNvSpPr/>
          <p:nvPr userDrawn="1"/>
        </p:nvSpPr>
        <p:spPr>
          <a:xfrm>
            <a:off x="4190264" y="4236857"/>
            <a:ext cx="1874870" cy="1874870"/>
          </a:xfrm>
          <a:prstGeom prst="ellipse">
            <a:avLst/>
          </a:prstGeom>
          <a:noFill/>
          <a:ln>
            <a:solidFill>
              <a:srgbClr val="5DA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CEE0F46-6DA2-40B8-B7F9-015FA8D24163}"/>
              </a:ext>
            </a:extLst>
          </p:cNvPr>
          <p:cNvSpPr/>
          <p:nvPr userDrawn="1"/>
        </p:nvSpPr>
        <p:spPr>
          <a:xfrm>
            <a:off x="6157960" y="4236857"/>
            <a:ext cx="1874870" cy="1874870"/>
          </a:xfrm>
          <a:prstGeom prst="ellipse">
            <a:avLst/>
          </a:prstGeom>
          <a:noFill/>
          <a:ln>
            <a:solidFill>
              <a:srgbClr val="5DA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11750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392680"/>
            <a:ext cx="10719842" cy="416750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5607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anchor="b"/>
          <a:lstStyle>
            <a:lvl1pPr algn="ctr"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298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9723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AC817481-FC70-46B9-B779-4E5C0477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25" y="198755"/>
            <a:ext cx="3856038" cy="42354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2285" y="198755"/>
            <a:ext cx="7651115" cy="42354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0DB6AEA-811C-4554-97AF-7D4F2639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361" y="4648200"/>
            <a:ext cx="7651116" cy="201167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5694821-2A94-40B8-8AAD-3E3762AFD3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2919" y="4648200"/>
            <a:ext cx="3855721" cy="201167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7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6120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47" r:id="rId23"/>
    <p:sldLayoutId id="2147483848" r:id="rId24"/>
    <p:sldLayoutId id="2147483849" r:id="rId25"/>
    <p:sldLayoutId id="2147483850" r:id="rId26"/>
    <p:sldLayoutId id="2147483851" r:id="rId27"/>
    <p:sldLayoutId id="2147483853" r:id="rId28"/>
    <p:sldLayoutId id="2147483854" r:id="rId29"/>
    <p:sldLayoutId id="2147483862" r:id="rId30"/>
    <p:sldLayoutId id="2147483863" r:id="rId31"/>
    <p:sldLayoutId id="2147483808" r:id="rId32"/>
    <p:sldLayoutId id="2147483764" r:id="rId33"/>
    <p:sldLayoutId id="2147483673" r:id="rId34"/>
    <p:sldLayoutId id="2147483735" r:id="rId35"/>
    <p:sldLayoutId id="2147483689" r:id="rId36"/>
    <p:sldLayoutId id="2147483684" r:id="rId37"/>
    <p:sldLayoutId id="2147483651" r:id="rId38"/>
    <p:sldLayoutId id="2147483685" r:id="rId39"/>
    <p:sldLayoutId id="2147483674" r:id="rId40"/>
    <p:sldLayoutId id="2147483690" r:id="rId41"/>
    <p:sldLayoutId id="2147483693" r:id="rId42"/>
    <p:sldLayoutId id="2147483703" r:id="rId43"/>
    <p:sldLayoutId id="2147483710" r:id="rId44"/>
    <p:sldLayoutId id="2147483711" r:id="rId45"/>
    <p:sldLayoutId id="2147483712" r:id="rId46"/>
    <p:sldLayoutId id="2147483704" r:id="rId47"/>
    <p:sldLayoutId id="2147483702" r:id="rId48"/>
    <p:sldLayoutId id="2147483695" r:id="rId49"/>
    <p:sldLayoutId id="2147483730" r:id="rId50"/>
    <p:sldLayoutId id="2147483732" r:id="rId51"/>
    <p:sldLayoutId id="2147483700" r:id="rId52"/>
    <p:sldLayoutId id="2147483733" r:id="rId53"/>
    <p:sldLayoutId id="2147483734" r:id="rId54"/>
    <p:sldLayoutId id="2147483708" r:id="rId55"/>
    <p:sldLayoutId id="2147483687" r:id="rId56"/>
    <p:sldLayoutId id="2147483719" r:id="rId57"/>
    <p:sldLayoutId id="2147483720" r:id="rId58"/>
    <p:sldLayoutId id="2147483718" r:id="rId59"/>
    <p:sldLayoutId id="2147483721" r:id="rId60"/>
    <p:sldLayoutId id="2147483716" r:id="rId61"/>
    <p:sldLayoutId id="2147483722" r:id="rId62"/>
    <p:sldLayoutId id="2147483723" r:id="rId63"/>
    <p:sldLayoutId id="2147483725" r:id="rId64"/>
    <p:sldLayoutId id="2147483675" r:id="rId65"/>
    <p:sldLayoutId id="2147483677" r:id="rId66"/>
    <p:sldLayoutId id="2147483728" r:id="rId6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  <p15:guide id="30" pos="528" userDrawn="1">
          <p15:clr>
            <a:srgbClr val="F26B43"/>
          </p15:clr>
        </p15:guide>
        <p15:guide id="31" orient="horz" pos="40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E3B59B-5559-10E6-7CF0-534196659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377666"/>
            <a:ext cx="11353800" cy="6102667"/>
          </a:xfrm>
          <a:prstGeom prst="rect">
            <a:avLst/>
          </a:prstGeom>
          <a:noFill/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2AFB3F9-5319-4A56-7C12-3AB5A55D8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6452"/>
            <a:ext cx="5007015" cy="1440000"/>
          </a:xfrm>
        </p:spPr>
        <p:txBody>
          <a:bodyPr anchor="b">
            <a:normAutofit/>
          </a:bodyPr>
          <a:lstStyle/>
          <a:p>
            <a:r>
              <a:rPr lang="en-US" dirty="0"/>
              <a:t>5787 Cheshvan 13</a:t>
            </a:r>
          </a:p>
        </p:txBody>
      </p:sp>
    </p:spTree>
    <p:extLst>
      <p:ext uri="{BB962C8B-B14F-4D97-AF65-F5344CB8AC3E}">
        <p14:creationId xmlns:p14="http://schemas.microsoft.com/office/powerpoint/2010/main" val="2022431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4477A-D132-EB26-113E-FE99B662C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BC81D5C-815E-A3AB-416F-2BB07A67D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3209926"/>
            <a:ext cx="3410958" cy="2605102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rgbClr val="FF9900"/>
                </a:solidFill>
              </a:rPr>
              <a:t>Isaiah 43.15</a:t>
            </a:r>
            <a:br>
              <a:rPr lang="en-US" dirty="0"/>
            </a:br>
            <a:br>
              <a:rPr lang="en-US" dirty="0"/>
            </a:br>
            <a:r>
              <a:rPr lang="en-US" i="1" dirty="0"/>
              <a:t>“I Am the Lord, your Holy One, the Creator of Israel…”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2DB2B8-DE9C-26C4-783F-8A304F323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7508" b="33528"/>
          <a:stretch>
            <a:fillRect/>
          </a:stretch>
        </p:blipFill>
        <p:spPr>
          <a:xfrm>
            <a:off x="20" y="10"/>
            <a:ext cx="12191980" cy="3105329"/>
          </a:xfrm>
          <a:prstGeom prst="rect">
            <a:avLst/>
          </a:prstGeom>
          <a:noFill/>
        </p:spPr>
      </p:pic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9A8C32F-91EF-9C5D-A647-2A664EE0CC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3105339"/>
            <a:ext cx="7252731" cy="2869947"/>
          </a:xfrm>
        </p:spPr>
        <p:txBody>
          <a:bodyPr/>
          <a:lstStyle/>
          <a:p>
            <a:r>
              <a:rPr lang="en-US" sz="2800" b="1" dirty="0">
                <a:solidFill>
                  <a:srgbClr val="FF9900"/>
                </a:solidFill>
              </a:rPr>
              <a:t>Declaration: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Lord You are our Creator, our Redeemer, our Holy One and our King! You have placed Your Name on us and claimed us as Your own.</a:t>
            </a:r>
          </a:p>
        </p:txBody>
      </p:sp>
    </p:spTree>
    <p:extLst>
      <p:ext uri="{BB962C8B-B14F-4D97-AF65-F5344CB8AC3E}">
        <p14:creationId xmlns:p14="http://schemas.microsoft.com/office/powerpoint/2010/main" val="95663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B6847A-1B95-32CE-4E34-7234498557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harpenSoften amount="-250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031" y="73057"/>
            <a:ext cx="11932240" cy="671188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753A7-0417-FC75-B506-2853E79022FF}"/>
              </a:ext>
            </a:extLst>
          </p:cNvPr>
          <p:cNvSpPr>
            <a:spLocks noGrp="1"/>
          </p:cNvSpPr>
          <p:nvPr>
            <p:ph type="subTitle"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4638675" y="215932"/>
            <a:ext cx="6783175" cy="2170354"/>
          </a:xfrm>
        </p:spPr>
        <p:txBody>
          <a:bodyPr>
            <a:noAutofit/>
          </a:bodyPr>
          <a:lstStyle/>
          <a:p>
            <a:pPr marL="0" lv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8800" b="1" dirty="0">
                <a:solidFill>
                  <a:schemeClr val="bg1"/>
                </a:solidFill>
                <a:latin typeface="Bahnschrift Light" panose="020B0502040204020203" pitchFamily="34" charset="0"/>
              </a:rPr>
              <a:t>Psalm 146</a:t>
            </a:r>
          </a:p>
        </p:txBody>
      </p:sp>
    </p:spTree>
    <p:extLst>
      <p:ext uri="{BB962C8B-B14F-4D97-AF65-F5344CB8AC3E}">
        <p14:creationId xmlns:p14="http://schemas.microsoft.com/office/powerpoint/2010/main" val="187237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FF18E9-BB8F-A9D5-B962-B4712533E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76" y="297887"/>
            <a:ext cx="11585448" cy="6620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UPCOMING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E7A0A0-7D3D-3798-1F6D-F4A546165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587243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/>
              <a:t>ONEG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E468979-AB76-1B1A-EF2A-7B15F5837B3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230861"/>
            <a:ext cx="3346547" cy="416200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25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5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Oct. 31</a:t>
            </a:r>
            <a:r>
              <a:rPr lang="en-US" sz="2500" b="1" baseline="30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st</a:t>
            </a:r>
            <a:r>
              <a:rPr lang="en-US" sz="25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500" b="1" i="1" dirty="0"/>
              <a:t>(Next week)</a:t>
            </a:r>
          </a:p>
          <a:p>
            <a:pPr>
              <a:lnSpc>
                <a:spcPct val="100000"/>
              </a:lnSpc>
            </a:pPr>
            <a:r>
              <a:rPr lang="en-US" sz="2500" dirty="0"/>
              <a:t>Show your love by bringing a dish to share with the community while continuing to worship Yahweh.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2DBFF0-5C10-C373-1025-3ABC4F06DB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7207" y="1590781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/>
              <a:t>Chanukah/Hanukkah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31A5491-5AD9-4F81-CE23-B62FE13ECA8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94929" y="2230861"/>
            <a:ext cx="7710870" cy="416200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December 5</a:t>
            </a:r>
            <a:r>
              <a:rPr lang="en-US" sz="2400" b="1" baseline="30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/>
              <a:t>Shabbat Service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After Shabbat – Oneg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Return for Chanukah celebration – Theme </a:t>
            </a:r>
            <a:r>
              <a:rPr lang="en-US" sz="2400" b="1" i="1" dirty="0"/>
              <a:t>“Live as a candle in the darkness that contrast its surroundings”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After – Dessert  and games and challenges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December 6</a:t>
            </a:r>
            <a:r>
              <a:rPr lang="en-US" sz="2400" b="1" baseline="30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– 12</a:t>
            </a:r>
            <a:r>
              <a:rPr lang="en-US" sz="2400" b="1" baseline="30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/>
              <a:t>@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6:30 pm </a:t>
            </a:r>
            <a:r>
              <a:rPr lang="en-US" sz="2400" dirty="0"/>
              <a:t>Teaching </a:t>
            </a:r>
            <a:r>
              <a:rPr lang="en-US" sz="2400" i="1" dirty="0"/>
              <a:t>(minor prophets)</a:t>
            </a:r>
            <a:r>
              <a:rPr lang="en-US" sz="2400" dirty="0"/>
              <a:t> each night on Conference Call Line. </a:t>
            </a:r>
            <a:r>
              <a:rPr lang="en-US" sz="2400" i="1" dirty="0"/>
              <a:t>(use cell or download app on laptop to view candle lighting and teaching) </a:t>
            </a:r>
          </a:p>
        </p:txBody>
      </p:sp>
    </p:spTree>
    <p:extLst>
      <p:ext uri="{BB962C8B-B14F-4D97-AF65-F5344CB8AC3E}">
        <p14:creationId xmlns:p14="http://schemas.microsoft.com/office/powerpoint/2010/main" val="4203499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5C42439-5C34-6633-240F-3DCC786C0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6824912" cy="1532976"/>
          </a:xfrm>
        </p:spPr>
        <p:txBody>
          <a:bodyPr anchor="t">
            <a:normAutofit/>
          </a:bodyPr>
          <a:lstStyle/>
          <a:p>
            <a:r>
              <a:rPr lang="en-US" sz="6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Review</a:t>
            </a:r>
            <a:br>
              <a:rPr lang="en-US" dirty="0"/>
            </a:br>
            <a:r>
              <a:rPr lang="en-US" i="1" dirty="0"/>
              <a:t>“</a:t>
            </a:r>
            <a:r>
              <a:rPr lang="en-US" b="1" i="1" dirty="0"/>
              <a:t>I am…. </a:t>
            </a:r>
            <a:r>
              <a:rPr lang="en-US" i="1" dirty="0"/>
              <a:t>a dwelling place of Ruach”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1F8CDC-0DCD-C43C-C847-68B2215B71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4495" b="9161"/>
          <a:stretch>
            <a:fillRect/>
          </a:stretch>
        </p:blipFill>
        <p:spPr>
          <a:xfrm>
            <a:off x="20" y="10"/>
            <a:ext cx="12191980" cy="3864065"/>
          </a:xfrm>
          <a:prstGeom prst="rect">
            <a:avLst/>
          </a:prstGeom>
          <a:noFill/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11732A79-ACC8-A24D-8D85-BF7C3B8AFB0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3633" y="1265475"/>
            <a:ext cx="10963373" cy="1532976"/>
          </a:xfrm>
        </p:spPr>
        <p:txBody>
          <a:bodyPr/>
          <a:lstStyle/>
          <a:p>
            <a:pPr algn="ctr"/>
            <a:r>
              <a:rPr lang="en-US" sz="4800" i="1" dirty="0">
                <a:latin typeface="Amasis MT Pro Black" panose="02040A04050005020304" pitchFamily="18" charset="0"/>
              </a:rPr>
              <a:t>Eat from Spiritual food of the Lord</a:t>
            </a:r>
          </a:p>
        </p:txBody>
      </p:sp>
    </p:spTree>
    <p:extLst>
      <p:ext uri="{BB962C8B-B14F-4D97-AF65-F5344CB8AC3E}">
        <p14:creationId xmlns:p14="http://schemas.microsoft.com/office/powerpoint/2010/main" val="225143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744EC90-1673-3287-845C-6380872AF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3" y="333375"/>
            <a:ext cx="4346447" cy="619754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WHOLE</a:t>
            </a:r>
            <a:r>
              <a:rPr lang="en-US" dirty="0"/>
              <a:t> narrative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9524C7-6193-7525-E654-9C7697D9B22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200150"/>
            <a:ext cx="6234977" cy="51927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Ask yourself, when I think of Yeshua where does my mind retreat to first –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As an infant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On the cross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In the grave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Resurrection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At the right hand of the Father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Intercessor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Victory, Etc.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i="1" dirty="0"/>
              <a:t>Does one event reframe the entire trajectory of how YHVH dealt with sin?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A27145E-FBBE-B8E6-FB29-BB00BA09660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432895" y="761206"/>
            <a:ext cx="4153531" cy="53355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500" dirty="0"/>
              <a:t>When reading Scriptures, are you aware of how the following is used…?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500" dirty="0"/>
              <a:t>Metaphors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500" dirty="0"/>
              <a:t>Literal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500" dirty="0"/>
              <a:t>Symbolism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500" dirty="0"/>
              <a:t>Allegory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500" dirty="0"/>
              <a:t>Figure of Speech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500" dirty="0"/>
              <a:t>Parables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500" dirty="0"/>
              <a:t>Typology</a:t>
            </a:r>
          </a:p>
          <a:p>
            <a:pPr>
              <a:lnSpc>
                <a:spcPct val="10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50746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8E68D-4C9D-246C-2F62-53F2A753F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770BF6-6C5A-BFA3-0F5E-AF640464F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538"/>
            <a:ext cx="10858500" cy="692389"/>
          </a:xfrm>
        </p:spPr>
        <p:txBody>
          <a:bodyPr>
            <a:normAutofit/>
          </a:bodyPr>
          <a:lstStyle/>
          <a:p>
            <a:r>
              <a:rPr lang="en-US" dirty="0"/>
              <a:t>What is the </a:t>
            </a:r>
            <a:r>
              <a:rPr lang="en-US" b="1" dirty="0"/>
              <a:t>WHOLE</a:t>
            </a:r>
            <a:r>
              <a:rPr lang="en-US" dirty="0"/>
              <a:t> narrative?  		</a:t>
            </a:r>
            <a:r>
              <a:rPr lang="en-US" b="1" dirty="0"/>
              <a:t>Why Yeshua Died!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4C48AC-7435-9D45-4F86-85D1116CAC1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086416"/>
            <a:ext cx="5374898" cy="5522613"/>
          </a:xfrm>
        </p:spPr>
        <p:txBody>
          <a:bodyPr>
            <a:normAutofit/>
          </a:bodyPr>
          <a:lstStyle/>
          <a:p>
            <a:r>
              <a:rPr lang="en-US" sz="2400" dirty="0"/>
              <a:t>King-</a:t>
            </a:r>
            <a:r>
              <a:rPr lang="en-US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Redeemer</a:t>
            </a:r>
            <a:r>
              <a:rPr lang="en-US" sz="2400" dirty="0"/>
              <a:t> (Ga’al)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Family/relational obligation to rescue from debt, danger or slavery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Ex 6.6; Lev 25.25; 47-49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Redemption is tangible and literally. Yah sees His people in bondage and sets them free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Ex 20.2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Jn 15.3 </a:t>
            </a:r>
            <a:r>
              <a:rPr lang="en-US" sz="2400" dirty="0"/>
              <a:t>No greater love than to redeem someone at the highest cost-not just as a fragment of humanity but the whole world.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F32A85-8BA6-D889-D529-BAAAAB7C702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76523" y="1222218"/>
            <a:ext cx="6038469" cy="538681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This includes human empires and the spiritual power behind it.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Eph 6., Zec. 4.6</a:t>
            </a:r>
            <a:r>
              <a:rPr lang="en-US" sz="2400" dirty="0"/>
              <a:t> by invisible force.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He overthrew the ancient serpent Gen 3.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did not save from a vengeful Father, but from the grip of Satan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(Heb 2.1-15) </a:t>
            </a:r>
            <a:r>
              <a:rPr lang="en-US" sz="2400" dirty="0"/>
              <a:t>He absorbed the violence &amp; nullified the enemy’s claim by unstoppable love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1 Tim 2.5-6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We are saved from sinning-Messiah was obedient and so we can be also.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1Jn 3.8</a:t>
            </a:r>
          </a:p>
        </p:txBody>
      </p:sp>
    </p:spTree>
    <p:extLst>
      <p:ext uri="{BB962C8B-B14F-4D97-AF65-F5344CB8AC3E}">
        <p14:creationId xmlns:p14="http://schemas.microsoft.com/office/powerpoint/2010/main" val="1084665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43B8D-563F-487C-2C82-5C2C4E98A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0736C7-C014-740C-EEF8-0F456AA6E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362139"/>
            <a:ext cx="10858500" cy="590788"/>
          </a:xfrm>
        </p:spPr>
        <p:txBody>
          <a:bodyPr/>
          <a:lstStyle/>
          <a:p>
            <a:r>
              <a:rPr lang="en-US" dirty="0"/>
              <a:t>What is the </a:t>
            </a:r>
            <a:r>
              <a:rPr lang="en-US" b="1" dirty="0"/>
              <a:t>WHOLE</a:t>
            </a:r>
            <a:r>
              <a:rPr lang="en-US" dirty="0"/>
              <a:t> narrative?  		</a:t>
            </a:r>
            <a:r>
              <a:rPr lang="en-US" b="1" dirty="0"/>
              <a:t>Why Yeshua Died!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56FF18-E5DE-0D22-9C3E-F7AED25E9D2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086416"/>
            <a:ext cx="5184775" cy="552261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Our Perfect </a:t>
            </a:r>
            <a:r>
              <a:rPr lang="en-US" sz="32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Kaphar</a:t>
            </a: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History reveals the violence and hatred that causes people to look for someone to take the blame for their anger, bitterness and hatred.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was the tool of collective blame-Yeshua died willingly as the perfect scape goat to expose humanity’s anger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Jn 10.17-18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 scape goat in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Lev 16.10 </a:t>
            </a:r>
            <a:r>
              <a:rPr lang="en-US" sz="2400" dirty="0"/>
              <a:t>carried away Israel’s sin.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Ps 103.12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b="1" u="sng" dirty="0"/>
              <a:t>For</a:t>
            </a:r>
            <a:r>
              <a:rPr lang="en-US" sz="2400" dirty="0"/>
              <a:t> Az’azel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02FB68-1735-3243-EC97-C2DDCF2C6E5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567881" y="1086416"/>
            <a:ext cx="6147111" cy="5522614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When Yeshua was driven to the wilderness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(Mk 1.12) </a:t>
            </a:r>
            <a:r>
              <a:rPr lang="en-US" sz="2400" dirty="0"/>
              <a:t>Yeshua confronted the realm of chaos, danger and temptation where Azael (HaSatan) domain lay.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Heb 13.12-13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This same place where sin was banished is where Israel faced their battles.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entered the same chaos as Israel and returned. </a:t>
            </a:r>
            <a:r>
              <a:rPr lang="en-US" sz="2400" i="1" dirty="0"/>
              <a:t>(i.e., David fled Jerusalem during Absalom’s rebellion and returned in triumph and restoration. 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died to teach us not to participate in the blaming of others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Gen 3.12-13</a:t>
            </a:r>
            <a:r>
              <a:rPr lang="en-US" sz="2400" dirty="0"/>
              <a:t>. We are to embody radical love.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Lu 23.34</a:t>
            </a:r>
          </a:p>
        </p:txBody>
      </p:sp>
    </p:spTree>
    <p:extLst>
      <p:ext uri="{BB962C8B-B14F-4D97-AF65-F5344CB8AC3E}">
        <p14:creationId xmlns:p14="http://schemas.microsoft.com/office/powerpoint/2010/main" val="3728518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BDDFC-A8B9-4D50-11CA-13457DD93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8622AF-4F59-4AE1-A5CA-42B5640D5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690" y="487100"/>
            <a:ext cx="8527652" cy="617799"/>
          </a:xfrm>
        </p:spPr>
        <p:txBody>
          <a:bodyPr anchor="b">
            <a:normAutofit/>
          </a:bodyPr>
          <a:lstStyle/>
          <a:p>
            <a:r>
              <a:rPr lang="en-US" sz="3700" dirty="0"/>
              <a:t>What is the </a:t>
            </a:r>
            <a:r>
              <a:rPr lang="en-US" sz="3700" b="1" dirty="0"/>
              <a:t>WHOLE</a:t>
            </a:r>
            <a:r>
              <a:rPr lang="en-US" sz="3700" dirty="0"/>
              <a:t> narrative?  		</a:t>
            </a:r>
            <a:endParaRPr lang="en-US" sz="3700" b="1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1CD07F9-3138-313B-4A9C-93F1DA0940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17118" t="2421" r="13258"/>
          <a:stretch>
            <a:fillRect/>
          </a:stretch>
        </p:blipFill>
        <p:spPr>
          <a:xfrm>
            <a:off x="723901" y="1885950"/>
            <a:ext cx="3046302" cy="38671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A52898-1A43-F005-46CF-6A75ADC434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7833" y="1952625"/>
            <a:ext cx="3764143" cy="4037274"/>
          </a:xfrm>
        </p:spPr>
        <p:txBody>
          <a:bodyPr>
            <a:normAutofit/>
          </a:bodyPr>
          <a:lstStyle/>
          <a:p>
            <a:r>
              <a:rPr lang="en-US" sz="2400" dirty="0"/>
              <a:t>HOMEWORK:</a:t>
            </a:r>
          </a:p>
          <a:p>
            <a:r>
              <a:rPr lang="en-US" sz="2400" dirty="0"/>
              <a:t>The word </a:t>
            </a:r>
            <a:r>
              <a:rPr lang="en-US" sz="2400" b="1" dirty="0"/>
              <a:t>“</a:t>
            </a:r>
            <a:r>
              <a:rPr lang="en-US" sz="2400" b="1" dirty="0" err="1"/>
              <a:t>Kaphar</a:t>
            </a:r>
            <a:r>
              <a:rPr lang="en-US" sz="2400" b="1" dirty="0"/>
              <a:t>” </a:t>
            </a:r>
            <a:r>
              <a:rPr lang="en-US" sz="2400" dirty="0"/>
              <a:t>is made visible in </a:t>
            </a:r>
            <a:r>
              <a:rPr lang="en-US" sz="2400" b="1" dirty="0">
                <a:solidFill>
                  <a:schemeClr val="accent3"/>
                </a:solidFill>
              </a:rPr>
              <a:t>Luke 15.22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does the robe </a:t>
            </a:r>
            <a:r>
              <a:rPr lang="en-US" sz="2400" b="1" i="1" dirty="0"/>
              <a:t>(G4749 Stolen)</a:t>
            </a:r>
            <a:r>
              <a:rPr lang="en-US" sz="2400" dirty="0"/>
              <a:t> and ring represent in the parable?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E6ACA95-9436-468D-60F9-C0EB3F09B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69607" y="1952626"/>
            <a:ext cx="3046302" cy="403727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D97F56-73ED-121B-9448-31176B911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775" y="1885950"/>
            <a:ext cx="3329134" cy="4103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4647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28D8C-2010-4D18-9849-335856D3E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96DF4BE-7AD9-8068-4F1B-9DA9F748F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538"/>
            <a:ext cx="10858500" cy="692389"/>
          </a:xfrm>
        </p:spPr>
        <p:txBody>
          <a:bodyPr/>
          <a:lstStyle/>
          <a:p>
            <a:r>
              <a:rPr lang="en-US" dirty="0"/>
              <a:t>What is the </a:t>
            </a:r>
            <a:r>
              <a:rPr lang="en-US" b="1" dirty="0"/>
              <a:t>WHOLE</a:t>
            </a:r>
            <a:r>
              <a:rPr lang="en-US" dirty="0"/>
              <a:t> narrative?  		</a:t>
            </a:r>
            <a:r>
              <a:rPr lang="en-US" b="1" dirty="0"/>
              <a:t>Why Yeshua Died!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A7F343-BD6B-83F3-5D20-D9F37FA7E54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9751"/>
            <a:ext cx="4394200" cy="4495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HOMEWORK</a:t>
            </a:r>
          </a:p>
          <a:p>
            <a:r>
              <a:rPr lang="en-US" sz="2400" dirty="0"/>
              <a:t>Explain the following phrase: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i="1" dirty="0"/>
              <a:t>“Follow Me”/ “Come after Me”</a:t>
            </a:r>
            <a:r>
              <a:rPr lang="en-US" sz="2400" dirty="0"/>
              <a:t> that </a:t>
            </a:r>
            <a:r>
              <a:rPr lang="en-US" sz="2400" dirty="0" err="1"/>
              <a:t>Yeshua</a:t>
            </a:r>
            <a:r>
              <a:rPr lang="en-US" sz="2400" dirty="0"/>
              <a:t> spoke.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Mt 4.18-22; 9.9, Jn 10.27</a:t>
            </a:r>
          </a:p>
          <a:p>
            <a:pPr>
              <a:lnSpc>
                <a:spcPct val="100000"/>
              </a:lnSpc>
            </a:pPr>
            <a:endParaRPr lang="en-US" sz="2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What is He saying of Himself and what position is He calling us to?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B868FD-062A-F907-B5BB-EB596EDF21C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513" y="1085850"/>
            <a:ext cx="6892862" cy="55231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Flawless Rabbi /Teacher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Embodied truth, Yah’s wisdom lived out lessons and taught with flesh and blood.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To follow a Rabbi meant to imitate his way of life, not just memorize his teachings. Learn how to speak, act and respond to the world as he did.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Yeshua’s call to follow Him was a summons to a radically new way of being human/servants.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Rabbi Yeshua is not like other teachers; he didn’t simply teach about love as a moral lesson-He fully incarnated it. He died to teach Yah’s love that would never fade into history. It’s a vivid unforgettable demonstration.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5132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6205-2BB3-DF39-B68F-C580667F2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3F34B9-01AD-0B55-EFAA-E7017F6B0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538"/>
            <a:ext cx="10858500" cy="692389"/>
          </a:xfrm>
        </p:spPr>
        <p:txBody>
          <a:bodyPr/>
          <a:lstStyle/>
          <a:p>
            <a:r>
              <a:rPr lang="en-US" dirty="0"/>
              <a:t>What is the </a:t>
            </a:r>
            <a:r>
              <a:rPr lang="en-US" b="1" dirty="0"/>
              <a:t>WHOLE</a:t>
            </a:r>
            <a:r>
              <a:rPr lang="en-US" dirty="0"/>
              <a:t> narrative?  		</a:t>
            </a:r>
            <a:r>
              <a:rPr lang="en-US" b="1" dirty="0"/>
              <a:t>Why Yeshua Died!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532678-DE36-A31C-417C-FE088B1B252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086416"/>
            <a:ext cx="5374898" cy="552261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High Priest</a:t>
            </a:r>
            <a:r>
              <a:rPr lang="en-US" sz="2400" dirty="0"/>
              <a:t>: Rev 5.5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 priest stood at the intersection between heaven and earth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Ex 19.6</a:t>
            </a:r>
            <a:r>
              <a:rPr lang="en-US" sz="2400" b="1">
                <a:solidFill>
                  <a:schemeClr val="accent3">
                    <a:lumMod val="60000"/>
                    <a:lumOff val="40000"/>
                  </a:schemeClr>
                </a:solidFill>
              </a:rPr>
              <a:t>, 1Pe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2.9</a:t>
            </a:r>
            <a:r>
              <a:rPr lang="en-US" sz="2400" dirty="0"/>
              <a:t> a shadow, flawed representatives.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Israel’s priest own sins had to be atoned for-Creation longed for a true mediator.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Heb 9.11-12 </a:t>
            </a:r>
            <a:r>
              <a:rPr lang="en-US" sz="2400" dirty="0"/>
              <a:t>“setting people free forever for eternal redemption” refers to quality rather than duration, incorruptible, divine kind.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80B92-DD5E-5072-F825-879C817EF51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76523" y="1222218"/>
            <a:ext cx="6038469" cy="538681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entered the human experience fully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Phil. 2.6-8 </a:t>
            </a:r>
            <a:r>
              <a:rPr lang="en-US" sz="2400" dirty="0"/>
              <a:t>He responded with perfect obedience.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Where Adam (1</a:t>
            </a:r>
            <a:r>
              <a:rPr lang="en-US" sz="2400" baseline="30000" dirty="0"/>
              <a:t>st</a:t>
            </a:r>
            <a:r>
              <a:rPr lang="en-US" sz="2400" dirty="0"/>
              <a:t> Priest) failed in Eden, humanity inherited death. Yeshua (new Patriarch-Priest) was faithful in agony in Gethsemane, humanity inherited life.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Romans 5.12,19, 1Co 15.21-22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Yeshua’s priesthood didn’t end at the cross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Ro 8.34 </a:t>
            </a:r>
            <a:r>
              <a:rPr lang="en-US" sz="2400" dirty="0"/>
              <a:t>He is interceding for us, advocating for us as our High Priest.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died so we can approach the throne of Yah with confidence.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8947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82725-E8E8-172F-8D12-FDA8A2AE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53A9D8-1F70-FDFF-5989-18AC15DC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60538"/>
            <a:ext cx="10858500" cy="692389"/>
          </a:xfrm>
        </p:spPr>
        <p:txBody>
          <a:bodyPr/>
          <a:lstStyle/>
          <a:p>
            <a:r>
              <a:rPr lang="en-US" dirty="0"/>
              <a:t>What is the </a:t>
            </a:r>
            <a:r>
              <a:rPr lang="en-US" b="1" dirty="0"/>
              <a:t>WHOLE</a:t>
            </a:r>
            <a:r>
              <a:rPr lang="en-US" dirty="0"/>
              <a:t> narrative?  		</a:t>
            </a:r>
            <a:r>
              <a:rPr lang="en-US" b="1" dirty="0"/>
              <a:t>Why Yeshua Died!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54C622-D775-11FF-6846-809551FF108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086416"/>
            <a:ext cx="5374898" cy="5522613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accent3"/>
                </a:solidFill>
              </a:rPr>
              <a:t>Healer</a:t>
            </a:r>
            <a:r>
              <a:rPr lang="en-US" sz="2400" dirty="0"/>
              <a:t> and</a:t>
            </a:r>
            <a:r>
              <a:rPr lang="en-US" sz="2400" b="1" dirty="0">
                <a:solidFill>
                  <a:schemeClr val="accent3"/>
                </a:solidFill>
              </a:rPr>
              <a:t> Life Giver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Yeshua entered into the human death experience so He might conquer it from within.  For humanity to overcome death we needed something greater than a fragile human life.  </a:t>
            </a:r>
            <a:r>
              <a:rPr lang="en-US" sz="2400" i="1" dirty="0"/>
              <a:t>(Christ did not cease to exist </a:t>
            </a:r>
            <a:r>
              <a:rPr lang="en-US" sz="24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Job 34.14-15</a:t>
            </a:r>
            <a:r>
              <a:rPr lang="en-US" sz="2400" i="1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Death has no claim over He Who did not sin, death could not hold Him because death has no true power over divinity. </a:t>
            </a:r>
            <a:r>
              <a:rPr lang="en-US" sz="2400" b="1" dirty="0">
                <a:solidFill>
                  <a:schemeClr val="accent3"/>
                </a:solidFill>
              </a:rPr>
              <a:t>John 10.28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E7952A-27F7-788D-63BB-3602CD567AE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76523" y="1222218"/>
            <a:ext cx="6038469" cy="5386812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is not just our Priest; He is the one who gives us life; which is only found in the Creator.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Yeshua grafted us back into the Tree of Life; to reconnect us to the very life source, God and heal us with eternal life.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Ex 15.26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Death is the visible consequence and power of sin.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 Co 15.26 </a:t>
            </a:r>
            <a:r>
              <a:rPr lang="en-US" sz="2400" dirty="0"/>
              <a:t>meaning once death is vanquished the wage of sin is gone.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YHVH’s final victory isn’t forgiving sins it’s erasing their consequence: Death!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1Co 15.54-55.</a:t>
            </a:r>
          </a:p>
        </p:txBody>
      </p:sp>
    </p:spTree>
    <p:extLst>
      <p:ext uri="{BB962C8B-B14F-4D97-AF65-F5344CB8AC3E}">
        <p14:creationId xmlns:p14="http://schemas.microsoft.com/office/powerpoint/2010/main" val="376012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73AB3BF-99D3-32C6-EFDD-73A8D0FF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497138"/>
            <a:ext cx="4114800" cy="1244051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Salvation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FE1FA9B-1C72-D106-F720-DC3972EDB60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tretch/>
        </p:blipFill>
        <p:spPr>
          <a:xfrm>
            <a:off x="0" y="497269"/>
            <a:ext cx="6959600" cy="5863463"/>
          </a:xfrm>
          <a:prstGeom prst="rect">
            <a:avLst/>
          </a:prstGeom>
          <a:noFill/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7014FE4-7408-1618-F0F1-0B2ECC8B059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537536"/>
            <a:ext cx="4114800" cy="33832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Y’shua’s name expresses His mission.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To rescue, deliver, to give aid, individual well-being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He restored what was lost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John 17.22</a:t>
            </a:r>
          </a:p>
        </p:txBody>
      </p:sp>
    </p:spTree>
    <p:extLst>
      <p:ext uri="{BB962C8B-B14F-4D97-AF65-F5344CB8AC3E}">
        <p14:creationId xmlns:p14="http://schemas.microsoft.com/office/powerpoint/2010/main" val="1201228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33A8-C50E-D6C6-A3A9-FA4D3D0A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028700"/>
            <a:ext cx="2562225" cy="5153025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We already have eternal life!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We do not follow a fallen martyr, or dead teacher. But the Great Healer whose life flows in us as living water.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3CC4-3BA7-36FF-71DC-6D259D8E6C56}"/>
              </a:ext>
            </a:extLst>
          </p:cNvPr>
          <p:cNvSpPr>
            <a:spLocks noGrp="1"/>
          </p:cNvSpPr>
          <p:nvPr>
            <p:ph sz="quarter" idx="13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3524250" y="1028700"/>
            <a:ext cx="7810499" cy="541020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John 6.47 </a:t>
            </a:r>
            <a:r>
              <a:rPr lang="en-US" sz="2400" dirty="0"/>
              <a:t>“Yes, indeed! I tell you, whoever trusts has eternal life.”</a:t>
            </a:r>
          </a:p>
          <a:p>
            <a:pPr marL="342900" lvl="0" indent="-34290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John 5.24 </a:t>
            </a:r>
            <a:r>
              <a:rPr lang="en-US" sz="2400" dirty="0"/>
              <a:t>“…I tell you that whoever hears what I am saying and trust the One who sent me has eternal life…”</a:t>
            </a:r>
          </a:p>
          <a:p>
            <a:pPr marL="342900" lvl="0" indent="-34290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1John 5.13 </a:t>
            </a:r>
            <a:r>
              <a:rPr lang="en-US" sz="2400" dirty="0"/>
              <a:t>“I write these things to you who believe in the name of the Son of God so that you may know that you have eternal life.”</a:t>
            </a:r>
          </a:p>
          <a:p>
            <a:pPr marL="0" lvl="1">
              <a:lnSpc>
                <a:spcPct val="100000"/>
              </a:lnSpc>
            </a:pPr>
            <a:endParaRPr lang="en-US" sz="2400" dirty="0"/>
          </a:p>
          <a:p>
            <a:pPr marL="0" lvl="1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 dirty="0"/>
              <a:t>Eternal life is about quality (mindset, lifestyle), not duration.  God’s life that breaks into the present.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John 10.10</a:t>
            </a:r>
          </a:p>
        </p:txBody>
      </p:sp>
    </p:spTree>
    <p:extLst>
      <p:ext uri="{BB962C8B-B14F-4D97-AF65-F5344CB8AC3E}">
        <p14:creationId xmlns:p14="http://schemas.microsoft.com/office/powerpoint/2010/main" val="848610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8A69C9-E827-06F7-4970-E0FDBC467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97" y="223068"/>
            <a:ext cx="4991445" cy="1090575"/>
          </a:xfrm>
        </p:spPr>
        <p:txBody>
          <a:bodyPr>
            <a:normAutofit/>
          </a:bodyPr>
          <a:lstStyle/>
          <a:p>
            <a:r>
              <a:rPr lang="en-US" sz="3600" dirty="0"/>
              <a:t>Essence of Yahweh’s Sacrificial System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FF1BC5-8549-38FF-338A-6C4C9EAC54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79434" y="385330"/>
            <a:ext cx="5370740" cy="749341"/>
          </a:xfrm>
        </p:spPr>
        <p:txBody>
          <a:bodyPr>
            <a:normAutofit fontScale="92500"/>
          </a:bodyPr>
          <a:lstStyle/>
          <a:p>
            <a:r>
              <a:rPr lang="en-US" sz="2400" b="1" dirty="0"/>
              <a:t>Life, Cleansing, and Covenant Renewal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7A274CF-61E9-CF7E-1562-26510A5A7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914655"/>
              </p:ext>
            </p:extLst>
          </p:nvPr>
        </p:nvGraphicFramePr>
        <p:xfrm>
          <a:off x="622996" y="1313644"/>
          <a:ext cx="11238445" cy="536161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86452">
                  <a:extLst>
                    <a:ext uri="{9D8B030D-6E8A-4147-A177-3AD203B41FA5}">
                      <a16:colId xmlns:a16="http://schemas.microsoft.com/office/drawing/2014/main" val="1468840767"/>
                    </a:ext>
                  </a:extLst>
                </a:gridCol>
                <a:gridCol w="9351993">
                  <a:extLst>
                    <a:ext uri="{9D8B030D-6E8A-4147-A177-3AD203B41FA5}">
                      <a16:colId xmlns:a16="http://schemas.microsoft.com/office/drawing/2014/main" val="2976365136"/>
                    </a:ext>
                  </a:extLst>
                </a:gridCol>
              </a:tblGrid>
              <a:tr h="703389">
                <a:tc>
                  <a:txBody>
                    <a:bodyPr/>
                    <a:lstStyle/>
                    <a:p>
                      <a:r>
                        <a:rPr lang="en-US" sz="2300" dirty="0">
                          <a:solidFill>
                            <a:schemeClr val="bg1"/>
                          </a:solidFill>
                        </a:rPr>
                        <a:t>SACRIFICE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solidFill>
                            <a:schemeClr val="bg1"/>
                          </a:solidFill>
                        </a:rPr>
                        <a:t>PURPOSE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361098"/>
                  </a:ext>
                </a:extLst>
              </a:tr>
              <a:tr h="766762">
                <a:tc>
                  <a:txBody>
                    <a:bodyPr/>
                    <a:lstStyle/>
                    <a:p>
                      <a:r>
                        <a:rPr lang="en-US" sz="2300" b="1" dirty="0"/>
                        <a:t>Peace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/>
                        <a:t>Fellowship with shared meal (Yah, priest, worshiper) symbol of restore relationship &amp; joyful communion i.e., Last Supper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210916"/>
                  </a:ext>
                </a:extLst>
              </a:tr>
              <a:tr h="982568">
                <a:tc>
                  <a:txBody>
                    <a:bodyPr/>
                    <a:lstStyle/>
                    <a:p>
                      <a:r>
                        <a:rPr lang="en-US" sz="2300" b="1" dirty="0"/>
                        <a:t>Gift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/>
                        <a:t>Expression of gratitude, devotion &amp; generosity.  Acknowledging Yahweh as the Provider of life’s blessing </a:t>
                      </a:r>
                      <a:r>
                        <a:rPr lang="en-US" sz="23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Jn 17.4, Ro 12.1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802657"/>
                  </a:ext>
                </a:extLst>
              </a:tr>
              <a:tr h="1070486">
                <a:tc>
                  <a:txBody>
                    <a:bodyPr/>
                    <a:lstStyle/>
                    <a:p>
                      <a:r>
                        <a:rPr lang="en-US" sz="2300" b="1" dirty="0"/>
                        <a:t>Sin/ Purification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/>
                        <a:t>Cleansing impurity-removing from the altar what would defile Yah’s dwelling among His people. </a:t>
                      </a:r>
                      <a:r>
                        <a:rPr lang="en-US" sz="23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1Jn 1.7 </a:t>
                      </a:r>
                      <a:r>
                        <a:rPr lang="en-US" sz="2300" b="1" dirty="0"/>
                        <a:t>Blood to cleanse &amp; purify us.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372926"/>
                  </a:ext>
                </a:extLst>
              </a:tr>
              <a:tr h="1070486">
                <a:tc>
                  <a:txBody>
                    <a:bodyPr/>
                    <a:lstStyle/>
                    <a:p>
                      <a:r>
                        <a:rPr lang="en-US" sz="2300" b="1" dirty="0"/>
                        <a:t>Guilt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/>
                        <a:t>Restoring what was lost or broken. (</a:t>
                      </a:r>
                      <a:r>
                        <a:rPr lang="en-US" sz="23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Isa 53.10) </a:t>
                      </a:r>
                      <a:r>
                        <a:rPr lang="en-US" sz="2300" b="1" dirty="0"/>
                        <a:t> The cross – covered sin, gave peace, surrender, cleansing, restoration, thanks…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8480766"/>
                  </a:ext>
                </a:extLst>
              </a:tr>
              <a:tr h="742204">
                <a:tc>
                  <a:txBody>
                    <a:bodyPr/>
                    <a:lstStyle/>
                    <a:p>
                      <a:r>
                        <a:rPr lang="en-US" sz="2300" b="1" dirty="0"/>
                        <a:t>Burnt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/>
                        <a:t>Symbolized total surrender, complete dedication to Yahweh. </a:t>
                      </a:r>
                      <a:r>
                        <a:rPr lang="en-US" sz="23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Ph 2.8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945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022832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3125</TotalTime>
  <Words>1468</Words>
  <Application>Microsoft Office PowerPoint</Application>
  <PresentationFormat>Widescreen</PresentationFormat>
  <Paragraphs>120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Amasis MT Pro Black</vt:lpstr>
      <vt:lpstr>Aptos</vt:lpstr>
      <vt:lpstr>Arial</vt:lpstr>
      <vt:lpstr>Arial Nova Light</vt:lpstr>
      <vt:lpstr>Bahnschrift Light</vt:lpstr>
      <vt:lpstr>Calibri</vt:lpstr>
      <vt:lpstr>Dark Gradient</vt:lpstr>
      <vt:lpstr>5787 Cheshvan 13</vt:lpstr>
      <vt:lpstr>Isaiah 43.15  “I Am the Lord, your Holy One, the Creator of Israel…”</vt:lpstr>
      <vt:lpstr>PowerPoint Presentation</vt:lpstr>
      <vt:lpstr>UPCOMING </vt:lpstr>
      <vt:lpstr>Review “I am…. a dwelling place of Ruach” </vt:lpstr>
      <vt:lpstr>The WHOLE narrative   </vt:lpstr>
      <vt:lpstr>What is the WHOLE narrative?    Why Yeshua Died! </vt:lpstr>
      <vt:lpstr>What is the WHOLE narrative?    Why Yeshua Died!</vt:lpstr>
      <vt:lpstr>What is the WHOLE narrative?    </vt:lpstr>
      <vt:lpstr>What is the WHOLE narrative?    Why Yeshua Died!</vt:lpstr>
      <vt:lpstr>What is the WHOLE narrative?    Why Yeshua Died!</vt:lpstr>
      <vt:lpstr>What is the WHOLE narrative?    Why Yeshua Died!</vt:lpstr>
      <vt:lpstr>Salvation</vt:lpstr>
      <vt:lpstr>We already have eternal life!  We do not follow a fallen martyr, or dead teacher. But the Great Healer whose life flows in us as living water.</vt:lpstr>
      <vt:lpstr>Essence of Yahweh’s Sacrificial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5787 Cheshvan 13</dc:title>
  <dc:creator>Pastor Stone</dc:creator>
  <cp:lastModifiedBy>Lonnita Deadwyler</cp:lastModifiedBy>
  <cp:revision>30</cp:revision>
  <cp:lastPrinted>2026-10-10T11:47:58Z</cp:lastPrinted>
  <dcterms:created xsi:type="dcterms:W3CDTF">2026-10-06T13:14:34Z</dcterms:created>
  <dcterms:modified xsi:type="dcterms:W3CDTF">2026-10-25T15:37:28Z</dcterms:modified>
</cp:coreProperties>
</file>